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73" r:id="rId2"/>
    <p:sldId id="268" r:id="rId3"/>
    <p:sldId id="274" r:id="rId4"/>
    <p:sldId id="276" r:id="rId5"/>
    <p:sldId id="265" r:id="rId6"/>
    <p:sldId id="264" r:id="rId7"/>
    <p:sldId id="278" r:id="rId8"/>
    <p:sldId id="283" r:id="rId9"/>
    <p:sldId id="275" r:id="rId10"/>
    <p:sldId id="280" r:id="rId11"/>
    <p:sldId id="279" r:id="rId12"/>
    <p:sldId id="282" r:id="rId13"/>
    <p:sldId id="269" r:id="rId14"/>
    <p:sldId id="284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3" autoAdjust="0"/>
    <p:restoredTop sz="94660"/>
  </p:normalViewPr>
  <p:slideViewPr>
    <p:cSldViewPr>
      <p:cViewPr varScale="1">
        <p:scale>
          <a:sx n="106" d="100"/>
          <a:sy n="106" d="100"/>
        </p:scale>
        <p:origin x="4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67E4E-1BEC-4458-B6AA-F66F04B95D6C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6176F-B898-49DC-9783-DED2909DD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State target:40% reduction</a:t>
            </a:r>
            <a:r>
              <a:rPr lang="en-US" baseline="0" dirty="0"/>
              <a:t> below 1990 levels by 2030, 80% reduction below 1990 levels by 2050. State also requires us to include climate action adaptation into local hazard mitigation planning.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We’ve signed on to the international Compact of Mayors, agreement btw local city governments to develop &amp; implement a CAP and set GHG reduction targets. 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Vulnerabilities: sea level rise, increasing</a:t>
            </a:r>
            <a:r>
              <a:rPr lang="en-US" baseline="0" dirty="0"/>
              <a:t> air pollution from traffic smog, extreme weather events like heat/storm/flood, public health impact from pollution/heat/disease, aging infrastructure, energy security, increasing costs to maintain status quo, transportation needs &amp; fuel, food security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CEF1D-1880-4B7C-8927-1836D6B824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2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4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4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934995-DFB4-4857-A79D-A71440B25021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618B5C-D683-459B-BBD6-E4132F19F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6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19782" y="2819400"/>
            <a:ext cx="6600451" cy="2262781"/>
          </a:xfrm>
        </p:spPr>
        <p:txBody>
          <a:bodyPr>
            <a:noAutofit/>
          </a:bodyPr>
          <a:lstStyle/>
          <a:p>
            <a:r>
              <a:rPr lang="en-US" sz="4400" b="1" dirty="0"/>
              <a:t>City of Emeryville Climate Action Plan 2.0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19782" y="5181600"/>
            <a:ext cx="6600451" cy="11262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Hoi-Fei Mok</a:t>
            </a:r>
          </a:p>
          <a:p>
            <a:r>
              <a:rPr lang="en-US" dirty="0"/>
              <a:t>Environmental Programs Intern</a:t>
            </a:r>
          </a:p>
          <a:p>
            <a:r>
              <a:rPr lang="en-US" dirty="0"/>
              <a:t>November 15,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85800"/>
            <a:ext cx="3064127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456" y="4876800"/>
            <a:ext cx="1276777" cy="12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for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264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b="1" dirty="0"/>
              <a:t> </a:t>
            </a:r>
            <a:r>
              <a:rPr lang="en-US" sz="2600" dirty="0"/>
              <a:t>Transportation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Buildings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Energy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Consumption and Waste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Water Use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Urban Space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Local Government Operations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Adaptation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2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Deep </a:t>
            </a:r>
            <a:r>
              <a:rPr lang="en-US" b="1" dirty="0" err="1"/>
              <a:t>Decarbonization</a:t>
            </a:r>
            <a:r>
              <a:rPr lang="en-US" b="1" dirty="0"/>
              <a:t> Strategies for 2050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543801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Decarbonizing energy supply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Eliminating natural gas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Decarbonizing electricity supply (</a:t>
            </a:r>
            <a:r>
              <a:rPr lang="en-US" dirty="0" err="1"/>
              <a:t>ie</a:t>
            </a:r>
            <a:r>
              <a:rPr lang="en-US" dirty="0"/>
              <a:t> through Community Choice Energy)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Local buildout of solar and wind production</a:t>
            </a:r>
          </a:p>
          <a:p>
            <a:pPr marL="0" indent="0">
              <a:buNone/>
            </a:pPr>
            <a:r>
              <a:rPr lang="en-US" b="1" dirty="0"/>
              <a:t>Low carbon transportation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Expansion of electric vehicle infrastructure and public transit</a:t>
            </a:r>
          </a:p>
          <a:p>
            <a:pPr marL="0" indent="0">
              <a:buNone/>
            </a:pPr>
            <a:r>
              <a:rPr lang="en-US" b="1" dirty="0"/>
              <a:t>On-going research and innovation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Consumption-based inventorying &amp; other metrics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Circular economy </a:t>
            </a:r>
            <a:r>
              <a:rPr lang="en-US" dirty="0">
                <a:sym typeface="Wingdings" panose="05000000000000000000" pitchFamily="2" charset="2"/>
              </a:rPr>
              <a:t> designing buildings for deconstruction/electrification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Community education and awareness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Creating resilient neighborhood blocks</a:t>
            </a:r>
          </a:p>
        </p:txBody>
      </p:sp>
    </p:spTree>
    <p:extLst>
      <p:ext uri="{BB962C8B-B14F-4D97-AF65-F5344CB8AC3E}">
        <p14:creationId xmlns:p14="http://schemas.microsoft.com/office/powerpoint/2010/main" val="1498273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Monitoring Plan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894125"/>
              </p:ext>
            </p:extLst>
          </p:nvPr>
        </p:nvGraphicFramePr>
        <p:xfrm>
          <a:off x="518160" y="2788621"/>
          <a:ext cx="8153400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61412778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407453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0796596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091976432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Monitoring Report Component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2018 Reporting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2020 Reporting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Reporting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2413855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Overall Strategy: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Reporting any changes to initial strategy as well as updated information on human and financial resources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8021472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GHG Emissions Inventories: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Provide updated energy consumption and GHG emissions data for the reporting 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5970960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Mitigation and Adaptation Action Plans: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Report the implementation status (completed, in progress, on hold) of key actions and update their impacts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26549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7857" y="1909048"/>
            <a:ext cx="5346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Reporting to Covenant of Mayors every 2 years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Full reports every 4 years</a:t>
            </a:r>
          </a:p>
        </p:txBody>
      </p:sp>
    </p:spTree>
    <p:extLst>
      <p:ext uri="{BB962C8B-B14F-4D97-AF65-F5344CB8AC3E}">
        <p14:creationId xmlns:p14="http://schemas.microsoft.com/office/powerpoint/2010/main" val="123803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18" y="12737"/>
            <a:ext cx="7010400" cy="977900"/>
          </a:xfrm>
        </p:spPr>
        <p:txBody>
          <a:bodyPr>
            <a:normAutofit/>
          </a:bodyPr>
          <a:lstStyle/>
          <a:p>
            <a:r>
              <a:rPr lang="en-US" sz="4400" b="1" dirty="0"/>
              <a:t>Emeryville’s Current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907" y="3725557"/>
            <a:ext cx="7193693" cy="305624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400" dirty="0"/>
              <a:t> Gold Level Beacon Award Winner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/>
              <a:t> Selected for Office of Planning and Research’s Best Practices Pilot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/>
              <a:t> “Most walkable city” by East Bay Economic Development Alliance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/>
              <a:t> Certified as “Bicycle Friendly Community - Silver Level” in 2016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/>
              <a:t> Launching </a:t>
            </a:r>
            <a:r>
              <a:rPr lang="en-US" sz="6400" dirty="0" err="1"/>
              <a:t>BikeShare</a:t>
            </a:r>
            <a:r>
              <a:rPr lang="en-US" sz="6400" dirty="0"/>
              <a:t>: 100 bikes in Emeryville to start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/>
              <a:t> 28 businesses in Green Business Certification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/>
              <a:t> Lowest per-household carbon footprint in 2015 BAAQMD/UC Berkeley study of Bay Area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91178"/>
            <a:ext cx="9144000" cy="2590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62250" y="1144519"/>
            <a:ext cx="1485900" cy="1487488"/>
          </a:xfrm>
          <a:prstGeom prst="ellipse">
            <a:avLst/>
          </a:prstGeom>
          <a:noFill/>
          <a:ln w="28575" cmpd="sng">
            <a:solidFill>
              <a:srgbClr val="F9F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0968" y="1409248"/>
            <a:ext cx="15183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rgbClr val="FFFF66"/>
                </a:solidFill>
                <a:latin typeface="Franklin Gothic Medium" pitchFamily="34" charset="0"/>
              </a:rPr>
              <a:t>-35</a:t>
            </a:r>
            <a:r>
              <a:rPr lang="en-US" altLang="en-US" sz="3600" dirty="0">
                <a:solidFill>
                  <a:srgbClr val="FFFF66"/>
                </a:solidFill>
                <a:latin typeface="Franklin Gothic Medium" pitchFamily="34" charset="0"/>
              </a:rPr>
              <a:t>%</a:t>
            </a:r>
          </a:p>
        </p:txBody>
      </p:sp>
      <p:sp>
        <p:nvSpPr>
          <p:cNvPr id="8" name="TextBox 81"/>
          <p:cNvSpPr txBox="1">
            <a:spLocks noChangeArrowheads="1"/>
          </p:cNvSpPr>
          <p:nvPr/>
        </p:nvSpPr>
        <p:spPr bwMode="auto">
          <a:xfrm>
            <a:off x="2514600" y="2656144"/>
            <a:ext cx="1981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400" i="1" dirty="0"/>
              <a:t>CO2 averted from PG&amp;E programs community-wide since 2006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6711" y="1168656"/>
            <a:ext cx="1485900" cy="1487488"/>
          </a:xfrm>
          <a:prstGeom prst="ellipse">
            <a:avLst/>
          </a:prstGeom>
          <a:noFill/>
          <a:ln w="28575" cmpd="sng">
            <a:solidFill>
              <a:srgbClr val="F9F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62250" y="1288098"/>
            <a:ext cx="1485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FF66"/>
                </a:solidFill>
                <a:latin typeface="Franklin Gothic Medium" pitchFamily="34" charset="0"/>
              </a:rPr>
              <a:t>-1681 cars</a:t>
            </a:r>
            <a:endParaRPr lang="en-US" altLang="en-US" sz="3600" dirty="0">
              <a:solidFill>
                <a:srgbClr val="FFFF66"/>
              </a:solidFill>
              <a:latin typeface="Franklin Gothic Medium" pitchFamily="34" charset="0"/>
            </a:endParaRP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199061" y="2656144"/>
            <a:ext cx="1981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400" i="1" dirty="0"/>
              <a:t>Decrease in community solid waste disposal 2004-2014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9200" y="1144519"/>
            <a:ext cx="1485900" cy="1487488"/>
          </a:xfrm>
          <a:prstGeom prst="ellipse">
            <a:avLst/>
          </a:prstGeom>
          <a:noFill/>
          <a:ln w="28575" cmpd="sng">
            <a:solidFill>
              <a:srgbClr val="F9F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TextBox 81"/>
          <p:cNvSpPr txBox="1">
            <a:spLocks noChangeArrowheads="1"/>
          </p:cNvSpPr>
          <p:nvPr/>
        </p:nvSpPr>
        <p:spPr bwMode="auto">
          <a:xfrm>
            <a:off x="4781550" y="2671544"/>
            <a:ext cx="1981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400" i="1" dirty="0"/>
              <a:t>Increase in Bike to Work Day participation since 2000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6753" y="1516970"/>
            <a:ext cx="17141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2800" baseline="30000" dirty="0">
                <a:solidFill>
                  <a:srgbClr val="FFFF66"/>
                </a:solidFill>
                <a:latin typeface="Franklin Gothic Medium" pitchFamily="34" charset="0"/>
              </a:rPr>
              <a:t>+</a:t>
            </a:r>
            <a:r>
              <a:rPr lang="en-US" sz="4000" dirty="0">
                <a:solidFill>
                  <a:srgbClr val="FFFF66"/>
                </a:solidFill>
                <a:latin typeface="Franklin Gothic Medium" pitchFamily="34" charset="0"/>
              </a:rPr>
              <a:t>344</a:t>
            </a:r>
            <a:r>
              <a:rPr lang="en-US" sz="3600" dirty="0">
                <a:solidFill>
                  <a:srgbClr val="FFFF66"/>
                </a:solidFill>
                <a:latin typeface="Franklin Gothic Medium" pitchFamily="34" charset="0"/>
              </a:rPr>
              <a:t>%</a:t>
            </a:r>
            <a:endParaRPr lang="en-US" altLang="en-US" sz="2800" dirty="0">
              <a:solidFill>
                <a:srgbClr val="FFFF66"/>
              </a:solidFill>
              <a:latin typeface="Franklin Gothic Medium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59479" y="1168655"/>
            <a:ext cx="1485900" cy="1487488"/>
          </a:xfrm>
          <a:prstGeom prst="ellipse">
            <a:avLst/>
          </a:prstGeom>
          <a:noFill/>
          <a:ln w="28575" cmpd="sng">
            <a:solidFill>
              <a:srgbClr val="F9F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6" name="TextBox 81"/>
          <p:cNvSpPr txBox="1">
            <a:spLocks noChangeArrowheads="1"/>
          </p:cNvSpPr>
          <p:nvPr/>
        </p:nvSpPr>
        <p:spPr bwMode="auto">
          <a:xfrm>
            <a:off x="7111829" y="2671526"/>
            <a:ext cx="1981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400" i="1" dirty="0"/>
              <a:t>Average monthly energy savings from solar at City Hall 2006-2012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378014" y="1450735"/>
            <a:ext cx="1485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FF66"/>
                </a:solidFill>
                <a:latin typeface="Franklin Gothic Medium" pitchFamily="34" charset="0"/>
              </a:rPr>
              <a:t>14</a:t>
            </a:r>
            <a:r>
              <a:rPr lang="en-US" sz="3600" dirty="0">
                <a:solidFill>
                  <a:srgbClr val="FFFF66"/>
                </a:solidFill>
                <a:latin typeface="Franklin Gothic Medium" pitchFamily="34" charset="0"/>
              </a:rPr>
              <a:t>%</a:t>
            </a:r>
            <a:endParaRPr lang="en-US" altLang="en-US" sz="3600" dirty="0">
              <a:solidFill>
                <a:srgbClr val="FFFF66"/>
              </a:solidFill>
              <a:latin typeface="Franklin Gothic Medium" pitchFamily="34" charset="0"/>
            </a:endParaRPr>
          </a:p>
        </p:txBody>
      </p:sp>
      <p:pic>
        <p:nvPicPr>
          <p:cNvPr id="1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6" y="4038600"/>
            <a:ext cx="1328964" cy="20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Alameda County </a:t>
            </a:r>
            <a:br>
              <a:rPr lang="en-US" dirty="0"/>
            </a:br>
            <a:r>
              <a:rPr lang="en-US" dirty="0"/>
              <a:t>CAP 2.0 Updates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821030"/>
              </p:ext>
            </p:extLst>
          </p:nvPr>
        </p:nvGraphicFramePr>
        <p:xfrm>
          <a:off x="822323" y="1846263"/>
          <a:ext cx="778827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092">
                  <a:extLst>
                    <a:ext uri="{9D8B030D-6E8A-4147-A177-3AD203B41FA5}">
                      <a16:colId xmlns:a16="http://schemas.microsoft.com/office/drawing/2014/main" val="1697298182"/>
                    </a:ext>
                  </a:extLst>
                </a:gridCol>
                <a:gridCol w="2596092">
                  <a:extLst>
                    <a:ext uri="{9D8B030D-6E8A-4147-A177-3AD203B41FA5}">
                      <a16:colId xmlns:a16="http://schemas.microsoft.com/office/drawing/2014/main" val="1972053866"/>
                    </a:ext>
                  </a:extLst>
                </a:gridCol>
                <a:gridCol w="2596092">
                  <a:extLst>
                    <a:ext uri="{9D8B030D-6E8A-4147-A177-3AD203B41FA5}">
                      <a16:colId xmlns:a16="http://schemas.microsoft.com/office/drawing/2014/main" val="3165781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Planned Adoption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GHG Targets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970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15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Albany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2017/2018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60%</a:t>
                      </a:r>
                      <a:r>
                        <a:rPr lang="en-US" sz="1200" baseline="0" dirty="0"/>
                        <a:t> by </a:t>
                      </a:r>
                      <a:r>
                        <a:rPr lang="en-US" sz="1200" dirty="0"/>
                        <a:t>2035 + Carbon Neutral by 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045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80% by 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08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Dublin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2017/2018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2030 + 2050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Emeryville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40% by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dirty="0"/>
                        <a:t>2030 + 80% by 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12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Fremont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2017/2018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40% by 2030 + 80% by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71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Hayward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315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Livermore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07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Newark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421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Oakland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40% by 2030 + 80% by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48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Piedmont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70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Pleasanton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629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San Leandro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2017/2018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8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Union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7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Unincorporated</a:t>
                      </a:r>
                      <a:r>
                        <a:rPr lang="en-US" sz="1200" baseline="0" dirty="0"/>
                        <a:t> County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338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79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5246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/>
              <a:t>Climate/Sustainability Programs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383268"/>
            <a:ext cx="116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Underway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2429" y="1413446"/>
            <a:ext cx="231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Continuing or Planned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1752600"/>
            <a:ext cx="38100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Alameda County Community Choice Energy (CCE)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Food procurement policy at Emeryville Center of Community Life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Sustainable consumption outreach campaign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City facilities waste audit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Building Energy Savings Ordinance (BESO)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Electric vehicle (EV) charging stations at City Hall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Green Infrastructure Plan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Solar carport at City Hall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Environmentally Preferable Purchasing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Best value bidding, including environmental impact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Commute Benefits for Employees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Regional sea level rise study and action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Community engagement training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800" dirty="0"/>
          </a:p>
          <a:p>
            <a:pPr lvl="0">
              <a:buClr>
                <a:schemeClr val="accent1"/>
              </a:buClr>
            </a:pP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752600"/>
            <a:ext cx="3886200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Climate adaptation in Local Hazard Mitigation Plan (LHMP)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Property Assessed Clean Energy (PACE) Financing 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Energy efficiency upgrades at city facilities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Green Team formation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Bike Share program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Outreach on energy opportunities and waste management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Voluntary Commercial Building Audit Program with ABM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Bay Area </a:t>
            </a:r>
            <a:r>
              <a:rPr lang="en-US" sz="1500" dirty="0" err="1"/>
              <a:t>SunShares</a:t>
            </a:r>
            <a:r>
              <a:rPr lang="en-US" sz="1500" dirty="0"/>
              <a:t> Program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Office of Planning and Research’s Best Practices Pilot Program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Compact of Mayors reporting</a:t>
            </a:r>
          </a:p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500" dirty="0"/>
          </a:p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500" dirty="0"/>
          </a:p>
          <a:p>
            <a:pPr>
              <a:spcBef>
                <a:spcPts val="300"/>
              </a:spcBef>
              <a:buClr>
                <a:schemeClr val="accent1"/>
              </a:buClr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0843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20000" cy="1143000"/>
          </a:xfrm>
        </p:spPr>
        <p:txBody>
          <a:bodyPr>
            <a:noAutofit/>
          </a:bodyPr>
          <a:lstStyle/>
          <a:p>
            <a:r>
              <a:rPr lang="en-US" sz="4400" b="1" dirty="0"/>
              <a:t>Why Are We Updating the </a:t>
            </a:r>
            <a:br>
              <a:rPr lang="en-US" sz="4400" b="1" dirty="0"/>
            </a:br>
            <a:r>
              <a:rPr lang="en-US" sz="4400" b="1" dirty="0"/>
              <a:t>Climate Action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356600" cy="49530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It’s Required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State legislation/targets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National and international agreements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Local direction: City Council &amp; community</a:t>
            </a:r>
            <a:endParaRPr lang="en-US" sz="1000" dirty="0"/>
          </a:p>
          <a:p>
            <a:pPr lvl="0"/>
            <a:r>
              <a:rPr lang="en-US" b="1" dirty="0"/>
              <a:t>Our Vulnerability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Sea level rise &amp; extreme weather events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Emergency planning, police &amp; fire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Impacts: public health, transportation, infrastructure, pollution levels, power, security, costs, jobs</a:t>
            </a:r>
            <a:endParaRPr lang="en-US" sz="1000" dirty="0"/>
          </a:p>
          <a:p>
            <a:pPr lvl="0"/>
            <a:r>
              <a:rPr lang="en-US" b="1" dirty="0"/>
              <a:t>Leadership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For our community and other jurisdictions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New technology &amp; methods to consider</a:t>
            </a:r>
            <a:endParaRPr lang="en-US" sz="2800" dirty="0"/>
          </a:p>
        </p:txBody>
      </p:sp>
      <p:pic>
        <p:nvPicPr>
          <p:cNvPr id="1026" name="Picture 2" descr="N:\Public_Works\Public\Environmental Programs\Climate Action Plan\Staff Training\Presentation images\compact-of-mayors-2015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37442"/>
            <a:ext cx="2197473" cy="199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8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6589199" cy="838200"/>
          </a:xfrm>
        </p:spPr>
        <p:txBody>
          <a:bodyPr/>
          <a:lstStyle/>
          <a:p>
            <a:r>
              <a:rPr lang="en-US" b="1" dirty="0"/>
              <a:t>CAP 2.0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591985" cy="46920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Greenhouse gas (GHG) reduction targets for 2030 and 2050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Updated community and municipal GHG inventories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GHG emissions forecast for “business as usual” scenario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Hazard vulnerability assessment (427 Climate Solutions)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Climate mitigation action plan for 2030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Climate adaptation action plan for 2030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Vision for 2050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Monitoring plan for checking in on initiatives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1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73" y="473910"/>
            <a:ext cx="6589199" cy="1280890"/>
          </a:xfrm>
        </p:spPr>
        <p:txBody>
          <a:bodyPr/>
          <a:lstStyle/>
          <a:p>
            <a:r>
              <a:rPr lang="en-US" b="1" dirty="0"/>
              <a:t>Mitigation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5348"/>
            <a:ext cx="7696200" cy="46158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40% reduction of GHG emissions over baseline levels by 2030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80% reduction of GHG emissions over baseline levels by 2050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Backed by Governor Brown’s Executive Order B-30-15 and Senate Bill 32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20" t="29095" r="36208" b="32111"/>
          <a:stretch/>
        </p:blipFill>
        <p:spPr>
          <a:xfrm>
            <a:off x="1524000" y="3048000"/>
            <a:ext cx="57912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0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Community &amp; Municipal </a:t>
            </a:r>
            <a:br>
              <a:rPr lang="en-US" b="1" dirty="0"/>
            </a:br>
            <a:r>
              <a:rPr lang="en-US" b="1" dirty="0"/>
              <a:t>GHG Inventories for 2014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Community Inventory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Total of </a:t>
            </a:r>
            <a:r>
              <a:rPr lang="en-US" b="1" dirty="0"/>
              <a:t>172,146 </a:t>
            </a:r>
            <a:r>
              <a:rPr lang="en-US" b="1" dirty="0" err="1"/>
              <a:t>mt</a:t>
            </a:r>
            <a:r>
              <a:rPr lang="en-US" b="1" dirty="0"/>
              <a:t> CO2 all traffic</a:t>
            </a:r>
            <a:r>
              <a:rPr lang="en-US" dirty="0"/>
              <a:t> and </a:t>
            </a:r>
            <a:r>
              <a:rPr lang="en-US" b="1" dirty="0"/>
              <a:t>120,194 </a:t>
            </a:r>
            <a:r>
              <a:rPr lang="en-US" b="1" dirty="0" err="1"/>
              <a:t>mt</a:t>
            </a:r>
            <a:r>
              <a:rPr lang="en-US" b="1" dirty="0"/>
              <a:t> CO2 local traffic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18.53% decrease in CO2/person including all traffic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30.71% decrease in CO2/person including local traffic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Overall, </a:t>
            </a:r>
            <a:r>
              <a:rPr lang="en-US" b="1" dirty="0"/>
              <a:t>7.84% decrease in emissions</a:t>
            </a:r>
            <a:r>
              <a:rPr lang="en-US" dirty="0"/>
              <a:t> (10,224 </a:t>
            </a:r>
            <a:r>
              <a:rPr lang="en-US" dirty="0" err="1"/>
              <a:t>mt</a:t>
            </a:r>
            <a:r>
              <a:rPr lang="en-US" dirty="0"/>
              <a:t> CO2) including local traffic</a:t>
            </a:r>
          </a:p>
          <a:p>
            <a:pPr marL="0" indent="0">
              <a:buNone/>
            </a:pPr>
            <a:r>
              <a:rPr lang="en-US" b="1" dirty="0"/>
              <a:t>Municipal Inventory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Total of 1,643 </a:t>
            </a:r>
            <a:r>
              <a:rPr lang="en-US" dirty="0" err="1"/>
              <a:t>mt</a:t>
            </a:r>
            <a:r>
              <a:rPr lang="en-US" dirty="0"/>
              <a:t> CO2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Overall, 7.29% reduction in emissions (131 </a:t>
            </a:r>
            <a:r>
              <a:rPr lang="en-US" dirty="0" err="1"/>
              <a:t>mt</a:t>
            </a:r>
            <a:r>
              <a:rPr lang="en-US" dirty="0"/>
              <a:t> CO2) from 2010 to 2014 and 11% reduction from 2004 on comparable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Large increase in </a:t>
            </a:r>
            <a:r>
              <a:rPr lang="en-US" b="1" dirty="0"/>
              <a:t>employee commute </a:t>
            </a:r>
            <a:r>
              <a:rPr lang="en-US" dirty="0"/>
              <a:t>between 2010 and 2014 (52.83%); biggest contributor to municipal emissions (25.89%)</a:t>
            </a:r>
          </a:p>
        </p:txBody>
      </p:sp>
    </p:spTree>
    <p:extLst>
      <p:ext uri="{BB962C8B-B14F-4D97-AF65-F5344CB8AC3E}">
        <p14:creationId xmlns:p14="http://schemas.microsoft.com/office/powerpoint/2010/main" val="416192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429"/>
            <a:ext cx="7543800" cy="766119"/>
          </a:xfrm>
        </p:spPr>
        <p:txBody>
          <a:bodyPr>
            <a:noAutofit/>
          </a:bodyPr>
          <a:lstStyle/>
          <a:p>
            <a:r>
              <a:rPr lang="en-US" sz="4000" b="1" dirty="0"/>
              <a:t>Bay Area “Consumption” GHG Study</a:t>
            </a:r>
          </a:p>
        </p:txBody>
      </p:sp>
      <p:pic>
        <p:nvPicPr>
          <p:cNvPr id="1026" name="Picture 2" descr="N:\Public_Works\Public\Environmental Programs\Climate Action Plan\2016 CAP 2.0\Images\BAAQMD Consumption Grap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29781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Emeryville has the lowest per-household carbon footprint for the Bay Area at 30.41 </a:t>
            </a:r>
            <a:r>
              <a:rPr lang="en-US" sz="1400" dirty="0" err="1"/>
              <a:t>mt</a:t>
            </a:r>
            <a:r>
              <a:rPr lang="en-US" sz="1400" dirty="0"/>
              <a:t> CO2, compared to 44.3 </a:t>
            </a:r>
            <a:r>
              <a:rPr lang="en-US" sz="1400" dirty="0" err="1"/>
              <a:t>mt</a:t>
            </a:r>
            <a:r>
              <a:rPr lang="en-US" sz="1400" dirty="0"/>
              <a:t> CO2 for the Bay Area average </a:t>
            </a:r>
          </a:p>
        </p:txBody>
      </p:sp>
    </p:spTree>
    <p:extLst>
      <p:ext uri="{BB962C8B-B14F-4D97-AF65-F5344CB8AC3E}">
        <p14:creationId xmlns:p14="http://schemas.microsoft.com/office/powerpoint/2010/main" val="71812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04800"/>
            <a:ext cx="7617214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GHG Emissions Forecast: </a:t>
            </a:r>
            <a:br>
              <a:rPr lang="en-US" b="1" dirty="0"/>
            </a:br>
            <a:r>
              <a:rPr lang="en-US" b="1" dirty="0"/>
              <a:t>Local Traffic Scenario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75" t="36719" r="14375" b="17969"/>
          <a:stretch/>
        </p:blipFill>
        <p:spPr>
          <a:xfrm>
            <a:off x="685800" y="1752600"/>
            <a:ext cx="7772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5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0" y="468313"/>
            <a:ext cx="5965825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9800" y="381000"/>
            <a:ext cx="289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Modeled sea level rise for Alameda County </a:t>
            </a:r>
          </a:p>
          <a:p>
            <a:endParaRPr lang="en-US" sz="2000" dirty="0"/>
          </a:p>
          <a:p>
            <a:r>
              <a:rPr lang="en-US" sz="2000" b="1" dirty="0"/>
              <a:t>Scenario</a:t>
            </a:r>
            <a:r>
              <a:rPr lang="en-US" sz="2000" dirty="0"/>
              <a:t>: Daily tidal inundation and 8 feet of flooding, can occur with 100 </a:t>
            </a:r>
            <a:r>
              <a:rPr lang="en-US" sz="2000" dirty="0" err="1"/>
              <a:t>yr</a:t>
            </a:r>
            <a:r>
              <a:rPr lang="en-US" sz="2000" dirty="0"/>
              <a:t> flood and 4.5 feet sea level rise (end of century)</a:t>
            </a:r>
          </a:p>
          <a:p>
            <a:endParaRPr lang="en-US" sz="2000" dirty="0"/>
          </a:p>
          <a:p>
            <a:r>
              <a:rPr lang="en-US" sz="2000" dirty="0"/>
              <a:t>From </a:t>
            </a:r>
            <a:r>
              <a:rPr lang="en-US" sz="2000" i="1" dirty="0"/>
              <a:t>Adapting to Rising Tides: Alameda County Shoreline Vulnerability Assessment, May 2015 </a:t>
            </a:r>
          </a:p>
        </p:txBody>
      </p:sp>
    </p:spTree>
    <p:extLst>
      <p:ext uri="{BB962C8B-B14F-4D97-AF65-F5344CB8AC3E}">
        <p14:creationId xmlns:p14="http://schemas.microsoft.com/office/powerpoint/2010/main" val="261524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Climate Hazard Vulnerability Assessment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2959" y="1845734"/>
            <a:ext cx="7482841" cy="402336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Sea level rise </a:t>
            </a:r>
            <a:r>
              <a:rPr lang="en-US" dirty="0"/>
              <a:t>is major issue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High Impact Assets: Freeway Exchange, Fire Station 34, Railroad (Park/Bay St), Wastewater Treatment Plant, Irrigation Backflow Facility, Storm Sewer Gravity Main (Peninsula, Park/Bay St)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Majority of facilities not affected until 48 or 72 inches of sea level rise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Trend for </a:t>
            </a:r>
            <a:r>
              <a:rPr lang="en-US" b="1" dirty="0"/>
              <a:t>warmer weather </a:t>
            </a:r>
            <a:r>
              <a:rPr lang="en-US" dirty="0"/>
              <a:t>overall; 4-32 </a:t>
            </a:r>
            <a:r>
              <a:rPr lang="en-US" b="1" dirty="0"/>
              <a:t>extreme heat days</a:t>
            </a:r>
            <a:r>
              <a:rPr lang="en-US" dirty="0"/>
              <a:t>/year to be expected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Flooding</a:t>
            </a:r>
            <a:r>
              <a:rPr lang="en-US" dirty="0"/>
              <a:t> could be an issue along peninsula, given enough rain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No major threats from </a:t>
            </a:r>
            <a:r>
              <a:rPr lang="en-US" b="1" dirty="0"/>
              <a:t>fires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222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1127</Words>
  <Application>Microsoft Office PowerPoint</Application>
  <PresentationFormat>On-screen Show (4:3)</PresentationFormat>
  <Paragraphs>186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Retrospect</vt:lpstr>
      <vt:lpstr>City of Emeryville Climate Action Plan 2.0</vt:lpstr>
      <vt:lpstr>Why Are We Updating the  Climate Action Plan?</vt:lpstr>
      <vt:lpstr>CAP 2.0 Outline</vt:lpstr>
      <vt:lpstr>Mitigation Targets</vt:lpstr>
      <vt:lpstr>Community &amp; Municipal  GHG Inventories for 2014</vt:lpstr>
      <vt:lpstr>Bay Area “Consumption” GHG Study</vt:lpstr>
      <vt:lpstr>GHG Emissions Forecast:  Local Traffic Scenario</vt:lpstr>
      <vt:lpstr>PowerPoint Presentation</vt:lpstr>
      <vt:lpstr>Climate Hazard Vulnerability Assessment </vt:lpstr>
      <vt:lpstr>Objectives for 2030</vt:lpstr>
      <vt:lpstr>Deep Decarbonization Strategies for 2050</vt:lpstr>
      <vt:lpstr>Monitoring Plan Timeline</vt:lpstr>
      <vt:lpstr>Emeryville’s Current Impacts</vt:lpstr>
      <vt:lpstr>Alameda County  CAP 2.0 Updates</vt:lpstr>
      <vt:lpstr>Climate/Sustainability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Hoi-Fei Mok</dc:creator>
  <cp:lastModifiedBy>Hoi-Fei Mok</cp:lastModifiedBy>
  <cp:revision>92</cp:revision>
  <dcterms:created xsi:type="dcterms:W3CDTF">2016-04-20T17:57:22Z</dcterms:created>
  <dcterms:modified xsi:type="dcterms:W3CDTF">2016-11-16T00:22:59Z</dcterms:modified>
</cp:coreProperties>
</file>