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omments/modernComment_12B_133D2CC5.xml" ContentType="application/vnd.ms-powerpoint.comments+xml"/>
  <Override PartName="/ppt/comments/modernComment_109_15A2317F.xml" ContentType="application/vnd.ms-powerpoint.comments+xml"/>
  <Override PartName="/ppt/comments/modernComment_11D_A7373763.xml" ContentType="application/vnd.ms-powerpoint.comments+xml"/>
  <Override PartName="/ppt/comments/modernComment_11B_4F957BCB.xml" ContentType="application/vnd.ms-powerpoint.comments+xml"/>
  <Override PartName="/ppt/comments/modernComment_121_4A7442EC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4"/>
  </p:sldMasterIdLst>
  <p:notesMasterIdLst>
    <p:notesMasterId r:id="rId52"/>
  </p:notesMasterIdLst>
  <p:handoutMasterIdLst>
    <p:handoutMasterId r:id="rId53"/>
  </p:handoutMasterIdLst>
  <p:sldIdLst>
    <p:sldId id="256" r:id="rId5"/>
    <p:sldId id="257" r:id="rId6"/>
    <p:sldId id="266" r:id="rId7"/>
    <p:sldId id="312" r:id="rId8"/>
    <p:sldId id="260" r:id="rId9"/>
    <p:sldId id="258" r:id="rId10"/>
    <p:sldId id="290" r:id="rId11"/>
    <p:sldId id="277" r:id="rId12"/>
    <p:sldId id="259" r:id="rId13"/>
    <p:sldId id="291" r:id="rId14"/>
    <p:sldId id="278" r:id="rId15"/>
    <p:sldId id="302" r:id="rId16"/>
    <p:sldId id="261" r:id="rId17"/>
    <p:sldId id="263" r:id="rId18"/>
    <p:sldId id="262" r:id="rId19"/>
    <p:sldId id="264" r:id="rId20"/>
    <p:sldId id="299" r:id="rId21"/>
    <p:sldId id="265" r:id="rId22"/>
    <p:sldId id="286" r:id="rId23"/>
    <p:sldId id="268" r:id="rId24"/>
    <p:sldId id="287" r:id="rId25"/>
    <p:sldId id="285" r:id="rId26"/>
    <p:sldId id="269" r:id="rId27"/>
    <p:sldId id="276" r:id="rId28"/>
    <p:sldId id="301" r:id="rId29"/>
    <p:sldId id="313" r:id="rId30"/>
    <p:sldId id="279" r:id="rId31"/>
    <p:sldId id="300" r:id="rId32"/>
    <p:sldId id="282" r:id="rId33"/>
    <p:sldId id="283" r:id="rId34"/>
    <p:sldId id="284" r:id="rId35"/>
    <p:sldId id="289" r:id="rId36"/>
    <p:sldId id="272" r:id="rId37"/>
    <p:sldId id="270" r:id="rId38"/>
    <p:sldId id="271" r:id="rId39"/>
    <p:sldId id="273" r:id="rId40"/>
    <p:sldId id="274" r:id="rId41"/>
    <p:sldId id="275" r:id="rId42"/>
    <p:sldId id="307" r:id="rId43"/>
    <p:sldId id="304" r:id="rId44"/>
    <p:sldId id="296" r:id="rId45"/>
    <p:sldId id="297" r:id="rId46"/>
    <p:sldId id="298" r:id="rId47"/>
    <p:sldId id="305" r:id="rId48"/>
    <p:sldId id="306" r:id="rId49"/>
    <p:sldId id="308" r:id="rId50"/>
    <p:sldId id="303" r:id="rId5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8478F09-9B64-71B9-4216-133B5C925DB7}" name="Miroo Desai" initials="MD" userId="S::mdesai@emeryville.org::bb5e1b00-3bd8-4811-a25c-69010576697e" providerId="AD"/>
  <p188:author id="{E65B8369-F647-59B5-85B8-865A1E251060}" name="Chadrick Smalley" initials="CS" userId="S::csmalley@emeryville.org::9a45135d-7c9e-4b60-8de8-91fc24d435b5" providerId="AD"/>
  <p188:author id="{E5D85CBC-C447-C322-1040-710AA905CE5E}" name="Alyssa Chung" initials="AC" userId="S::alyssa.chung@emeryville.org::6079e4c7-cc3a-4d4a-a5a1-29bb31c86f5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D8E8"/>
    <a:srgbClr val="F2E5AC"/>
    <a:srgbClr val="F7F4CB"/>
    <a:srgbClr val="0A0A0A"/>
    <a:srgbClr val="D5D3DB"/>
    <a:srgbClr val="C6BEBB"/>
    <a:srgbClr val="CFE8E8"/>
    <a:srgbClr val="6CC9CB"/>
    <a:srgbClr val="336699"/>
    <a:srgbClr val="8594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941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handoutMaster" Target="handoutMasters/handoutMaster1.xml"/><Relationship Id="rId58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/Relationships>
</file>

<file path=ppt/comments/modernComment_109_15A2317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B5BDDBA-7E25-4DC3-9048-7B90A6A4CD80}" authorId="{E8478F09-9B64-71B9-4216-133B5C925DB7}" status="resolved" created="2026-06-25T16:13:48.964" complete="100000">
    <pc:sldMkLst xmlns:pc="http://schemas.microsoft.com/office/powerpoint/2013/main/command">
      <pc:docMk/>
      <pc:sldMk cId="362951039" sldId="265"/>
    </pc:sldMkLst>
    <p188:txBody>
      <a:bodyPr/>
      <a:lstStyle/>
      <a:p>
        <a:r>
          <a:rPr lang="en-US"/>
          <a:t>Change title to Preliminary General Plan/Zoning Analysis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6-25T16:25:55.337" authorId="{E5D85CBC-C447-C322-1040-710AA905CE5E}"/>
          </p223:rxn>
        </p223:reactions>
      </p:ext>
    </p188:extLst>
  </p188:cm>
</p188:cmLst>
</file>

<file path=ppt/comments/modernComment_11B_4F957BC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CE57714-3ED6-4153-B921-2635A6E2A9D9}" authorId="{E8478F09-9B64-71B9-4216-133B5C925DB7}" created="2026-06-25T16:16:06.404">
    <pc:sldMkLst xmlns:pc="http://schemas.microsoft.com/office/powerpoint/2013/main/command">
      <pc:docMk/>
      <pc:sldMk cId="1335196619" sldId="283"/>
    </pc:sldMkLst>
    <p188:txBody>
      <a:bodyPr/>
      <a:lstStyle/>
      <a:p>
        <a:r>
          <a:rPr lang="en-US"/>
          <a:t>Remove last sentence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6-25T16:26:14.053" authorId="{E5D85CBC-C447-C322-1040-710AA905CE5E}"/>
          </p223:rxn>
        </p223:reactions>
      </p:ext>
    </p188:extLst>
  </p188:cm>
</p188:cmLst>
</file>

<file path=ppt/comments/modernComment_11D_A737376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9F0F542-094E-4A8F-BF47-2DD2909C6CB0}" authorId="{E8478F09-9B64-71B9-4216-133B5C925DB7}" status="resolved" created="2026-06-25T16:14:54.103" complete="100000">
    <pc:sldMkLst xmlns:pc="http://schemas.microsoft.com/office/powerpoint/2013/main/command">
      <pc:docMk/>
      <pc:sldMk cId="2805413731" sldId="285"/>
    </pc:sldMkLst>
    <p188:txBody>
      <a:bodyPr/>
      <a:lstStyle/>
      <a:p>
        <a:r>
          <a:rPr lang="en-US"/>
          <a:t>Highlight the road names; add total number of intersections to be studied in the text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6-25T17:39:19.189" authorId="{E5D85CBC-C447-C322-1040-710AA905CE5E}"/>
          </p223:rxn>
        </p223:reactions>
      </p:ext>
    </p188:extLst>
  </p188:cm>
</p188:cmLst>
</file>

<file path=ppt/comments/modernComment_121_4A7442E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CAE6E93-7896-46B4-B5DE-63DEA1CA8A23}" authorId="{E8478F09-9B64-71B9-4216-133B5C925DB7}" status="resolved" created="2026-06-25T16:16:50.411" complete="100000">
    <pc:sldMkLst xmlns:pc="http://schemas.microsoft.com/office/powerpoint/2013/main/command">
      <pc:docMk/>
      <pc:sldMk cId="1249133292" sldId="289"/>
    </pc:sldMkLst>
    <p188:txBody>
      <a:bodyPr/>
      <a:lstStyle/>
      <a:p>
        <a:r>
          <a:rPr lang="en-US"/>
          <a:t>Remove Design Review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6-25T16:26:20.302" authorId="{E5D85CBC-C447-C322-1040-710AA905CE5E}"/>
          </p223:rxn>
        </p223:reactions>
      </p:ext>
    </p188:extLst>
  </p188:cm>
</p188:cmLst>
</file>

<file path=ppt/comments/modernComment_12B_133D2CC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AF5214E-B987-49DE-9832-4020E4381D82}" authorId="{E8478F09-9B64-71B9-4216-133B5C925DB7}" status="resolved" created="2026-06-25T16:12:13.764" complete="100000">
    <pc:sldMkLst xmlns:pc="http://schemas.microsoft.com/office/powerpoint/2013/main/command">
      <pc:docMk/>
      <pc:sldMk cId="322776261" sldId="299"/>
    </pc:sldMkLst>
    <p188:txBody>
      <a:bodyPr/>
      <a:lstStyle/>
      <a:p>
        <a:r>
          <a:rPr lang="en-US"/>
          <a:t>Remove this slide and add Construction Schedule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6-25T17:14:34.585" authorId="{E5D85CBC-C447-C322-1040-710AA905CE5E}"/>
          </p223:rxn>
        </p223:reactions>
      </p:ext>
    </p188:extLst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E765DA-BFAD-49F2-85E2-594F07767F92}" type="doc">
      <dgm:prSet loTypeId="urn:microsoft.com/office/officeart/2005/8/layout/process2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94708C61-70F0-4388-BCA0-DA2F7CECE6FE}">
      <dgm:prSet phldrT="[Text]" phldr="0" custT="1"/>
      <dgm:spPr>
        <a:solidFill>
          <a:schemeClr val="accent6">
            <a:lumMod val="75000"/>
          </a:schemeClr>
        </a:solidFill>
        <a:ln>
          <a:noFill/>
        </a:ln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chemeClr val="bg1"/>
              </a:solidFill>
              <a:latin typeface="Calibri"/>
              <a:ea typeface="+mn-ea"/>
              <a:cs typeface="+mn-cs"/>
            </a:rPr>
            <a:t>Begin CEQA Process</a:t>
          </a:r>
        </a:p>
      </dgm:t>
    </dgm:pt>
    <dgm:pt modelId="{70B4A5E4-19F8-4C41-AE51-CC768479C2A5}" type="parTrans" cxnId="{53859785-ADDA-440B-9F24-757991FCB48F}">
      <dgm:prSet/>
      <dgm:spPr/>
      <dgm:t>
        <a:bodyPr/>
        <a:lstStyle/>
        <a:p>
          <a:endParaRPr lang="en-US"/>
        </a:p>
      </dgm:t>
    </dgm:pt>
    <dgm:pt modelId="{A3EFFF60-FDBF-4B99-B548-7E1DB76AD6A8}" type="sibTrans" cxnId="{53859785-ADDA-440B-9F24-757991FCB48F}">
      <dgm:prSet custT="1"/>
      <dgm:spPr>
        <a:solidFill>
          <a:schemeClr val="accent1">
            <a:lumMod val="60000"/>
            <a:lumOff val="40000"/>
          </a:schemeClr>
        </a:solidFill>
      </dgm:spPr>
      <dgm:t>
        <a:bodyPr spcFirstLastPara="0" vert="horz" wrap="square" lIns="0" tIns="0" rIns="0" bIns="0" numCol="1" spcCol="1270" anchor="ctr" anchorCtr="0"/>
        <a:lstStyle/>
        <a:p>
          <a:pPr marL="0" algn="l" defTabSz="914400" rtl="0" eaLnBrk="1" latinLnBrk="0" hangingPunct="1"/>
          <a:endParaRPr lang="en-US" sz="1800" kern="1200">
            <a:solidFill>
              <a:schemeClr val="tx1"/>
            </a:solidFill>
            <a:latin typeface="+mn-lt"/>
            <a:ea typeface="+mn-ea"/>
            <a:cs typeface="+mn-cs"/>
          </a:endParaRPr>
        </a:p>
      </dgm:t>
    </dgm:pt>
    <dgm:pt modelId="{716E5BF2-DB2E-4C91-AB88-5AA7AC846FAC}">
      <dgm:prSet phldrT="[Text]" phldr="0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rgbClr val="4F81BD">
                  <a:lumMod val="75000"/>
                </a:srgbClr>
              </a:solidFill>
              <a:latin typeface="Calibri"/>
              <a:ea typeface="+mn-ea"/>
              <a:cs typeface="+mn-cs"/>
            </a:rPr>
            <a:t>Public Scoping Meeting Aug 27</a:t>
          </a:r>
        </a:p>
      </dgm:t>
    </dgm:pt>
    <dgm:pt modelId="{AF9626EC-3A1D-475F-B866-551E0CA7BD12}" type="parTrans" cxnId="{2998F35F-5E07-4DD7-B2FA-38481521A809}">
      <dgm:prSet/>
      <dgm:spPr/>
      <dgm:t>
        <a:bodyPr/>
        <a:lstStyle/>
        <a:p>
          <a:endParaRPr lang="en-US"/>
        </a:p>
      </dgm:t>
    </dgm:pt>
    <dgm:pt modelId="{1A9A6250-97DB-412E-B04F-4B31C7BE7FAD}" type="sibTrans" cxnId="{2998F35F-5E07-4DD7-B2FA-38481521A809}">
      <dgm:prSet custT="1"/>
      <dgm:spPr>
        <a:solidFill>
          <a:schemeClr val="accent1">
            <a:lumMod val="60000"/>
            <a:lumOff val="40000"/>
          </a:schemeClr>
        </a:solidFill>
      </dgm:spPr>
      <dgm:t>
        <a:bodyPr spcFirstLastPara="0" vert="horz" wrap="square" lIns="0" tIns="0" rIns="0" bIns="0" numCol="1" spcCol="1270" anchor="ctr" anchorCtr="0"/>
        <a:lstStyle/>
        <a:p>
          <a:pPr marL="0" lvl="0" indent="0" algn="l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solidFill>
              <a:prstClr val="black"/>
            </a:solidFill>
            <a:latin typeface="Calibri"/>
            <a:ea typeface="+mn-ea"/>
            <a:cs typeface="+mn-cs"/>
          </a:endParaRPr>
        </a:p>
      </dgm:t>
    </dgm:pt>
    <dgm:pt modelId="{558CDE6C-719F-4C47-96DA-04A6529C2B36}">
      <dgm:prSet phldrT="[Text]" phldr="0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rgbClr val="4F81BD">
                  <a:lumMod val="75000"/>
                </a:srgbClr>
              </a:solidFill>
              <a:latin typeface="Calibri"/>
              <a:ea typeface="+mn-ea"/>
              <a:cs typeface="+mn-cs"/>
            </a:rPr>
            <a:t>Prepare Draft EIR</a:t>
          </a:r>
        </a:p>
      </dgm:t>
    </dgm:pt>
    <dgm:pt modelId="{24E74686-B387-481B-9B16-756700C3E190}" type="parTrans" cxnId="{4C623E74-0B6A-40A2-94E8-80B6DDF4F3BB}">
      <dgm:prSet/>
      <dgm:spPr/>
      <dgm:t>
        <a:bodyPr/>
        <a:lstStyle/>
        <a:p>
          <a:endParaRPr lang="en-US"/>
        </a:p>
      </dgm:t>
    </dgm:pt>
    <dgm:pt modelId="{F103C65E-9772-4ADC-8DD9-20A3F3AAD801}" type="sibTrans" cxnId="{4C623E74-0B6A-40A2-94E8-80B6DDF4F3BB}">
      <dgm:prSet custT="1"/>
      <dgm:spPr>
        <a:solidFill>
          <a:schemeClr val="accent1">
            <a:lumMod val="60000"/>
            <a:lumOff val="40000"/>
          </a:schemeClr>
        </a:solidFill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solidFill>
              <a:prstClr val="black"/>
            </a:solidFill>
            <a:latin typeface="Calibri"/>
            <a:ea typeface="+mn-ea"/>
            <a:cs typeface="+mn-cs"/>
          </a:endParaRPr>
        </a:p>
      </dgm:t>
    </dgm:pt>
    <dgm:pt modelId="{28A3075A-5328-4BD5-AB36-24D0822839A5}">
      <dgm:prSet phldrT="[Text]" phldr="0" custT="1"/>
      <dgm:spPr/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chemeClr val="accent1">
                  <a:lumMod val="75000"/>
                </a:schemeClr>
              </a:solidFill>
              <a:latin typeface="Calibri"/>
              <a:ea typeface="+mn-ea"/>
              <a:cs typeface="+mn-cs"/>
            </a:rPr>
            <a:t>Notice of Preparation (NOP) Aug 10 – Sep 9</a:t>
          </a:r>
        </a:p>
      </dgm:t>
    </dgm:pt>
    <dgm:pt modelId="{165B5497-ECBE-4B51-B44C-EA8363E6EAB0}" type="parTrans" cxnId="{5EB7E0B0-1BBC-4394-8F68-10A464EC1B8A}">
      <dgm:prSet/>
      <dgm:spPr/>
      <dgm:t>
        <a:bodyPr/>
        <a:lstStyle/>
        <a:p>
          <a:endParaRPr lang="en-US"/>
        </a:p>
      </dgm:t>
    </dgm:pt>
    <dgm:pt modelId="{A49A3F10-A266-4DF7-824A-BEC9021AC44F}" type="sibTrans" cxnId="{5EB7E0B0-1BBC-4394-8F68-10A464EC1B8A}">
      <dgm:prSet custT="1"/>
      <dgm:spPr>
        <a:solidFill>
          <a:schemeClr val="accent1">
            <a:lumMod val="60000"/>
            <a:lumOff val="40000"/>
          </a:schemeClr>
        </a:solidFill>
      </dgm:spPr>
      <dgm:t>
        <a:bodyPr spcFirstLastPara="0" vert="horz" wrap="square" lIns="0" tIns="0" rIns="0" bIns="0" numCol="1" spcCol="1270" anchor="ctr" anchorCtr="0"/>
        <a:lstStyle/>
        <a:p>
          <a:pPr marL="0" lvl="0" indent="0" algn="l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solidFill>
              <a:prstClr val="black"/>
            </a:solidFill>
            <a:latin typeface="Calibri"/>
            <a:ea typeface="+mn-ea"/>
            <a:cs typeface="+mn-cs"/>
          </a:endParaRPr>
        </a:p>
      </dgm:t>
    </dgm:pt>
    <dgm:pt modelId="{DFAE3389-9374-40E9-BDCC-3FC98DB1BD37}">
      <dgm:prSet phldrT="[Text]" phldr="0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rgbClr val="4F81BD">
                  <a:lumMod val="75000"/>
                </a:srgbClr>
              </a:solidFill>
              <a:latin typeface="Calibri"/>
              <a:ea typeface="+mn-ea"/>
              <a:cs typeface="+mn-cs"/>
            </a:rPr>
            <a:t>Release Draft EIR -           45 days</a:t>
          </a:r>
        </a:p>
      </dgm:t>
    </dgm:pt>
    <dgm:pt modelId="{6615AB58-8470-42FE-9C25-C300DD0598B5}" type="parTrans" cxnId="{FA431F69-B33D-4325-9AB1-8D7B737AF57E}">
      <dgm:prSet/>
      <dgm:spPr/>
      <dgm:t>
        <a:bodyPr/>
        <a:lstStyle/>
        <a:p>
          <a:endParaRPr lang="en-US"/>
        </a:p>
      </dgm:t>
    </dgm:pt>
    <dgm:pt modelId="{26AE33FD-ADE7-44C9-ACB8-2EEE019B0CB2}" type="sibTrans" cxnId="{FA431F69-B33D-4325-9AB1-8D7B737AF57E}">
      <dgm:prSet custT="1"/>
      <dgm:spPr>
        <a:solidFill>
          <a:schemeClr val="accent1">
            <a:lumMod val="60000"/>
            <a:lumOff val="40000"/>
          </a:schemeClr>
        </a:solidFill>
      </dgm:spPr>
      <dgm:t>
        <a:bodyPr spcFirstLastPara="0" vert="horz" wrap="square" lIns="0" tIns="0" rIns="0" bIns="0" numCol="1" spcCol="1270" anchor="ctr" anchorCtr="0"/>
        <a:lstStyle/>
        <a:p>
          <a:pPr marL="0" lvl="0" indent="0" algn="l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solidFill>
              <a:prstClr val="black"/>
            </a:solidFill>
            <a:latin typeface="Calibri"/>
            <a:ea typeface="+mn-ea"/>
            <a:cs typeface="+mn-cs"/>
          </a:endParaRPr>
        </a:p>
      </dgm:t>
    </dgm:pt>
    <dgm:pt modelId="{E90FCA55-9444-42AF-A3AC-C612264025EC}">
      <dgm:prSet phldrT="[Text]" phldr="0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rgbClr val="4F81BD">
                  <a:lumMod val="75000"/>
                </a:srgbClr>
              </a:solidFill>
              <a:latin typeface="Calibri"/>
              <a:ea typeface="+mn-ea"/>
              <a:cs typeface="+mn-cs"/>
            </a:rPr>
            <a:t>Response to Comments (RTC) and Final EIR</a:t>
          </a:r>
        </a:p>
      </dgm:t>
    </dgm:pt>
    <dgm:pt modelId="{805F7C4B-5FFF-4421-90B5-8CFB2A276332}" type="parTrans" cxnId="{F5F29E95-B165-484B-B087-02BE7010854E}">
      <dgm:prSet/>
      <dgm:spPr/>
      <dgm:t>
        <a:bodyPr/>
        <a:lstStyle/>
        <a:p>
          <a:endParaRPr lang="en-US"/>
        </a:p>
      </dgm:t>
    </dgm:pt>
    <dgm:pt modelId="{FB17D793-BEB2-40CB-976D-B86021285747}" type="sibTrans" cxnId="{F5F29E95-B165-484B-B087-02BE7010854E}">
      <dgm:prSet/>
      <dgm:spPr/>
      <dgm:t>
        <a:bodyPr/>
        <a:lstStyle/>
        <a:p>
          <a:endParaRPr lang="en-US"/>
        </a:p>
      </dgm:t>
    </dgm:pt>
    <dgm:pt modelId="{62438A84-B8B8-4D13-BFE5-0D03821716D8}" type="pres">
      <dgm:prSet presAssocID="{73E765DA-BFAD-49F2-85E2-594F07767F92}" presName="linearFlow" presStyleCnt="0">
        <dgm:presLayoutVars>
          <dgm:resizeHandles val="exact"/>
        </dgm:presLayoutVars>
      </dgm:prSet>
      <dgm:spPr/>
    </dgm:pt>
    <dgm:pt modelId="{4500FF7B-CA8F-4592-8EEC-E6F314C901DF}" type="pres">
      <dgm:prSet presAssocID="{94708C61-70F0-4388-BCA0-DA2F7CECE6FE}" presName="node" presStyleLbl="node1" presStyleIdx="0" presStyleCnt="6" custLinFactNeighborX="-15243" custLinFactNeighborY="-21194">
        <dgm:presLayoutVars>
          <dgm:bulletEnabled val="1"/>
        </dgm:presLayoutVars>
      </dgm:prSet>
      <dgm:spPr>
        <a:xfrm>
          <a:off x="0" y="0"/>
          <a:ext cx="2057400" cy="583923"/>
        </a:xfrm>
        <a:prstGeom prst="roundRect">
          <a:avLst>
            <a:gd name="adj" fmla="val 10000"/>
          </a:avLst>
        </a:prstGeom>
      </dgm:spPr>
    </dgm:pt>
    <dgm:pt modelId="{F7ACE98F-8223-4419-86F1-F22A30B623E8}" type="pres">
      <dgm:prSet presAssocID="{A3EFFF60-FDBF-4B99-B548-7E1DB76AD6A8}" presName="sibTrans" presStyleLbl="sibTrans2D1" presStyleIdx="0" presStyleCnt="5"/>
      <dgm:spPr>
        <a:xfrm rot="5400000">
          <a:off x="947614" y="543154"/>
          <a:ext cx="200970" cy="237585"/>
        </a:xfrm>
        <a:prstGeom prst="rightArrow">
          <a:avLst>
            <a:gd name="adj1" fmla="val 60000"/>
            <a:gd name="adj2" fmla="val 50000"/>
          </a:avLst>
        </a:prstGeom>
      </dgm:spPr>
    </dgm:pt>
    <dgm:pt modelId="{3C7262BA-7102-4C70-AE41-BD08F1D87532}" type="pres">
      <dgm:prSet presAssocID="{A3EFFF60-FDBF-4B99-B548-7E1DB76AD6A8}" presName="connectorText" presStyleLbl="sibTrans2D1" presStyleIdx="0" presStyleCnt="5"/>
      <dgm:spPr/>
    </dgm:pt>
    <dgm:pt modelId="{D9B1A49C-E7D3-4122-B80D-0E19A0AE3CCE}" type="pres">
      <dgm:prSet presAssocID="{28A3075A-5328-4BD5-AB36-24D0822839A5}" presName="node" presStyleLbl="node1" presStyleIdx="1" presStyleCnt="6">
        <dgm:presLayoutVars>
          <dgm:bulletEnabled val="1"/>
        </dgm:presLayoutVars>
      </dgm:prSet>
      <dgm:spPr>
        <a:xfrm>
          <a:off x="0" y="795927"/>
          <a:ext cx="2096200" cy="527967"/>
        </a:xfrm>
        <a:prstGeom prst="roundRect">
          <a:avLst>
            <a:gd name="adj" fmla="val 10000"/>
          </a:avLst>
        </a:prstGeom>
      </dgm:spPr>
    </dgm:pt>
    <dgm:pt modelId="{EF38C301-8C1F-4242-8F2A-8AAD6C4F19ED}" type="pres">
      <dgm:prSet presAssocID="{A49A3F10-A266-4DF7-824A-BEC9021AC44F}" presName="sibTrans" presStyleLbl="sibTrans2D1" presStyleIdx="1" presStyleCnt="5"/>
      <dgm:spPr>
        <a:xfrm rot="5400000">
          <a:off x="949106" y="1337093"/>
          <a:ext cx="197987" cy="237585"/>
        </a:xfrm>
        <a:prstGeom prst="rightArrow">
          <a:avLst>
            <a:gd name="adj1" fmla="val 60000"/>
            <a:gd name="adj2" fmla="val 50000"/>
          </a:avLst>
        </a:prstGeom>
      </dgm:spPr>
    </dgm:pt>
    <dgm:pt modelId="{D5AA001C-2515-4700-9185-AB14DDA82575}" type="pres">
      <dgm:prSet presAssocID="{A49A3F10-A266-4DF7-824A-BEC9021AC44F}" presName="connectorText" presStyleLbl="sibTrans2D1" presStyleIdx="1" presStyleCnt="5"/>
      <dgm:spPr/>
    </dgm:pt>
    <dgm:pt modelId="{849D3DE5-DEB2-4F39-8012-4477B889A5DF}" type="pres">
      <dgm:prSet presAssocID="{716E5BF2-DB2E-4C91-AB88-5AA7AC846FAC}" presName="node" presStyleLbl="node1" presStyleIdx="2" presStyleCnt="6">
        <dgm:presLayoutVars>
          <dgm:bulletEnabled val="1"/>
        </dgm:presLayoutVars>
      </dgm:prSet>
      <dgm:spPr>
        <a:xfrm>
          <a:off x="0" y="1587878"/>
          <a:ext cx="2096200" cy="527967"/>
        </a:xfrm>
        <a:prstGeom prst="roundRect">
          <a:avLst>
            <a:gd name="adj" fmla="val 10000"/>
          </a:avLst>
        </a:prstGeom>
      </dgm:spPr>
    </dgm:pt>
    <dgm:pt modelId="{B65573AF-2352-4C62-8A21-553272D3A54C}" type="pres">
      <dgm:prSet presAssocID="{1A9A6250-97DB-412E-B04F-4B31C7BE7FAD}" presName="sibTrans" presStyleLbl="sibTrans2D1" presStyleIdx="2" presStyleCnt="5"/>
      <dgm:spPr>
        <a:xfrm rot="5400000">
          <a:off x="949106" y="2129044"/>
          <a:ext cx="197987" cy="237585"/>
        </a:xfrm>
        <a:prstGeom prst="rightArrow">
          <a:avLst>
            <a:gd name="adj1" fmla="val 60000"/>
            <a:gd name="adj2" fmla="val 50000"/>
          </a:avLst>
        </a:prstGeom>
      </dgm:spPr>
    </dgm:pt>
    <dgm:pt modelId="{27EAF90C-70D8-4349-9D52-FFDD09995329}" type="pres">
      <dgm:prSet presAssocID="{1A9A6250-97DB-412E-B04F-4B31C7BE7FAD}" presName="connectorText" presStyleLbl="sibTrans2D1" presStyleIdx="2" presStyleCnt="5"/>
      <dgm:spPr/>
    </dgm:pt>
    <dgm:pt modelId="{77D26F0F-FFA2-45CC-9281-184A2762CA24}" type="pres">
      <dgm:prSet presAssocID="{558CDE6C-719F-4C47-96DA-04A6529C2B36}" presName="node" presStyleLbl="node1" presStyleIdx="3" presStyleCnt="6">
        <dgm:presLayoutVars>
          <dgm:bulletEnabled val="1"/>
        </dgm:presLayoutVars>
      </dgm:prSet>
      <dgm:spPr>
        <a:xfrm>
          <a:off x="0" y="2379828"/>
          <a:ext cx="2096200" cy="527967"/>
        </a:xfrm>
        <a:prstGeom prst="roundRect">
          <a:avLst>
            <a:gd name="adj" fmla="val 10000"/>
          </a:avLst>
        </a:prstGeom>
      </dgm:spPr>
    </dgm:pt>
    <dgm:pt modelId="{63D7C002-2E08-4888-9D90-64A988076EFE}" type="pres">
      <dgm:prSet presAssocID="{F103C65E-9772-4ADC-8DD9-20A3F3AAD801}" presName="sibTrans" presStyleLbl="sibTrans2D1" presStyleIdx="3" presStyleCnt="5"/>
      <dgm:spPr>
        <a:xfrm rot="5400000">
          <a:off x="949106" y="2920995"/>
          <a:ext cx="197987" cy="237585"/>
        </a:xfrm>
        <a:prstGeom prst="rightArrow">
          <a:avLst>
            <a:gd name="adj1" fmla="val 60000"/>
            <a:gd name="adj2" fmla="val 50000"/>
          </a:avLst>
        </a:prstGeom>
      </dgm:spPr>
    </dgm:pt>
    <dgm:pt modelId="{11634474-41F9-4ED3-B20C-6E68C576670E}" type="pres">
      <dgm:prSet presAssocID="{F103C65E-9772-4ADC-8DD9-20A3F3AAD801}" presName="connectorText" presStyleLbl="sibTrans2D1" presStyleIdx="3" presStyleCnt="5"/>
      <dgm:spPr/>
    </dgm:pt>
    <dgm:pt modelId="{D84436BB-A003-4D52-9D7A-33DC8C72E5CF}" type="pres">
      <dgm:prSet presAssocID="{DFAE3389-9374-40E9-BDCC-3FC98DB1BD37}" presName="node" presStyleLbl="node1" presStyleIdx="4" presStyleCnt="6">
        <dgm:presLayoutVars>
          <dgm:bulletEnabled val="1"/>
        </dgm:presLayoutVars>
      </dgm:prSet>
      <dgm:spPr>
        <a:xfrm>
          <a:off x="0" y="3171779"/>
          <a:ext cx="2096200" cy="527967"/>
        </a:xfrm>
        <a:prstGeom prst="roundRect">
          <a:avLst>
            <a:gd name="adj" fmla="val 10000"/>
          </a:avLst>
        </a:prstGeom>
      </dgm:spPr>
    </dgm:pt>
    <dgm:pt modelId="{93379BB6-7075-4F10-84AB-175C69194965}" type="pres">
      <dgm:prSet presAssocID="{26AE33FD-ADE7-44C9-ACB8-2EEE019B0CB2}" presName="sibTrans" presStyleLbl="sibTrans2D1" presStyleIdx="4" presStyleCnt="5"/>
      <dgm:spPr>
        <a:xfrm rot="5400000">
          <a:off x="949106" y="3712945"/>
          <a:ext cx="197987" cy="237585"/>
        </a:xfrm>
        <a:prstGeom prst="rightArrow">
          <a:avLst>
            <a:gd name="adj1" fmla="val 60000"/>
            <a:gd name="adj2" fmla="val 50000"/>
          </a:avLst>
        </a:prstGeom>
      </dgm:spPr>
    </dgm:pt>
    <dgm:pt modelId="{4858E717-B728-4023-AB1A-8DF71F3BB675}" type="pres">
      <dgm:prSet presAssocID="{26AE33FD-ADE7-44C9-ACB8-2EEE019B0CB2}" presName="connectorText" presStyleLbl="sibTrans2D1" presStyleIdx="4" presStyleCnt="5"/>
      <dgm:spPr/>
    </dgm:pt>
    <dgm:pt modelId="{6D51F50F-4114-4103-B6A3-753FCF6CE96D}" type="pres">
      <dgm:prSet presAssocID="{E90FCA55-9444-42AF-A3AC-C612264025EC}" presName="node" presStyleLbl="node1" presStyleIdx="5" presStyleCnt="6">
        <dgm:presLayoutVars>
          <dgm:bulletEnabled val="1"/>
        </dgm:presLayoutVars>
      </dgm:prSet>
      <dgm:spPr>
        <a:xfrm>
          <a:off x="0" y="3963729"/>
          <a:ext cx="2096200" cy="527967"/>
        </a:xfrm>
        <a:prstGeom prst="roundRect">
          <a:avLst>
            <a:gd name="adj" fmla="val 10000"/>
          </a:avLst>
        </a:prstGeom>
      </dgm:spPr>
    </dgm:pt>
  </dgm:ptLst>
  <dgm:cxnLst>
    <dgm:cxn modelId="{81A5850D-53C0-4427-928B-26B1EFDB2E82}" type="presOf" srcId="{94708C61-70F0-4388-BCA0-DA2F7CECE6FE}" destId="{4500FF7B-CA8F-4592-8EEC-E6F314C901DF}" srcOrd="0" destOrd="0" presId="urn:microsoft.com/office/officeart/2005/8/layout/process2"/>
    <dgm:cxn modelId="{E4A72131-A6E9-490E-A34E-7F0C4821065C}" type="presOf" srcId="{26AE33FD-ADE7-44C9-ACB8-2EEE019B0CB2}" destId="{93379BB6-7075-4F10-84AB-175C69194965}" srcOrd="0" destOrd="0" presId="urn:microsoft.com/office/officeart/2005/8/layout/process2"/>
    <dgm:cxn modelId="{2998F35F-5E07-4DD7-B2FA-38481521A809}" srcId="{73E765DA-BFAD-49F2-85E2-594F07767F92}" destId="{716E5BF2-DB2E-4C91-AB88-5AA7AC846FAC}" srcOrd="2" destOrd="0" parTransId="{AF9626EC-3A1D-475F-B866-551E0CA7BD12}" sibTransId="{1A9A6250-97DB-412E-B04F-4B31C7BE7FAD}"/>
    <dgm:cxn modelId="{146C9041-F20A-45AF-B4B4-0CBB4E6334B2}" type="presOf" srcId="{A49A3F10-A266-4DF7-824A-BEC9021AC44F}" destId="{EF38C301-8C1F-4242-8F2A-8AAD6C4F19ED}" srcOrd="0" destOrd="0" presId="urn:microsoft.com/office/officeart/2005/8/layout/process2"/>
    <dgm:cxn modelId="{77DACA41-29D7-4DC6-B1AF-682811EC8AAD}" type="presOf" srcId="{1A9A6250-97DB-412E-B04F-4B31C7BE7FAD}" destId="{27EAF90C-70D8-4349-9D52-FFDD09995329}" srcOrd="1" destOrd="0" presId="urn:microsoft.com/office/officeart/2005/8/layout/process2"/>
    <dgm:cxn modelId="{FA431F69-B33D-4325-9AB1-8D7B737AF57E}" srcId="{73E765DA-BFAD-49F2-85E2-594F07767F92}" destId="{DFAE3389-9374-40E9-BDCC-3FC98DB1BD37}" srcOrd="4" destOrd="0" parTransId="{6615AB58-8470-42FE-9C25-C300DD0598B5}" sibTransId="{26AE33FD-ADE7-44C9-ACB8-2EEE019B0CB2}"/>
    <dgm:cxn modelId="{B6962F49-A690-4361-894C-BAA7E7D03002}" type="presOf" srcId="{A49A3F10-A266-4DF7-824A-BEC9021AC44F}" destId="{D5AA001C-2515-4700-9185-AB14DDA82575}" srcOrd="1" destOrd="0" presId="urn:microsoft.com/office/officeart/2005/8/layout/process2"/>
    <dgm:cxn modelId="{B7B75270-B939-4B4A-B5F5-E8D8DBA014A2}" type="presOf" srcId="{28A3075A-5328-4BD5-AB36-24D0822839A5}" destId="{D9B1A49C-E7D3-4122-B80D-0E19A0AE3CCE}" srcOrd="0" destOrd="0" presId="urn:microsoft.com/office/officeart/2005/8/layout/process2"/>
    <dgm:cxn modelId="{42B6ED51-C17D-40D6-9C38-144E7CFBE3FD}" type="presOf" srcId="{F103C65E-9772-4ADC-8DD9-20A3F3AAD801}" destId="{11634474-41F9-4ED3-B20C-6E68C576670E}" srcOrd="1" destOrd="0" presId="urn:microsoft.com/office/officeart/2005/8/layout/process2"/>
    <dgm:cxn modelId="{4C623E74-0B6A-40A2-94E8-80B6DDF4F3BB}" srcId="{73E765DA-BFAD-49F2-85E2-594F07767F92}" destId="{558CDE6C-719F-4C47-96DA-04A6529C2B36}" srcOrd="3" destOrd="0" parTransId="{24E74686-B387-481B-9B16-756700C3E190}" sibTransId="{F103C65E-9772-4ADC-8DD9-20A3F3AAD801}"/>
    <dgm:cxn modelId="{53859785-ADDA-440B-9F24-757991FCB48F}" srcId="{73E765DA-BFAD-49F2-85E2-594F07767F92}" destId="{94708C61-70F0-4388-BCA0-DA2F7CECE6FE}" srcOrd="0" destOrd="0" parTransId="{70B4A5E4-19F8-4C41-AE51-CC768479C2A5}" sibTransId="{A3EFFF60-FDBF-4B99-B548-7E1DB76AD6A8}"/>
    <dgm:cxn modelId="{D62A4090-1A7B-41E9-90B3-FFDF603F6262}" type="presOf" srcId="{A3EFFF60-FDBF-4B99-B548-7E1DB76AD6A8}" destId="{F7ACE98F-8223-4419-86F1-F22A30B623E8}" srcOrd="0" destOrd="0" presId="urn:microsoft.com/office/officeart/2005/8/layout/process2"/>
    <dgm:cxn modelId="{F5F29E95-B165-484B-B087-02BE7010854E}" srcId="{73E765DA-BFAD-49F2-85E2-594F07767F92}" destId="{E90FCA55-9444-42AF-A3AC-C612264025EC}" srcOrd="5" destOrd="0" parTransId="{805F7C4B-5FFF-4421-90B5-8CFB2A276332}" sibTransId="{FB17D793-BEB2-40CB-976D-B86021285747}"/>
    <dgm:cxn modelId="{4FA242A1-A41B-424C-BDB5-C7E3EF7373BD}" type="presOf" srcId="{1A9A6250-97DB-412E-B04F-4B31C7BE7FAD}" destId="{B65573AF-2352-4C62-8A21-553272D3A54C}" srcOrd="0" destOrd="0" presId="urn:microsoft.com/office/officeart/2005/8/layout/process2"/>
    <dgm:cxn modelId="{B803BEA7-5A82-408E-8707-293715A1EE73}" type="presOf" srcId="{E90FCA55-9444-42AF-A3AC-C612264025EC}" destId="{6D51F50F-4114-4103-B6A3-753FCF6CE96D}" srcOrd="0" destOrd="0" presId="urn:microsoft.com/office/officeart/2005/8/layout/process2"/>
    <dgm:cxn modelId="{5EB7E0B0-1BBC-4394-8F68-10A464EC1B8A}" srcId="{73E765DA-BFAD-49F2-85E2-594F07767F92}" destId="{28A3075A-5328-4BD5-AB36-24D0822839A5}" srcOrd="1" destOrd="0" parTransId="{165B5497-ECBE-4B51-B44C-EA8363E6EAB0}" sibTransId="{A49A3F10-A266-4DF7-824A-BEC9021AC44F}"/>
    <dgm:cxn modelId="{903406B2-852C-485E-ABAF-1D94A4B6C1B4}" type="presOf" srcId="{A3EFFF60-FDBF-4B99-B548-7E1DB76AD6A8}" destId="{3C7262BA-7102-4C70-AE41-BD08F1D87532}" srcOrd="1" destOrd="0" presId="urn:microsoft.com/office/officeart/2005/8/layout/process2"/>
    <dgm:cxn modelId="{17854CCD-0E80-4E24-855B-214F864A7967}" type="presOf" srcId="{DFAE3389-9374-40E9-BDCC-3FC98DB1BD37}" destId="{D84436BB-A003-4D52-9D7A-33DC8C72E5CF}" srcOrd="0" destOrd="0" presId="urn:microsoft.com/office/officeart/2005/8/layout/process2"/>
    <dgm:cxn modelId="{AC8B67F4-4BD9-4A19-B060-BFD5F2C37944}" type="presOf" srcId="{558CDE6C-719F-4C47-96DA-04A6529C2B36}" destId="{77D26F0F-FFA2-45CC-9281-184A2762CA24}" srcOrd="0" destOrd="0" presId="urn:microsoft.com/office/officeart/2005/8/layout/process2"/>
    <dgm:cxn modelId="{23CC1DF6-5DF4-42D2-A293-4812432C9ABE}" type="presOf" srcId="{716E5BF2-DB2E-4C91-AB88-5AA7AC846FAC}" destId="{849D3DE5-DEB2-4F39-8012-4477B889A5DF}" srcOrd="0" destOrd="0" presId="urn:microsoft.com/office/officeart/2005/8/layout/process2"/>
    <dgm:cxn modelId="{3E60C8F9-595F-4C5F-8006-EC76C569D4B3}" type="presOf" srcId="{73E765DA-BFAD-49F2-85E2-594F07767F92}" destId="{62438A84-B8B8-4D13-BFE5-0D03821716D8}" srcOrd="0" destOrd="0" presId="urn:microsoft.com/office/officeart/2005/8/layout/process2"/>
    <dgm:cxn modelId="{D7A19FFC-D998-4C2C-AF05-547143EE2BAE}" type="presOf" srcId="{26AE33FD-ADE7-44C9-ACB8-2EEE019B0CB2}" destId="{4858E717-B728-4023-AB1A-8DF71F3BB675}" srcOrd="1" destOrd="0" presId="urn:microsoft.com/office/officeart/2005/8/layout/process2"/>
    <dgm:cxn modelId="{16F652FE-4489-4F79-9C6F-F347656C8953}" type="presOf" srcId="{F103C65E-9772-4ADC-8DD9-20A3F3AAD801}" destId="{63D7C002-2E08-4888-9D90-64A988076EFE}" srcOrd="0" destOrd="0" presId="urn:microsoft.com/office/officeart/2005/8/layout/process2"/>
    <dgm:cxn modelId="{F38711CA-763E-49E6-A3DD-F3EE7B2C00ED}" type="presParOf" srcId="{62438A84-B8B8-4D13-BFE5-0D03821716D8}" destId="{4500FF7B-CA8F-4592-8EEC-E6F314C901DF}" srcOrd="0" destOrd="0" presId="urn:microsoft.com/office/officeart/2005/8/layout/process2"/>
    <dgm:cxn modelId="{375E7370-A3A3-4EFE-98D1-D253F4B0A247}" type="presParOf" srcId="{62438A84-B8B8-4D13-BFE5-0D03821716D8}" destId="{F7ACE98F-8223-4419-86F1-F22A30B623E8}" srcOrd="1" destOrd="0" presId="urn:microsoft.com/office/officeart/2005/8/layout/process2"/>
    <dgm:cxn modelId="{6D7234FF-F864-4E05-9ED0-EE10C552526A}" type="presParOf" srcId="{F7ACE98F-8223-4419-86F1-F22A30B623E8}" destId="{3C7262BA-7102-4C70-AE41-BD08F1D87532}" srcOrd="0" destOrd="0" presId="urn:microsoft.com/office/officeart/2005/8/layout/process2"/>
    <dgm:cxn modelId="{059C25AF-7D66-4E51-886E-736FB664B12D}" type="presParOf" srcId="{62438A84-B8B8-4D13-BFE5-0D03821716D8}" destId="{D9B1A49C-E7D3-4122-B80D-0E19A0AE3CCE}" srcOrd="2" destOrd="0" presId="urn:microsoft.com/office/officeart/2005/8/layout/process2"/>
    <dgm:cxn modelId="{EB4A514C-91AB-4762-84B0-FCB14FEFBFFB}" type="presParOf" srcId="{62438A84-B8B8-4D13-BFE5-0D03821716D8}" destId="{EF38C301-8C1F-4242-8F2A-8AAD6C4F19ED}" srcOrd="3" destOrd="0" presId="urn:microsoft.com/office/officeart/2005/8/layout/process2"/>
    <dgm:cxn modelId="{2DDCD37C-C060-4D56-B6DF-7BEDAABDF708}" type="presParOf" srcId="{EF38C301-8C1F-4242-8F2A-8AAD6C4F19ED}" destId="{D5AA001C-2515-4700-9185-AB14DDA82575}" srcOrd="0" destOrd="0" presId="urn:microsoft.com/office/officeart/2005/8/layout/process2"/>
    <dgm:cxn modelId="{4714EBA2-7592-4F19-AFCD-4EA9C24F4BA6}" type="presParOf" srcId="{62438A84-B8B8-4D13-BFE5-0D03821716D8}" destId="{849D3DE5-DEB2-4F39-8012-4477B889A5DF}" srcOrd="4" destOrd="0" presId="urn:microsoft.com/office/officeart/2005/8/layout/process2"/>
    <dgm:cxn modelId="{AC4B8ACC-1B6C-4F24-AC31-7CB9FDC73110}" type="presParOf" srcId="{62438A84-B8B8-4D13-BFE5-0D03821716D8}" destId="{B65573AF-2352-4C62-8A21-553272D3A54C}" srcOrd="5" destOrd="0" presId="urn:microsoft.com/office/officeart/2005/8/layout/process2"/>
    <dgm:cxn modelId="{5FEB12B9-5360-4EF9-AE7B-F7DFEE267F0E}" type="presParOf" srcId="{B65573AF-2352-4C62-8A21-553272D3A54C}" destId="{27EAF90C-70D8-4349-9D52-FFDD09995329}" srcOrd="0" destOrd="0" presId="urn:microsoft.com/office/officeart/2005/8/layout/process2"/>
    <dgm:cxn modelId="{094F3FD5-F38D-4C02-8F86-A74BD4D2B8A4}" type="presParOf" srcId="{62438A84-B8B8-4D13-BFE5-0D03821716D8}" destId="{77D26F0F-FFA2-45CC-9281-184A2762CA24}" srcOrd="6" destOrd="0" presId="urn:microsoft.com/office/officeart/2005/8/layout/process2"/>
    <dgm:cxn modelId="{BD5A7FDB-BF2C-4DEF-BBBD-E628F9CC3E5D}" type="presParOf" srcId="{62438A84-B8B8-4D13-BFE5-0D03821716D8}" destId="{63D7C002-2E08-4888-9D90-64A988076EFE}" srcOrd="7" destOrd="0" presId="urn:microsoft.com/office/officeart/2005/8/layout/process2"/>
    <dgm:cxn modelId="{0FB2A499-F414-43E0-B4E4-D4ECF4F9482E}" type="presParOf" srcId="{63D7C002-2E08-4888-9D90-64A988076EFE}" destId="{11634474-41F9-4ED3-B20C-6E68C576670E}" srcOrd="0" destOrd="0" presId="urn:microsoft.com/office/officeart/2005/8/layout/process2"/>
    <dgm:cxn modelId="{FB8AC530-501E-4681-84DE-9F4858F89640}" type="presParOf" srcId="{62438A84-B8B8-4D13-BFE5-0D03821716D8}" destId="{D84436BB-A003-4D52-9D7A-33DC8C72E5CF}" srcOrd="8" destOrd="0" presId="urn:microsoft.com/office/officeart/2005/8/layout/process2"/>
    <dgm:cxn modelId="{C2D35BD8-D14D-4C7A-9CC9-B1E0871B520E}" type="presParOf" srcId="{62438A84-B8B8-4D13-BFE5-0D03821716D8}" destId="{93379BB6-7075-4F10-84AB-175C69194965}" srcOrd="9" destOrd="0" presId="urn:microsoft.com/office/officeart/2005/8/layout/process2"/>
    <dgm:cxn modelId="{B5A03F67-AA33-455D-8383-AFD14817A10B}" type="presParOf" srcId="{93379BB6-7075-4F10-84AB-175C69194965}" destId="{4858E717-B728-4023-AB1A-8DF71F3BB675}" srcOrd="0" destOrd="0" presId="urn:microsoft.com/office/officeart/2005/8/layout/process2"/>
    <dgm:cxn modelId="{40530ECB-2556-4E03-9B5C-EBE271D282EA}" type="presParOf" srcId="{62438A84-B8B8-4D13-BFE5-0D03821716D8}" destId="{6D51F50F-4114-4103-B6A3-753FCF6CE96D}" srcOrd="1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E765DA-BFAD-49F2-85E2-594F07767F92}" type="doc">
      <dgm:prSet loTypeId="urn:microsoft.com/office/officeart/2005/8/layout/process2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94708C61-70F0-4388-BCA0-DA2F7CECE6FE}">
      <dgm:prSet phldrT="[Text]" phldr="0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25400" cap="flat" cmpd="sng" algn="ctr">
          <a:solidFill>
            <a:schemeClr val="accent1">
              <a:lumMod val="60000"/>
              <a:lumOff val="40000"/>
            </a:schemeClr>
          </a:solidFill>
          <a:prstDash val="solid"/>
        </a:ln>
        <a:effectLst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i="1" kern="1200">
              <a:solidFill>
                <a:schemeClr val="accent1">
                  <a:lumMod val="60000"/>
                  <a:lumOff val="40000"/>
                </a:schemeClr>
              </a:solidFill>
              <a:latin typeface="Calibri"/>
              <a:ea typeface="+mn-ea"/>
              <a:cs typeface="+mn-cs"/>
            </a:rPr>
            <a:t>Community Meeting May 18</a:t>
          </a:r>
        </a:p>
      </dgm:t>
    </dgm:pt>
    <dgm:pt modelId="{70B4A5E4-19F8-4C41-AE51-CC768479C2A5}" type="parTrans" cxnId="{53859785-ADDA-440B-9F24-757991FCB48F}">
      <dgm:prSet/>
      <dgm:spPr/>
      <dgm:t>
        <a:bodyPr/>
        <a:lstStyle/>
        <a:p>
          <a:endParaRPr lang="en-US"/>
        </a:p>
      </dgm:t>
    </dgm:pt>
    <dgm:pt modelId="{A3EFFF60-FDBF-4B99-B548-7E1DB76AD6A8}" type="sibTrans" cxnId="{53859785-ADDA-440B-9F24-757991FCB48F}">
      <dgm:prSet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l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solidFill>
              <a:prstClr val="black"/>
            </a:solidFill>
            <a:latin typeface="Calibri"/>
            <a:ea typeface="+mn-ea"/>
            <a:cs typeface="+mn-cs"/>
          </a:endParaRPr>
        </a:p>
      </dgm:t>
    </dgm:pt>
    <dgm:pt modelId="{716E5BF2-DB2E-4C91-AB88-5AA7AC846FAC}">
      <dgm:prSet phldrT="[Text]" phldr="0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25400" cap="flat" cmpd="sng" algn="ctr">
          <a:solidFill>
            <a:srgbClr val="4F81BD">
              <a:lumMod val="60000"/>
              <a:lumOff val="40000"/>
            </a:srgbClr>
          </a:solidFill>
          <a:prstDash val="solid"/>
        </a:ln>
        <a:effectLst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i="1" kern="1200">
              <a:solidFill>
                <a:srgbClr val="4F81BD">
                  <a:lumMod val="60000"/>
                  <a:lumOff val="40000"/>
                </a:srgbClr>
              </a:solidFill>
              <a:latin typeface="Calibri"/>
              <a:ea typeface="+mn-ea"/>
              <a:cs typeface="+mn-cs"/>
            </a:rPr>
            <a:t>Committee Review</a:t>
          </a:r>
        </a:p>
      </dgm:t>
    </dgm:pt>
    <dgm:pt modelId="{AF9626EC-3A1D-475F-B866-551E0CA7BD12}" type="parTrans" cxnId="{D45BA2F7-80CF-42D1-AB05-4D363A15B2B7}">
      <dgm:prSet/>
      <dgm:spPr/>
      <dgm:t>
        <a:bodyPr/>
        <a:lstStyle/>
        <a:p>
          <a:endParaRPr lang="en-US"/>
        </a:p>
      </dgm:t>
    </dgm:pt>
    <dgm:pt modelId="{1A9A6250-97DB-412E-B04F-4B31C7BE7FAD}" type="sibTrans" cxnId="{D45BA2F7-80CF-42D1-AB05-4D363A15B2B7}">
      <dgm:prSet custT="1"/>
      <dgm:spPr>
        <a:solidFill>
          <a:schemeClr val="accent1">
            <a:lumMod val="60000"/>
            <a:lumOff val="40000"/>
          </a:schemeClr>
        </a:solidFill>
      </dgm:spPr>
      <dgm:t>
        <a:bodyPr spcFirstLastPara="0" vert="horz" wrap="square" lIns="0" tIns="0" rIns="0" bIns="0" numCol="1" spcCol="1270" anchor="ctr" anchorCtr="0"/>
        <a:lstStyle/>
        <a:p>
          <a:pPr marL="0" lvl="0" indent="0" algn="l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solidFill>
              <a:prstClr val="black"/>
            </a:solidFill>
            <a:latin typeface="Calibri"/>
            <a:ea typeface="+mn-ea"/>
            <a:cs typeface="+mn-cs"/>
          </a:endParaRPr>
        </a:p>
      </dgm:t>
    </dgm:pt>
    <dgm:pt modelId="{558CDE6C-719F-4C47-96DA-04A6529C2B36}">
      <dgm:prSet phldrT="[Text]" phldr="0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25400" cap="flat" cmpd="sng" algn="ctr">
          <a:solidFill>
            <a:srgbClr val="4F81BD">
              <a:lumMod val="60000"/>
              <a:lumOff val="40000"/>
            </a:srgbClr>
          </a:solidFill>
          <a:prstDash val="solid"/>
        </a:ln>
        <a:effectLst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i="1" kern="1200" dirty="0">
              <a:solidFill>
                <a:srgbClr val="4F81BD">
                  <a:lumMod val="60000"/>
                  <a:lumOff val="40000"/>
                </a:srgbClr>
              </a:solidFill>
              <a:latin typeface="Calibri"/>
              <a:ea typeface="+mn-ea"/>
              <a:cs typeface="+mn-cs"/>
            </a:rPr>
            <a:t>PC Study Sessions </a:t>
          </a:r>
        </a:p>
      </dgm:t>
    </dgm:pt>
    <dgm:pt modelId="{24E74686-B387-481B-9B16-756700C3E190}" type="parTrans" cxnId="{AE3D5D65-7B6B-4CB3-980E-ABA6A70CE8B4}">
      <dgm:prSet/>
      <dgm:spPr/>
      <dgm:t>
        <a:bodyPr/>
        <a:lstStyle/>
        <a:p>
          <a:endParaRPr lang="en-US"/>
        </a:p>
      </dgm:t>
    </dgm:pt>
    <dgm:pt modelId="{F103C65E-9772-4ADC-8DD9-20A3F3AAD801}" type="sibTrans" cxnId="{AE3D5D65-7B6B-4CB3-980E-ABA6A70CE8B4}">
      <dgm:prSet custT="1"/>
      <dgm:spPr>
        <a:solidFill>
          <a:schemeClr val="accent1">
            <a:lumMod val="60000"/>
            <a:lumOff val="40000"/>
          </a:schemeClr>
        </a:solidFill>
      </dgm:spPr>
      <dgm:t>
        <a:bodyPr spcFirstLastPara="0" vert="horz" wrap="square" lIns="0" tIns="0" rIns="0" bIns="0" numCol="1" spcCol="1270" anchor="ctr" anchorCtr="0"/>
        <a:lstStyle/>
        <a:p>
          <a:pPr marL="0" lvl="0" indent="0" algn="l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solidFill>
              <a:prstClr val="black"/>
            </a:solidFill>
            <a:latin typeface="Calibri"/>
            <a:ea typeface="+mn-ea"/>
            <a:cs typeface="+mn-cs"/>
          </a:endParaRPr>
        </a:p>
      </dgm:t>
    </dgm:pt>
    <dgm:pt modelId="{47DB9BC1-732B-4CC3-B3E1-75AD7F92F50A}">
      <dgm:prSet phldrT="[Text]" phldr="0" custT="1"/>
      <dgm:spPr>
        <a:solidFill>
          <a:srgbClr val="F79646">
            <a:lumMod val="75000"/>
          </a:srgbClr>
        </a:solidFill>
        <a:ln w="25400" cap="flat" cmpd="sng" algn="ctr">
          <a:noFill/>
          <a:prstDash val="solid"/>
        </a:ln>
        <a:effectLst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prstClr val="white"/>
              </a:solidFill>
              <a:latin typeface="Calibri"/>
              <a:ea typeface="+mn-ea"/>
              <a:cs typeface="+mn-cs"/>
            </a:rPr>
            <a:t>CC Study Sessions</a:t>
          </a:r>
        </a:p>
      </dgm:t>
    </dgm:pt>
    <dgm:pt modelId="{00EF7348-D757-459B-B8E1-624163D9CF4B}" type="parTrans" cxnId="{B27B5644-DF97-43A2-96B8-D01C61D4D749}">
      <dgm:prSet/>
      <dgm:spPr/>
      <dgm:t>
        <a:bodyPr/>
        <a:lstStyle/>
        <a:p>
          <a:endParaRPr lang="en-US"/>
        </a:p>
      </dgm:t>
    </dgm:pt>
    <dgm:pt modelId="{FD73B3B4-8BDC-45F8-9D9A-445D9C33C2E1}" type="sibTrans" cxnId="{B27B5644-DF97-43A2-96B8-D01C61D4D749}">
      <dgm:prSet/>
      <dgm:spPr/>
      <dgm:t>
        <a:bodyPr/>
        <a:lstStyle/>
        <a:p>
          <a:endParaRPr lang="en-US"/>
        </a:p>
      </dgm:t>
    </dgm:pt>
    <dgm:pt modelId="{62438A84-B8B8-4D13-BFE5-0D03821716D8}" type="pres">
      <dgm:prSet presAssocID="{73E765DA-BFAD-49F2-85E2-594F07767F92}" presName="linearFlow" presStyleCnt="0">
        <dgm:presLayoutVars>
          <dgm:resizeHandles val="exact"/>
        </dgm:presLayoutVars>
      </dgm:prSet>
      <dgm:spPr/>
    </dgm:pt>
    <dgm:pt modelId="{4500FF7B-CA8F-4592-8EEC-E6F314C901DF}" type="pres">
      <dgm:prSet presAssocID="{94708C61-70F0-4388-BCA0-DA2F7CECE6FE}" presName="node" presStyleLbl="node1" presStyleIdx="0" presStyleCnt="4">
        <dgm:presLayoutVars>
          <dgm:bulletEnabled val="1"/>
        </dgm:presLayoutVars>
      </dgm:prSet>
      <dgm:spPr>
        <a:xfrm>
          <a:off x="165073" y="2849"/>
          <a:ext cx="2119014" cy="529753"/>
        </a:xfrm>
        <a:prstGeom prst="roundRect">
          <a:avLst>
            <a:gd name="adj" fmla="val 10000"/>
          </a:avLst>
        </a:prstGeom>
      </dgm:spPr>
    </dgm:pt>
    <dgm:pt modelId="{F7ACE98F-8223-4419-86F1-F22A30B623E8}" type="pres">
      <dgm:prSet presAssocID="{A3EFFF60-FDBF-4B99-B548-7E1DB76AD6A8}" presName="sibTrans" presStyleLbl="sibTrans2D1" presStyleIdx="0" presStyleCnt="3"/>
      <dgm:spPr>
        <a:xfrm rot="5400000">
          <a:off x="1125251" y="545846"/>
          <a:ext cx="198657" cy="238389"/>
        </a:xfrm>
        <a:prstGeom prst="rightArrow">
          <a:avLst>
            <a:gd name="adj1" fmla="val 60000"/>
            <a:gd name="adj2" fmla="val 50000"/>
          </a:avLst>
        </a:prstGeom>
      </dgm:spPr>
    </dgm:pt>
    <dgm:pt modelId="{3C7262BA-7102-4C70-AE41-BD08F1D87532}" type="pres">
      <dgm:prSet presAssocID="{A3EFFF60-FDBF-4B99-B548-7E1DB76AD6A8}" presName="connectorText" presStyleLbl="sibTrans2D1" presStyleIdx="0" presStyleCnt="3"/>
      <dgm:spPr/>
    </dgm:pt>
    <dgm:pt modelId="{849D3DE5-DEB2-4F39-8012-4477B889A5DF}" type="pres">
      <dgm:prSet presAssocID="{716E5BF2-DB2E-4C91-AB88-5AA7AC846FAC}" presName="node" presStyleLbl="node1" presStyleIdx="1" presStyleCnt="4">
        <dgm:presLayoutVars>
          <dgm:bulletEnabled val="1"/>
        </dgm:presLayoutVars>
      </dgm:prSet>
      <dgm:spPr>
        <a:xfrm>
          <a:off x="165073" y="797479"/>
          <a:ext cx="2119014" cy="529753"/>
        </a:xfrm>
        <a:prstGeom prst="roundRect">
          <a:avLst>
            <a:gd name="adj" fmla="val 10000"/>
          </a:avLst>
        </a:prstGeom>
      </dgm:spPr>
    </dgm:pt>
    <dgm:pt modelId="{B65573AF-2352-4C62-8A21-553272D3A54C}" type="pres">
      <dgm:prSet presAssocID="{1A9A6250-97DB-412E-B04F-4B31C7BE7FAD}" presName="sibTrans" presStyleLbl="sibTrans2D1" presStyleIdx="1" presStyleCnt="3"/>
      <dgm:spPr>
        <a:xfrm rot="5400000">
          <a:off x="1125251" y="1340477"/>
          <a:ext cx="198657" cy="238389"/>
        </a:xfrm>
        <a:prstGeom prst="rightArrow">
          <a:avLst>
            <a:gd name="adj1" fmla="val 60000"/>
            <a:gd name="adj2" fmla="val 50000"/>
          </a:avLst>
        </a:prstGeom>
      </dgm:spPr>
    </dgm:pt>
    <dgm:pt modelId="{27EAF90C-70D8-4349-9D52-FFDD09995329}" type="pres">
      <dgm:prSet presAssocID="{1A9A6250-97DB-412E-B04F-4B31C7BE7FAD}" presName="connectorText" presStyleLbl="sibTrans2D1" presStyleIdx="1" presStyleCnt="3"/>
      <dgm:spPr/>
    </dgm:pt>
    <dgm:pt modelId="{77D26F0F-FFA2-45CC-9281-184A2762CA24}" type="pres">
      <dgm:prSet presAssocID="{558CDE6C-719F-4C47-96DA-04A6529C2B36}" presName="node" presStyleLbl="node1" presStyleIdx="2" presStyleCnt="4">
        <dgm:presLayoutVars>
          <dgm:bulletEnabled val="1"/>
        </dgm:presLayoutVars>
      </dgm:prSet>
      <dgm:spPr>
        <a:xfrm>
          <a:off x="165073" y="1592110"/>
          <a:ext cx="2119014" cy="529753"/>
        </a:xfrm>
        <a:prstGeom prst="roundRect">
          <a:avLst>
            <a:gd name="adj" fmla="val 10000"/>
          </a:avLst>
        </a:prstGeom>
      </dgm:spPr>
    </dgm:pt>
    <dgm:pt modelId="{C915D590-DF3D-4FBF-A006-A5D0088063B8}" type="pres">
      <dgm:prSet presAssocID="{F103C65E-9772-4ADC-8DD9-20A3F3AAD801}" presName="sibTrans" presStyleLbl="sibTrans2D1" presStyleIdx="2" presStyleCnt="3"/>
      <dgm:spPr>
        <a:xfrm rot="5400000">
          <a:off x="1125251" y="2135107"/>
          <a:ext cx="198657" cy="238389"/>
        </a:xfrm>
        <a:prstGeom prst="rightArrow">
          <a:avLst>
            <a:gd name="adj1" fmla="val 60000"/>
            <a:gd name="adj2" fmla="val 50000"/>
          </a:avLst>
        </a:prstGeom>
      </dgm:spPr>
    </dgm:pt>
    <dgm:pt modelId="{88D35D23-678E-4B20-848C-76B6D46D73C3}" type="pres">
      <dgm:prSet presAssocID="{F103C65E-9772-4ADC-8DD9-20A3F3AAD801}" presName="connectorText" presStyleLbl="sibTrans2D1" presStyleIdx="2" presStyleCnt="3"/>
      <dgm:spPr/>
    </dgm:pt>
    <dgm:pt modelId="{DC895010-1EA7-493A-A537-D765726AD7DA}" type="pres">
      <dgm:prSet presAssocID="{47DB9BC1-732B-4CC3-B3E1-75AD7F92F50A}" presName="node" presStyleLbl="node1" presStyleIdx="3" presStyleCnt="4">
        <dgm:presLayoutVars>
          <dgm:bulletEnabled val="1"/>
        </dgm:presLayoutVars>
      </dgm:prSet>
      <dgm:spPr>
        <a:xfrm>
          <a:off x="165073" y="2386740"/>
          <a:ext cx="2119014" cy="529753"/>
        </a:xfrm>
        <a:prstGeom prst="roundRect">
          <a:avLst>
            <a:gd name="adj" fmla="val 10000"/>
          </a:avLst>
        </a:prstGeom>
      </dgm:spPr>
    </dgm:pt>
  </dgm:ptLst>
  <dgm:cxnLst>
    <dgm:cxn modelId="{81A5850D-53C0-4427-928B-26B1EFDB2E82}" type="presOf" srcId="{94708C61-70F0-4388-BCA0-DA2F7CECE6FE}" destId="{4500FF7B-CA8F-4592-8EEC-E6F314C901DF}" srcOrd="0" destOrd="0" presId="urn:microsoft.com/office/officeart/2005/8/layout/process2"/>
    <dgm:cxn modelId="{0B56E011-D000-4C6A-B4DD-41C2A39955C1}" type="presOf" srcId="{F103C65E-9772-4ADC-8DD9-20A3F3AAD801}" destId="{C915D590-DF3D-4FBF-A006-A5D0088063B8}" srcOrd="0" destOrd="0" presId="urn:microsoft.com/office/officeart/2005/8/layout/process2"/>
    <dgm:cxn modelId="{B27B5644-DF97-43A2-96B8-D01C61D4D749}" srcId="{73E765DA-BFAD-49F2-85E2-594F07767F92}" destId="{47DB9BC1-732B-4CC3-B3E1-75AD7F92F50A}" srcOrd="3" destOrd="0" parTransId="{00EF7348-D757-459B-B8E1-624163D9CF4B}" sibTransId="{FD73B3B4-8BDC-45F8-9D9A-445D9C33C2E1}"/>
    <dgm:cxn modelId="{AE3D5D65-7B6B-4CB3-980E-ABA6A70CE8B4}" srcId="{73E765DA-BFAD-49F2-85E2-594F07767F92}" destId="{558CDE6C-719F-4C47-96DA-04A6529C2B36}" srcOrd="2" destOrd="0" parTransId="{24E74686-B387-481B-9B16-756700C3E190}" sibTransId="{F103C65E-9772-4ADC-8DD9-20A3F3AAD801}"/>
    <dgm:cxn modelId="{32147A50-27C3-456F-A9D2-F572ED5B06A0}" type="presOf" srcId="{1A9A6250-97DB-412E-B04F-4B31C7BE7FAD}" destId="{27EAF90C-70D8-4349-9D52-FFDD09995329}" srcOrd="1" destOrd="0" presId="urn:microsoft.com/office/officeart/2005/8/layout/process2"/>
    <dgm:cxn modelId="{53859785-ADDA-440B-9F24-757991FCB48F}" srcId="{73E765DA-BFAD-49F2-85E2-594F07767F92}" destId="{94708C61-70F0-4388-BCA0-DA2F7CECE6FE}" srcOrd="0" destOrd="0" parTransId="{70B4A5E4-19F8-4C41-AE51-CC768479C2A5}" sibTransId="{A3EFFF60-FDBF-4B99-B548-7E1DB76AD6A8}"/>
    <dgm:cxn modelId="{5756F9B3-437B-4386-A880-5D48E8787DED}" type="presOf" srcId="{1A9A6250-97DB-412E-B04F-4B31C7BE7FAD}" destId="{B65573AF-2352-4C62-8A21-553272D3A54C}" srcOrd="0" destOrd="0" presId="urn:microsoft.com/office/officeart/2005/8/layout/process2"/>
    <dgm:cxn modelId="{6B3756BA-8DCE-436E-8B44-74367E905B9A}" type="presOf" srcId="{47DB9BC1-732B-4CC3-B3E1-75AD7F92F50A}" destId="{DC895010-1EA7-493A-A537-D765726AD7DA}" srcOrd="0" destOrd="0" presId="urn:microsoft.com/office/officeart/2005/8/layout/process2"/>
    <dgm:cxn modelId="{F49B14BD-6DB0-449E-9B3D-661B3B99C47B}" type="presOf" srcId="{558CDE6C-719F-4C47-96DA-04A6529C2B36}" destId="{77D26F0F-FFA2-45CC-9281-184A2762CA24}" srcOrd="0" destOrd="0" presId="urn:microsoft.com/office/officeart/2005/8/layout/process2"/>
    <dgm:cxn modelId="{5B2837CB-AD4C-4031-B368-712CC1B868ED}" type="presOf" srcId="{A3EFFF60-FDBF-4B99-B548-7E1DB76AD6A8}" destId="{F7ACE98F-8223-4419-86F1-F22A30B623E8}" srcOrd="0" destOrd="0" presId="urn:microsoft.com/office/officeart/2005/8/layout/process2"/>
    <dgm:cxn modelId="{506786DA-C632-47DB-8EA7-BEF840268AB7}" type="presOf" srcId="{716E5BF2-DB2E-4C91-AB88-5AA7AC846FAC}" destId="{849D3DE5-DEB2-4F39-8012-4477B889A5DF}" srcOrd="0" destOrd="0" presId="urn:microsoft.com/office/officeart/2005/8/layout/process2"/>
    <dgm:cxn modelId="{FCBDDAE7-0B86-443B-AD52-52ED0B579A06}" type="presOf" srcId="{A3EFFF60-FDBF-4B99-B548-7E1DB76AD6A8}" destId="{3C7262BA-7102-4C70-AE41-BD08F1D87532}" srcOrd="1" destOrd="0" presId="urn:microsoft.com/office/officeart/2005/8/layout/process2"/>
    <dgm:cxn modelId="{D45BA2F7-80CF-42D1-AB05-4D363A15B2B7}" srcId="{73E765DA-BFAD-49F2-85E2-594F07767F92}" destId="{716E5BF2-DB2E-4C91-AB88-5AA7AC846FAC}" srcOrd="1" destOrd="0" parTransId="{AF9626EC-3A1D-475F-B866-551E0CA7BD12}" sibTransId="{1A9A6250-97DB-412E-B04F-4B31C7BE7FAD}"/>
    <dgm:cxn modelId="{36661BF9-66B5-47DD-A2D5-D49913555B75}" type="presOf" srcId="{F103C65E-9772-4ADC-8DD9-20A3F3AAD801}" destId="{88D35D23-678E-4B20-848C-76B6D46D73C3}" srcOrd="1" destOrd="0" presId="urn:microsoft.com/office/officeart/2005/8/layout/process2"/>
    <dgm:cxn modelId="{3E60C8F9-595F-4C5F-8006-EC76C569D4B3}" type="presOf" srcId="{73E765DA-BFAD-49F2-85E2-594F07767F92}" destId="{62438A84-B8B8-4D13-BFE5-0D03821716D8}" srcOrd="0" destOrd="0" presId="urn:microsoft.com/office/officeart/2005/8/layout/process2"/>
    <dgm:cxn modelId="{F38711CA-763E-49E6-A3DD-F3EE7B2C00ED}" type="presParOf" srcId="{62438A84-B8B8-4D13-BFE5-0D03821716D8}" destId="{4500FF7B-CA8F-4592-8EEC-E6F314C901DF}" srcOrd="0" destOrd="0" presId="urn:microsoft.com/office/officeart/2005/8/layout/process2"/>
    <dgm:cxn modelId="{23717E24-D948-4732-A591-9304A78FF9CF}" type="presParOf" srcId="{62438A84-B8B8-4D13-BFE5-0D03821716D8}" destId="{F7ACE98F-8223-4419-86F1-F22A30B623E8}" srcOrd="1" destOrd="0" presId="urn:microsoft.com/office/officeart/2005/8/layout/process2"/>
    <dgm:cxn modelId="{53D5B255-0C38-47DB-B02E-714AC2555AA4}" type="presParOf" srcId="{F7ACE98F-8223-4419-86F1-F22A30B623E8}" destId="{3C7262BA-7102-4C70-AE41-BD08F1D87532}" srcOrd="0" destOrd="0" presId="urn:microsoft.com/office/officeart/2005/8/layout/process2"/>
    <dgm:cxn modelId="{574371C5-207E-4DB6-A0F4-BF6011FD5A51}" type="presParOf" srcId="{62438A84-B8B8-4D13-BFE5-0D03821716D8}" destId="{849D3DE5-DEB2-4F39-8012-4477B889A5DF}" srcOrd="2" destOrd="0" presId="urn:microsoft.com/office/officeart/2005/8/layout/process2"/>
    <dgm:cxn modelId="{2CA20073-CEFF-43AB-852E-7FBA3392A7EC}" type="presParOf" srcId="{62438A84-B8B8-4D13-BFE5-0D03821716D8}" destId="{B65573AF-2352-4C62-8A21-553272D3A54C}" srcOrd="3" destOrd="0" presId="urn:microsoft.com/office/officeart/2005/8/layout/process2"/>
    <dgm:cxn modelId="{FB93E839-1564-4910-AC66-64524841240E}" type="presParOf" srcId="{B65573AF-2352-4C62-8A21-553272D3A54C}" destId="{27EAF90C-70D8-4349-9D52-FFDD09995329}" srcOrd="0" destOrd="0" presId="urn:microsoft.com/office/officeart/2005/8/layout/process2"/>
    <dgm:cxn modelId="{5007B333-3C02-42E3-86C5-C50E326BE74E}" type="presParOf" srcId="{62438A84-B8B8-4D13-BFE5-0D03821716D8}" destId="{77D26F0F-FFA2-45CC-9281-184A2762CA24}" srcOrd="4" destOrd="0" presId="urn:microsoft.com/office/officeart/2005/8/layout/process2"/>
    <dgm:cxn modelId="{F7D274E6-0F65-4394-8452-54313285AA6C}" type="presParOf" srcId="{62438A84-B8B8-4D13-BFE5-0D03821716D8}" destId="{C915D590-DF3D-4FBF-A006-A5D0088063B8}" srcOrd="5" destOrd="0" presId="urn:microsoft.com/office/officeart/2005/8/layout/process2"/>
    <dgm:cxn modelId="{DD4905B7-EE4B-4308-B0CB-1B77CADBA0B4}" type="presParOf" srcId="{C915D590-DF3D-4FBF-A006-A5D0088063B8}" destId="{88D35D23-678E-4B20-848C-76B6D46D73C3}" srcOrd="0" destOrd="0" presId="urn:microsoft.com/office/officeart/2005/8/layout/process2"/>
    <dgm:cxn modelId="{38E90E7D-10C9-4D0D-A53B-3C9B80569063}" type="presParOf" srcId="{62438A84-B8B8-4D13-BFE5-0D03821716D8}" destId="{DC895010-1EA7-493A-A537-D765726AD7DA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E765DA-BFAD-49F2-85E2-594F07767F92}" type="doc">
      <dgm:prSet loTypeId="urn:microsoft.com/office/officeart/2005/8/layout/process2" loCatId="process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94708C61-70F0-4388-BCA0-DA2F7CECE6FE}">
      <dgm:prSet phldrT="[Text]" phldr="0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25400" cap="flat" cmpd="sng" algn="ctr">
          <a:solidFill>
            <a:schemeClr val="accent1">
              <a:lumMod val="60000"/>
              <a:lumOff val="40000"/>
            </a:schemeClr>
          </a:solidFill>
          <a:prstDash val="solid"/>
        </a:ln>
        <a:effectLst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i="1" kern="1200">
              <a:solidFill>
                <a:schemeClr val="accent1">
                  <a:lumMod val="60000"/>
                  <a:lumOff val="40000"/>
                </a:schemeClr>
              </a:solidFill>
              <a:latin typeface="Calibri"/>
              <a:ea typeface="+mn-ea"/>
              <a:cs typeface="+mn-cs"/>
            </a:rPr>
            <a:t>Pre-Application Meeting</a:t>
          </a:r>
        </a:p>
      </dgm:t>
    </dgm:pt>
    <dgm:pt modelId="{70B4A5E4-19F8-4C41-AE51-CC768479C2A5}" type="parTrans" cxnId="{53859785-ADDA-440B-9F24-757991FCB48F}">
      <dgm:prSet/>
      <dgm:spPr/>
      <dgm:t>
        <a:bodyPr/>
        <a:lstStyle/>
        <a:p>
          <a:endParaRPr lang="en-US"/>
        </a:p>
      </dgm:t>
    </dgm:pt>
    <dgm:pt modelId="{A3EFFF60-FDBF-4B99-B548-7E1DB76AD6A8}" type="sibTrans" cxnId="{53859785-ADDA-440B-9F24-757991FCB48F}">
      <dgm:prSet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l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solidFill>
              <a:prstClr val="black"/>
            </a:solidFill>
            <a:latin typeface="Calibri"/>
            <a:ea typeface="+mn-ea"/>
            <a:cs typeface="+mn-cs"/>
          </a:endParaRPr>
        </a:p>
      </dgm:t>
    </dgm:pt>
    <dgm:pt modelId="{AD1FCA37-CD2A-4F4F-A235-690A72021822}">
      <dgm:prSet phldrT="[Text]" phldr="0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25400" cap="flat" cmpd="sng" algn="ctr">
          <a:solidFill>
            <a:schemeClr val="accent1">
              <a:lumMod val="60000"/>
              <a:lumOff val="40000"/>
            </a:schemeClr>
          </a:solidFill>
          <a:prstDash val="solid"/>
        </a:ln>
        <a:effectLst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i="1" kern="1200" dirty="0">
              <a:solidFill>
                <a:schemeClr val="accent1">
                  <a:lumMod val="60000"/>
                  <a:lumOff val="40000"/>
                </a:schemeClr>
              </a:solidFill>
              <a:latin typeface="Calibri"/>
              <a:ea typeface="+mn-ea"/>
              <a:cs typeface="+mn-cs"/>
            </a:rPr>
            <a:t>Application Submittal Apr 2026</a:t>
          </a:r>
        </a:p>
      </dgm:t>
    </dgm:pt>
    <dgm:pt modelId="{2BDC2B84-12AD-49BF-8D46-84F21092E9C2}" type="parTrans" cxnId="{49022A13-1BA6-4FB2-A3F7-8A29F927A126}">
      <dgm:prSet/>
      <dgm:spPr/>
      <dgm:t>
        <a:bodyPr/>
        <a:lstStyle/>
        <a:p>
          <a:endParaRPr lang="en-US"/>
        </a:p>
      </dgm:t>
    </dgm:pt>
    <dgm:pt modelId="{24D7C36F-A792-4852-8BCF-92997540E724}" type="sibTrans" cxnId="{49022A13-1BA6-4FB2-A3F7-8A29F927A126}">
      <dgm:prSet/>
      <dgm:spPr/>
      <dgm:t>
        <a:bodyPr/>
        <a:lstStyle/>
        <a:p>
          <a:endParaRPr lang="en-US"/>
        </a:p>
      </dgm:t>
    </dgm:pt>
    <dgm:pt modelId="{62438A84-B8B8-4D13-BFE5-0D03821716D8}" type="pres">
      <dgm:prSet presAssocID="{73E765DA-BFAD-49F2-85E2-594F07767F92}" presName="linearFlow" presStyleCnt="0">
        <dgm:presLayoutVars>
          <dgm:resizeHandles val="exact"/>
        </dgm:presLayoutVars>
      </dgm:prSet>
      <dgm:spPr/>
    </dgm:pt>
    <dgm:pt modelId="{4500FF7B-CA8F-4592-8EEC-E6F314C901DF}" type="pres">
      <dgm:prSet presAssocID="{94708C61-70F0-4388-BCA0-DA2F7CECE6FE}" presName="node" presStyleLbl="node1" presStyleIdx="0" presStyleCnt="2">
        <dgm:presLayoutVars>
          <dgm:bulletEnabled val="1"/>
        </dgm:presLayoutVars>
      </dgm:prSet>
      <dgm:spPr>
        <a:xfrm>
          <a:off x="63366" y="717"/>
          <a:ext cx="1878066" cy="469516"/>
        </a:xfrm>
        <a:prstGeom prst="roundRect">
          <a:avLst>
            <a:gd name="adj" fmla="val 10000"/>
          </a:avLst>
        </a:prstGeom>
      </dgm:spPr>
    </dgm:pt>
    <dgm:pt modelId="{F7ACE98F-8223-4419-86F1-F22A30B623E8}" type="pres">
      <dgm:prSet presAssocID="{A3EFFF60-FDBF-4B99-B548-7E1DB76AD6A8}" presName="sibTrans" presStyleLbl="sibTrans2D1" presStyleIdx="0" presStyleCnt="1"/>
      <dgm:spPr>
        <a:xfrm rot="5400000">
          <a:off x="914365" y="481971"/>
          <a:ext cx="176068" cy="211282"/>
        </a:xfrm>
        <a:prstGeom prst="rightArrow">
          <a:avLst>
            <a:gd name="adj1" fmla="val 60000"/>
            <a:gd name="adj2" fmla="val 50000"/>
          </a:avLst>
        </a:prstGeom>
      </dgm:spPr>
    </dgm:pt>
    <dgm:pt modelId="{3C7262BA-7102-4C70-AE41-BD08F1D87532}" type="pres">
      <dgm:prSet presAssocID="{A3EFFF60-FDBF-4B99-B548-7E1DB76AD6A8}" presName="connectorText" presStyleLbl="sibTrans2D1" presStyleIdx="0" presStyleCnt="1"/>
      <dgm:spPr/>
    </dgm:pt>
    <dgm:pt modelId="{67150187-B66C-444E-983A-A85934BBC827}" type="pres">
      <dgm:prSet presAssocID="{AD1FCA37-CD2A-4F4F-A235-690A72021822}" presName="node" presStyleLbl="node1" presStyleIdx="1" presStyleCnt="2">
        <dgm:presLayoutVars>
          <dgm:bulletEnabled val="1"/>
        </dgm:presLayoutVars>
      </dgm:prSet>
      <dgm:spPr>
        <a:xfrm>
          <a:off x="63366" y="704992"/>
          <a:ext cx="1878066" cy="469516"/>
        </a:xfrm>
        <a:prstGeom prst="roundRect">
          <a:avLst>
            <a:gd name="adj" fmla="val 10000"/>
          </a:avLst>
        </a:prstGeom>
      </dgm:spPr>
    </dgm:pt>
  </dgm:ptLst>
  <dgm:cxnLst>
    <dgm:cxn modelId="{81A5850D-53C0-4427-928B-26B1EFDB2E82}" type="presOf" srcId="{94708C61-70F0-4388-BCA0-DA2F7CECE6FE}" destId="{4500FF7B-CA8F-4592-8EEC-E6F314C901DF}" srcOrd="0" destOrd="0" presId="urn:microsoft.com/office/officeart/2005/8/layout/process2"/>
    <dgm:cxn modelId="{49022A13-1BA6-4FB2-A3F7-8A29F927A126}" srcId="{73E765DA-BFAD-49F2-85E2-594F07767F92}" destId="{AD1FCA37-CD2A-4F4F-A235-690A72021822}" srcOrd="1" destOrd="0" parTransId="{2BDC2B84-12AD-49BF-8D46-84F21092E9C2}" sibTransId="{24D7C36F-A792-4852-8BCF-92997540E724}"/>
    <dgm:cxn modelId="{335D3D60-51D0-4D91-A897-998FB244518F}" type="presOf" srcId="{A3EFFF60-FDBF-4B99-B548-7E1DB76AD6A8}" destId="{3C7262BA-7102-4C70-AE41-BD08F1D87532}" srcOrd="1" destOrd="0" presId="urn:microsoft.com/office/officeart/2005/8/layout/process2"/>
    <dgm:cxn modelId="{5DB28541-6630-4077-806B-0B405FCC4BBC}" type="presOf" srcId="{AD1FCA37-CD2A-4F4F-A235-690A72021822}" destId="{67150187-B66C-444E-983A-A85934BBC827}" srcOrd="0" destOrd="0" presId="urn:microsoft.com/office/officeart/2005/8/layout/process2"/>
    <dgm:cxn modelId="{53859785-ADDA-440B-9F24-757991FCB48F}" srcId="{73E765DA-BFAD-49F2-85E2-594F07767F92}" destId="{94708C61-70F0-4388-BCA0-DA2F7CECE6FE}" srcOrd="0" destOrd="0" parTransId="{70B4A5E4-19F8-4C41-AE51-CC768479C2A5}" sibTransId="{A3EFFF60-FDBF-4B99-B548-7E1DB76AD6A8}"/>
    <dgm:cxn modelId="{26023DF9-05C9-4180-BB90-43D5F54DAC0F}" type="presOf" srcId="{A3EFFF60-FDBF-4B99-B548-7E1DB76AD6A8}" destId="{F7ACE98F-8223-4419-86F1-F22A30B623E8}" srcOrd="0" destOrd="0" presId="urn:microsoft.com/office/officeart/2005/8/layout/process2"/>
    <dgm:cxn modelId="{3E60C8F9-595F-4C5F-8006-EC76C569D4B3}" type="presOf" srcId="{73E765DA-BFAD-49F2-85E2-594F07767F92}" destId="{62438A84-B8B8-4D13-BFE5-0D03821716D8}" srcOrd="0" destOrd="0" presId="urn:microsoft.com/office/officeart/2005/8/layout/process2"/>
    <dgm:cxn modelId="{F38711CA-763E-49E6-A3DD-F3EE7B2C00ED}" type="presParOf" srcId="{62438A84-B8B8-4D13-BFE5-0D03821716D8}" destId="{4500FF7B-CA8F-4592-8EEC-E6F314C901DF}" srcOrd="0" destOrd="0" presId="urn:microsoft.com/office/officeart/2005/8/layout/process2"/>
    <dgm:cxn modelId="{1948ECEF-35BE-4666-93E1-578D8236865B}" type="presParOf" srcId="{62438A84-B8B8-4D13-BFE5-0D03821716D8}" destId="{F7ACE98F-8223-4419-86F1-F22A30B623E8}" srcOrd="1" destOrd="0" presId="urn:microsoft.com/office/officeart/2005/8/layout/process2"/>
    <dgm:cxn modelId="{EB095E76-F9D7-4243-BAD0-B2A0230DEC86}" type="presParOf" srcId="{F7ACE98F-8223-4419-86F1-F22A30B623E8}" destId="{3C7262BA-7102-4C70-AE41-BD08F1D87532}" srcOrd="0" destOrd="0" presId="urn:microsoft.com/office/officeart/2005/8/layout/process2"/>
    <dgm:cxn modelId="{6E0F4823-C568-4587-9338-DA7B409E0E1B}" type="presParOf" srcId="{62438A84-B8B8-4D13-BFE5-0D03821716D8}" destId="{67150187-B66C-444E-983A-A85934BBC827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3E765DA-BFAD-49F2-85E2-594F07767F92}" type="doc">
      <dgm:prSet loTypeId="urn:microsoft.com/office/officeart/2005/8/layout/process2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94708C61-70F0-4388-BCA0-DA2F7CECE6FE}">
      <dgm:prSet phldrT="[Text]" phldr="0" custT="1"/>
      <dgm:spPr>
        <a:ln>
          <a:noFill/>
        </a:ln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1" kern="1200">
              <a:latin typeface="Calibri"/>
              <a:ea typeface="+mn-ea"/>
              <a:cs typeface="+mn-cs"/>
            </a:rPr>
            <a:t>Continued from previous slide…</a:t>
          </a:r>
        </a:p>
      </dgm:t>
    </dgm:pt>
    <dgm:pt modelId="{70B4A5E4-19F8-4C41-AE51-CC768479C2A5}" type="parTrans" cxnId="{53859785-ADDA-440B-9F24-757991FCB48F}">
      <dgm:prSet/>
      <dgm:spPr/>
      <dgm:t>
        <a:bodyPr/>
        <a:lstStyle/>
        <a:p>
          <a:endParaRPr lang="en-US"/>
        </a:p>
      </dgm:t>
    </dgm:pt>
    <dgm:pt modelId="{A3EFFF60-FDBF-4B99-B548-7E1DB76AD6A8}" type="sibTrans" cxnId="{53859785-ADDA-440B-9F24-757991FCB48F}">
      <dgm:prSet/>
      <dgm:spPr/>
      <dgm:t>
        <a:bodyPr/>
        <a:lstStyle/>
        <a:p>
          <a:endParaRPr lang="en-US"/>
        </a:p>
      </dgm:t>
    </dgm:pt>
    <dgm:pt modelId="{AD1FCA37-CD2A-4F4F-A235-690A72021822}">
      <dgm:prSet phldrT="[Text]" phldr="0" custT="1"/>
      <dgm:spPr/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kern="1200">
              <a:solidFill>
                <a:schemeClr val="accent1">
                  <a:lumMod val="75000"/>
                </a:schemeClr>
              </a:solidFill>
              <a:latin typeface="Calibri"/>
              <a:ea typeface="+mn-ea"/>
              <a:cs typeface="+mn-cs"/>
            </a:rPr>
            <a:t>PC Public Hearing – recommend CC: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i="1" kern="1200">
              <a:solidFill>
                <a:schemeClr val="accent1">
                  <a:lumMod val="75000"/>
                </a:schemeClr>
              </a:solidFill>
              <a:latin typeface="Calibri"/>
              <a:ea typeface="+mn-ea"/>
              <a:cs typeface="+mn-cs"/>
            </a:rPr>
            <a:t>- Certify EIR</a:t>
          </a:r>
          <a:endParaRPr lang="en-US" sz="1200" kern="1200">
            <a:solidFill>
              <a:schemeClr val="accent1">
                <a:lumMod val="75000"/>
              </a:schemeClr>
            </a:solidFill>
            <a:latin typeface="Calibri"/>
            <a:ea typeface="+mn-ea"/>
            <a:cs typeface="+mn-cs"/>
          </a:endParaRPr>
        </a:p>
      </dgm:t>
    </dgm:pt>
    <dgm:pt modelId="{2BDC2B84-12AD-49BF-8D46-84F21092E9C2}" type="parTrans" cxnId="{49022A13-1BA6-4FB2-A3F7-8A29F927A126}">
      <dgm:prSet/>
      <dgm:spPr/>
      <dgm:t>
        <a:bodyPr/>
        <a:lstStyle/>
        <a:p>
          <a:endParaRPr lang="en-US"/>
        </a:p>
      </dgm:t>
    </dgm:pt>
    <dgm:pt modelId="{24D7C36F-A792-4852-8BCF-92997540E724}" type="sibTrans" cxnId="{49022A13-1BA6-4FB2-A3F7-8A29F927A126}">
      <dgm:prSet/>
      <dgm:spPr/>
      <dgm:t>
        <a:bodyPr/>
        <a:lstStyle/>
        <a:p>
          <a:endParaRPr lang="en-US"/>
        </a:p>
      </dgm:t>
    </dgm:pt>
    <dgm:pt modelId="{82A92685-D6A5-4062-BAB9-C5CB2E582093}">
      <dgm:prSet phldrT="[Text]" phldr="0" custT="1"/>
      <dgm:spPr/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i="1" kern="1200">
              <a:solidFill>
                <a:schemeClr val="accent1">
                  <a:lumMod val="75000"/>
                </a:schemeClr>
              </a:solidFill>
              <a:latin typeface="Calibri"/>
              <a:ea typeface="+mn-ea"/>
              <a:cs typeface="+mn-cs"/>
            </a:rPr>
            <a:t>- Approve PUD Amendment/GPA</a:t>
          </a:r>
        </a:p>
      </dgm:t>
    </dgm:pt>
    <dgm:pt modelId="{277CBF0E-91DF-4FFA-8F71-69A5AA6B32A6}" type="parTrans" cxnId="{10988194-F046-4FC7-933D-C19C6AFEB096}">
      <dgm:prSet/>
      <dgm:spPr/>
      <dgm:t>
        <a:bodyPr/>
        <a:lstStyle/>
        <a:p>
          <a:endParaRPr lang="en-US"/>
        </a:p>
      </dgm:t>
    </dgm:pt>
    <dgm:pt modelId="{4C633037-E32A-4571-9F99-1C15AC41BB11}" type="sibTrans" cxnId="{10988194-F046-4FC7-933D-C19C6AFEB096}">
      <dgm:prSet/>
      <dgm:spPr/>
      <dgm:t>
        <a:bodyPr/>
        <a:lstStyle/>
        <a:p>
          <a:endParaRPr lang="en-US"/>
        </a:p>
      </dgm:t>
    </dgm:pt>
    <dgm:pt modelId="{A8889371-25C4-4BF2-AAAD-8FAD67B0491D}">
      <dgm:prSet phldrT="[Text]" phldr="0" custT="1"/>
      <dgm:spPr/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kern="1200">
              <a:solidFill>
                <a:schemeClr val="accent1">
                  <a:lumMod val="75000"/>
                </a:schemeClr>
              </a:solidFill>
              <a:latin typeface="Calibri"/>
              <a:ea typeface="+mn-ea"/>
              <a:cs typeface="+mn-cs"/>
            </a:rPr>
            <a:t>CC Public Hearing:</a:t>
          </a:r>
        </a:p>
      </dgm:t>
    </dgm:pt>
    <dgm:pt modelId="{9D7311B0-C28E-4746-BD34-3138B7D11589}" type="parTrans" cxnId="{7ABFB6FC-C0DD-4377-B71E-6FD48DA48076}">
      <dgm:prSet/>
      <dgm:spPr/>
      <dgm:t>
        <a:bodyPr/>
        <a:lstStyle/>
        <a:p>
          <a:endParaRPr lang="en-US"/>
        </a:p>
      </dgm:t>
    </dgm:pt>
    <dgm:pt modelId="{02473BB7-F007-45D5-9707-5BC29014F23D}" type="sibTrans" cxnId="{7ABFB6FC-C0DD-4377-B71E-6FD48DA48076}">
      <dgm:prSet/>
      <dgm:spPr/>
      <dgm:t>
        <a:bodyPr/>
        <a:lstStyle/>
        <a:p>
          <a:endParaRPr lang="en-US"/>
        </a:p>
      </dgm:t>
    </dgm:pt>
    <dgm:pt modelId="{461FAC64-F610-4C35-83D7-73776AFDFD98}">
      <dgm:prSet phldrT="[Text]" phldr="0" custT="1"/>
      <dgm:spPr/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i="1" kern="1200">
              <a:solidFill>
                <a:schemeClr val="accent1">
                  <a:lumMod val="75000"/>
                </a:schemeClr>
              </a:solidFill>
              <a:latin typeface="Calibri"/>
              <a:ea typeface="+mn-ea"/>
              <a:cs typeface="+mn-cs"/>
            </a:rPr>
            <a:t>- Certify EIR</a:t>
          </a:r>
        </a:p>
      </dgm:t>
    </dgm:pt>
    <dgm:pt modelId="{D68A7411-CFDC-4EFB-AFDA-B44D455FF5F2}" type="parTrans" cxnId="{4F42EF43-1AEC-4D12-B387-87D650372914}">
      <dgm:prSet/>
      <dgm:spPr/>
      <dgm:t>
        <a:bodyPr/>
        <a:lstStyle/>
        <a:p>
          <a:endParaRPr lang="en-US"/>
        </a:p>
      </dgm:t>
    </dgm:pt>
    <dgm:pt modelId="{E9EF0834-B943-40CF-83FC-03AEADD9412C}" type="sibTrans" cxnId="{4F42EF43-1AEC-4D12-B387-87D650372914}">
      <dgm:prSet/>
      <dgm:spPr/>
      <dgm:t>
        <a:bodyPr/>
        <a:lstStyle/>
        <a:p>
          <a:endParaRPr lang="en-US"/>
        </a:p>
      </dgm:t>
    </dgm:pt>
    <dgm:pt modelId="{56C02168-DC48-4641-A080-41C1F8AA5A7F}">
      <dgm:prSet phldrT="[Text]" phldr="0" custT="1"/>
      <dgm:spPr/>
      <dgm:t>
        <a:bodyPr/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i="1" kern="1200">
              <a:solidFill>
                <a:schemeClr val="accent1">
                  <a:lumMod val="75000"/>
                </a:schemeClr>
              </a:solidFill>
              <a:latin typeface="Calibri"/>
              <a:ea typeface="+mn-ea"/>
              <a:cs typeface="+mn-cs"/>
            </a:rPr>
            <a:t>- Approve PUD Amendment/GPA</a:t>
          </a:r>
        </a:p>
      </dgm:t>
    </dgm:pt>
    <dgm:pt modelId="{562FC168-FFBF-43FA-9FDD-9F1F2811A9C9}" type="parTrans" cxnId="{BAC6B65C-9972-4AB8-A036-55CAACE5B1F0}">
      <dgm:prSet/>
      <dgm:spPr/>
      <dgm:t>
        <a:bodyPr/>
        <a:lstStyle/>
        <a:p>
          <a:endParaRPr lang="en-US"/>
        </a:p>
      </dgm:t>
    </dgm:pt>
    <dgm:pt modelId="{B4CAADA4-F662-42DA-B3AB-5597B271B067}" type="sibTrans" cxnId="{BAC6B65C-9972-4AB8-A036-55CAACE5B1F0}">
      <dgm:prSet/>
      <dgm:spPr/>
      <dgm:t>
        <a:bodyPr/>
        <a:lstStyle/>
        <a:p>
          <a:endParaRPr lang="en-US"/>
        </a:p>
      </dgm:t>
    </dgm:pt>
    <dgm:pt modelId="{2B72A6F2-9942-4E42-8829-28E03BA8B019}">
      <dgm:prSet phldrT="[Text]" phldr="0" custT="1"/>
      <dgm:spPr/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kern="1200">
              <a:solidFill>
                <a:schemeClr val="accent1">
                  <a:lumMod val="75000"/>
                </a:schemeClr>
              </a:solidFill>
              <a:latin typeface="Calibri"/>
              <a:ea typeface="+mn-ea"/>
              <a:cs typeface="+mn-cs"/>
            </a:rPr>
            <a:t>Response to Comments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kern="1200">
              <a:solidFill>
                <a:schemeClr val="accent1">
                  <a:lumMod val="75000"/>
                </a:schemeClr>
              </a:solidFill>
              <a:latin typeface="Calibri"/>
              <a:ea typeface="+mn-ea"/>
              <a:cs typeface="+mn-cs"/>
            </a:rPr>
            <a:t>(RTC) and Final EIR</a:t>
          </a:r>
        </a:p>
      </dgm:t>
    </dgm:pt>
    <dgm:pt modelId="{335CDBD6-472D-45F7-88B4-27B69F3C8156}" type="parTrans" cxnId="{3A1A9216-302F-4435-B037-FCE0AF8FBA2C}">
      <dgm:prSet/>
      <dgm:spPr/>
      <dgm:t>
        <a:bodyPr/>
        <a:lstStyle/>
        <a:p>
          <a:endParaRPr lang="en-US"/>
        </a:p>
      </dgm:t>
    </dgm:pt>
    <dgm:pt modelId="{91B85308-53C2-4EE8-8064-AE905CF1FD36}" type="sibTrans" cxnId="{3A1A9216-302F-4435-B037-FCE0AF8FBA2C}">
      <dgm:prSet/>
      <dgm:spPr/>
      <dgm:t>
        <a:bodyPr/>
        <a:lstStyle/>
        <a:p>
          <a:endParaRPr lang="en-US"/>
        </a:p>
      </dgm:t>
    </dgm:pt>
    <dgm:pt modelId="{62438A84-B8B8-4D13-BFE5-0D03821716D8}" type="pres">
      <dgm:prSet presAssocID="{73E765DA-BFAD-49F2-85E2-594F07767F92}" presName="linearFlow" presStyleCnt="0">
        <dgm:presLayoutVars>
          <dgm:resizeHandles val="exact"/>
        </dgm:presLayoutVars>
      </dgm:prSet>
      <dgm:spPr/>
    </dgm:pt>
    <dgm:pt modelId="{4500FF7B-CA8F-4592-8EEC-E6F314C901DF}" type="pres">
      <dgm:prSet presAssocID="{94708C61-70F0-4388-BCA0-DA2F7CECE6FE}" presName="node" presStyleLbl="node1" presStyleIdx="0" presStyleCnt="4">
        <dgm:presLayoutVars>
          <dgm:bulletEnabled val="1"/>
        </dgm:presLayoutVars>
      </dgm:prSet>
      <dgm:spPr>
        <a:xfrm>
          <a:off x="184144" y="790"/>
          <a:ext cx="2070110" cy="517527"/>
        </a:xfrm>
        <a:prstGeom prst="roundRect">
          <a:avLst>
            <a:gd name="adj" fmla="val 10000"/>
          </a:avLst>
        </a:prstGeom>
      </dgm:spPr>
    </dgm:pt>
    <dgm:pt modelId="{F7ACE98F-8223-4419-86F1-F22A30B623E8}" type="pres">
      <dgm:prSet presAssocID="{A3EFFF60-FDBF-4B99-B548-7E1DB76AD6A8}" presName="sibTrans" presStyleLbl="sibTrans2D1" presStyleIdx="0" presStyleCnt="3"/>
      <dgm:spPr/>
    </dgm:pt>
    <dgm:pt modelId="{3C7262BA-7102-4C70-AE41-BD08F1D87532}" type="pres">
      <dgm:prSet presAssocID="{A3EFFF60-FDBF-4B99-B548-7E1DB76AD6A8}" presName="connectorText" presStyleLbl="sibTrans2D1" presStyleIdx="0" presStyleCnt="3"/>
      <dgm:spPr/>
    </dgm:pt>
    <dgm:pt modelId="{67089F5D-A0F8-4494-91FA-2EB09A9C82D3}" type="pres">
      <dgm:prSet presAssocID="{2B72A6F2-9942-4E42-8829-28E03BA8B019}" presName="node" presStyleLbl="node1" presStyleIdx="1" presStyleCnt="4">
        <dgm:presLayoutVars>
          <dgm:bulletEnabled val="1"/>
        </dgm:presLayoutVars>
      </dgm:prSet>
      <dgm:spPr/>
    </dgm:pt>
    <dgm:pt modelId="{2E643FA4-6C2C-4016-84EA-C377FEA99AD4}" type="pres">
      <dgm:prSet presAssocID="{91B85308-53C2-4EE8-8064-AE905CF1FD36}" presName="sibTrans" presStyleLbl="sibTrans2D1" presStyleIdx="1" presStyleCnt="3"/>
      <dgm:spPr/>
    </dgm:pt>
    <dgm:pt modelId="{61A2CB6B-727D-4088-B715-5D7F9ECFC339}" type="pres">
      <dgm:prSet presAssocID="{91B85308-53C2-4EE8-8064-AE905CF1FD36}" presName="connectorText" presStyleLbl="sibTrans2D1" presStyleIdx="1" presStyleCnt="3"/>
      <dgm:spPr/>
    </dgm:pt>
    <dgm:pt modelId="{67150187-B66C-444E-983A-A85934BBC827}" type="pres">
      <dgm:prSet presAssocID="{AD1FCA37-CD2A-4F4F-A235-690A72021822}" presName="node" presStyleLbl="node1" presStyleIdx="2" presStyleCnt="4">
        <dgm:presLayoutVars>
          <dgm:bulletEnabled val="1"/>
        </dgm:presLayoutVars>
      </dgm:prSet>
      <dgm:spPr>
        <a:xfrm>
          <a:off x="184144" y="777081"/>
          <a:ext cx="2070110" cy="517527"/>
        </a:xfrm>
        <a:prstGeom prst="roundRect">
          <a:avLst>
            <a:gd name="adj" fmla="val 10000"/>
          </a:avLst>
        </a:prstGeom>
      </dgm:spPr>
    </dgm:pt>
    <dgm:pt modelId="{27B781EC-3EAF-4135-A92F-5CCCBEC10EAC}" type="pres">
      <dgm:prSet presAssocID="{24D7C36F-A792-4852-8BCF-92997540E724}" presName="sibTrans" presStyleLbl="sibTrans2D1" presStyleIdx="2" presStyleCnt="3"/>
      <dgm:spPr/>
    </dgm:pt>
    <dgm:pt modelId="{7773DC76-1533-4A12-944B-4AF0F9CD2858}" type="pres">
      <dgm:prSet presAssocID="{24D7C36F-A792-4852-8BCF-92997540E724}" presName="connectorText" presStyleLbl="sibTrans2D1" presStyleIdx="2" presStyleCnt="3"/>
      <dgm:spPr/>
    </dgm:pt>
    <dgm:pt modelId="{C45A4199-71F4-47EF-A27A-A0D115BD188B}" type="pres">
      <dgm:prSet presAssocID="{A8889371-25C4-4BF2-AAAD-8FAD67B0491D}" presName="node" presStyleLbl="node1" presStyleIdx="3" presStyleCnt="4">
        <dgm:presLayoutVars>
          <dgm:bulletEnabled val="1"/>
        </dgm:presLayoutVars>
      </dgm:prSet>
      <dgm:spPr>
        <a:xfrm>
          <a:off x="1011953" y="2867424"/>
          <a:ext cx="2504505" cy="954097"/>
        </a:xfrm>
        <a:prstGeom prst="roundRect">
          <a:avLst>
            <a:gd name="adj" fmla="val 10000"/>
          </a:avLst>
        </a:prstGeom>
      </dgm:spPr>
    </dgm:pt>
  </dgm:ptLst>
  <dgm:cxnLst>
    <dgm:cxn modelId="{CFCD6708-F1A6-48DF-AE5B-539884A572C4}" type="presOf" srcId="{91B85308-53C2-4EE8-8064-AE905CF1FD36}" destId="{2E643FA4-6C2C-4016-84EA-C377FEA99AD4}" srcOrd="0" destOrd="0" presId="urn:microsoft.com/office/officeart/2005/8/layout/process2"/>
    <dgm:cxn modelId="{62ADA012-6F3E-4CEF-868A-673FC28C66C6}" type="presOf" srcId="{AD1FCA37-CD2A-4F4F-A235-690A72021822}" destId="{67150187-B66C-444E-983A-A85934BBC827}" srcOrd="0" destOrd="0" presId="urn:microsoft.com/office/officeart/2005/8/layout/process2"/>
    <dgm:cxn modelId="{49022A13-1BA6-4FB2-A3F7-8A29F927A126}" srcId="{73E765DA-BFAD-49F2-85E2-594F07767F92}" destId="{AD1FCA37-CD2A-4F4F-A235-690A72021822}" srcOrd="2" destOrd="0" parTransId="{2BDC2B84-12AD-49BF-8D46-84F21092E9C2}" sibTransId="{24D7C36F-A792-4852-8BCF-92997540E724}"/>
    <dgm:cxn modelId="{3A1A9216-302F-4435-B037-FCE0AF8FBA2C}" srcId="{73E765DA-BFAD-49F2-85E2-594F07767F92}" destId="{2B72A6F2-9942-4E42-8829-28E03BA8B019}" srcOrd="1" destOrd="0" parTransId="{335CDBD6-472D-45F7-88B4-27B69F3C8156}" sibTransId="{91B85308-53C2-4EE8-8064-AE905CF1FD36}"/>
    <dgm:cxn modelId="{BAC6B65C-9972-4AB8-A036-55CAACE5B1F0}" srcId="{461FAC64-F610-4C35-83D7-73776AFDFD98}" destId="{56C02168-DC48-4641-A080-41C1F8AA5A7F}" srcOrd="0" destOrd="0" parTransId="{562FC168-FFBF-43FA-9FDD-9F1F2811A9C9}" sibTransId="{B4CAADA4-F662-42DA-B3AB-5597B271B067}"/>
    <dgm:cxn modelId="{3988AC62-8E67-44BE-AA6C-AE5720B37DA3}" type="presOf" srcId="{A8889371-25C4-4BF2-AAAD-8FAD67B0491D}" destId="{C45A4199-71F4-47EF-A27A-A0D115BD188B}" srcOrd="0" destOrd="0" presId="urn:microsoft.com/office/officeart/2005/8/layout/process2"/>
    <dgm:cxn modelId="{4F42EF43-1AEC-4D12-B387-87D650372914}" srcId="{A8889371-25C4-4BF2-AAAD-8FAD67B0491D}" destId="{461FAC64-F610-4C35-83D7-73776AFDFD98}" srcOrd="0" destOrd="0" parTransId="{D68A7411-CFDC-4EFB-AFDA-B44D455FF5F2}" sibTransId="{E9EF0834-B943-40CF-83FC-03AEADD9412C}"/>
    <dgm:cxn modelId="{47338B64-8D0B-42B7-9659-C40872D2091E}" type="presOf" srcId="{24D7C36F-A792-4852-8BCF-92997540E724}" destId="{27B781EC-3EAF-4135-A92F-5CCCBEC10EAC}" srcOrd="0" destOrd="0" presId="urn:microsoft.com/office/officeart/2005/8/layout/process2"/>
    <dgm:cxn modelId="{6B4E2F6E-621A-40E2-A75B-BCF64D15DD2A}" type="presOf" srcId="{A3EFFF60-FDBF-4B99-B548-7E1DB76AD6A8}" destId="{3C7262BA-7102-4C70-AE41-BD08F1D87532}" srcOrd="1" destOrd="0" presId="urn:microsoft.com/office/officeart/2005/8/layout/process2"/>
    <dgm:cxn modelId="{F86F5D54-A191-440D-8AF4-3968BD3F0D68}" type="presOf" srcId="{91B85308-53C2-4EE8-8064-AE905CF1FD36}" destId="{61A2CB6B-727D-4088-B715-5D7F9ECFC339}" srcOrd="1" destOrd="0" presId="urn:microsoft.com/office/officeart/2005/8/layout/process2"/>
    <dgm:cxn modelId="{F534367A-661F-4486-8FC6-0B359CDEA52D}" type="presOf" srcId="{461FAC64-F610-4C35-83D7-73776AFDFD98}" destId="{C45A4199-71F4-47EF-A27A-A0D115BD188B}" srcOrd="0" destOrd="1" presId="urn:microsoft.com/office/officeart/2005/8/layout/process2"/>
    <dgm:cxn modelId="{53859785-ADDA-440B-9F24-757991FCB48F}" srcId="{73E765DA-BFAD-49F2-85E2-594F07767F92}" destId="{94708C61-70F0-4388-BCA0-DA2F7CECE6FE}" srcOrd="0" destOrd="0" parTransId="{70B4A5E4-19F8-4C41-AE51-CC768479C2A5}" sibTransId="{A3EFFF60-FDBF-4B99-B548-7E1DB76AD6A8}"/>
    <dgm:cxn modelId="{72F58A8A-4D52-4BBD-98CF-80487D3D47D3}" type="presOf" srcId="{82A92685-D6A5-4062-BAB9-C5CB2E582093}" destId="{67150187-B66C-444E-983A-A85934BBC827}" srcOrd="0" destOrd="1" presId="urn:microsoft.com/office/officeart/2005/8/layout/process2"/>
    <dgm:cxn modelId="{10988194-F046-4FC7-933D-C19C6AFEB096}" srcId="{AD1FCA37-CD2A-4F4F-A235-690A72021822}" destId="{82A92685-D6A5-4062-BAB9-C5CB2E582093}" srcOrd="0" destOrd="0" parTransId="{277CBF0E-91DF-4FFA-8F71-69A5AA6B32A6}" sibTransId="{4C633037-E32A-4571-9F99-1C15AC41BB11}"/>
    <dgm:cxn modelId="{5874909C-A348-43B1-BFDA-B93D868C69F5}" type="presOf" srcId="{94708C61-70F0-4388-BCA0-DA2F7CECE6FE}" destId="{4500FF7B-CA8F-4592-8EEC-E6F314C901DF}" srcOrd="0" destOrd="0" presId="urn:microsoft.com/office/officeart/2005/8/layout/process2"/>
    <dgm:cxn modelId="{C57EB5BA-1BFD-490B-8DE7-A0306412700F}" type="presOf" srcId="{56C02168-DC48-4641-A080-41C1F8AA5A7F}" destId="{C45A4199-71F4-47EF-A27A-A0D115BD188B}" srcOrd="0" destOrd="2" presId="urn:microsoft.com/office/officeart/2005/8/layout/process2"/>
    <dgm:cxn modelId="{740326C4-0E81-4F80-8421-6368643ECD17}" type="presOf" srcId="{A3EFFF60-FDBF-4B99-B548-7E1DB76AD6A8}" destId="{F7ACE98F-8223-4419-86F1-F22A30B623E8}" srcOrd="0" destOrd="0" presId="urn:microsoft.com/office/officeart/2005/8/layout/process2"/>
    <dgm:cxn modelId="{860FF6C5-A81F-4341-A824-2B00734EE4A3}" type="presOf" srcId="{2B72A6F2-9942-4E42-8829-28E03BA8B019}" destId="{67089F5D-A0F8-4494-91FA-2EB09A9C82D3}" srcOrd="0" destOrd="0" presId="urn:microsoft.com/office/officeart/2005/8/layout/process2"/>
    <dgm:cxn modelId="{0140F7D2-DD8D-4E4F-AD0D-ED812DE4D7CE}" type="presOf" srcId="{24D7C36F-A792-4852-8BCF-92997540E724}" destId="{7773DC76-1533-4A12-944B-4AF0F9CD2858}" srcOrd="1" destOrd="0" presId="urn:microsoft.com/office/officeart/2005/8/layout/process2"/>
    <dgm:cxn modelId="{3E60C8F9-595F-4C5F-8006-EC76C569D4B3}" type="presOf" srcId="{73E765DA-BFAD-49F2-85E2-594F07767F92}" destId="{62438A84-B8B8-4D13-BFE5-0D03821716D8}" srcOrd="0" destOrd="0" presId="urn:microsoft.com/office/officeart/2005/8/layout/process2"/>
    <dgm:cxn modelId="{7ABFB6FC-C0DD-4377-B71E-6FD48DA48076}" srcId="{73E765DA-BFAD-49F2-85E2-594F07767F92}" destId="{A8889371-25C4-4BF2-AAAD-8FAD67B0491D}" srcOrd="3" destOrd="0" parTransId="{9D7311B0-C28E-4746-BD34-3138B7D11589}" sibTransId="{02473BB7-F007-45D5-9707-5BC29014F23D}"/>
    <dgm:cxn modelId="{FF3BCFFB-B78E-4F8D-A9EE-95B4E4CC355E}" type="presParOf" srcId="{62438A84-B8B8-4D13-BFE5-0D03821716D8}" destId="{4500FF7B-CA8F-4592-8EEC-E6F314C901DF}" srcOrd="0" destOrd="0" presId="urn:microsoft.com/office/officeart/2005/8/layout/process2"/>
    <dgm:cxn modelId="{43BF8930-E8AF-45BD-A747-44B327DE9B5F}" type="presParOf" srcId="{62438A84-B8B8-4D13-BFE5-0D03821716D8}" destId="{F7ACE98F-8223-4419-86F1-F22A30B623E8}" srcOrd="1" destOrd="0" presId="urn:microsoft.com/office/officeart/2005/8/layout/process2"/>
    <dgm:cxn modelId="{CC4A4A95-AEFB-4F1D-8CAD-9F034838988D}" type="presParOf" srcId="{F7ACE98F-8223-4419-86F1-F22A30B623E8}" destId="{3C7262BA-7102-4C70-AE41-BD08F1D87532}" srcOrd="0" destOrd="0" presId="urn:microsoft.com/office/officeart/2005/8/layout/process2"/>
    <dgm:cxn modelId="{43E3FB46-A29F-4950-8F9C-4FB44B91AB53}" type="presParOf" srcId="{62438A84-B8B8-4D13-BFE5-0D03821716D8}" destId="{67089F5D-A0F8-4494-91FA-2EB09A9C82D3}" srcOrd="2" destOrd="0" presId="urn:microsoft.com/office/officeart/2005/8/layout/process2"/>
    <dgm:cxn modelId="{64105D5B-6C2A-4178-B38B-6F0D082E0DE5}" type="presParOf" srcId="{62438A84-B8B8-4D13-BFE5-0D03821716D8}" destId="{2E643FA4-6C2C-4016-84EA-C377FEA99AD4}" srcOrd="3" destOrd="0" presId="urn:microsoft.com/office/officeart/2005/8/layout/process2"/>
    <dgm:cxn modelId="{10DAED7D-7F77-435C-8C60-BA7151588178}" type="presParOf" srcId="{2E643FA4-6C2C-4016-84EA-C377FEA99AD4}" destId="{61A2CB6B-727D-4088-B715-5D7F9ECFC339}" srcOrd="0" destOrd="0" presId="urn:microsoft.com/office/officeart/2005/8/layout/process2"/>
    <dgm:cxn modelId="{9CBBE76F-3D79-4554-9D78-A9DB87DE38C1}" type="presParOf" srcId="{62438A84-B8B8-4D13-BFE5-0D03821716D8}" destId="{67150187-B66C-444E-983A-A85934BBC827}" srcOrd="4" destOrd="0" presId="urn:microsoft.com/office/officeart/2005/8/layout/process2"/>
    <dgm:cxn modelId="{6F4BA24D-32EB-40FF-B285-0DD966E26639}" type="presParOf" srcId="{62438A84-B8B8-4D13-BFE5-0D03821716D8}" destId="{27B781EC-3EAF-4135-A92F-5CCCBEC10EAC}" srcOrd="5" destOrd="0" presId="urn:microsoft.com/office/officeart/2005/8/layout/process2"/>
    <dgm:cxn modelId="{B777E30F-2947-46B9-BBD2-76356B79E2FB}" type="presParOf" srcId="{27B781EC-3EAF-4135-A92F-5CCCBEC10EAC}" destId="{7773DC76-1533-4A12-944B-4AF0F9CD2858}" srcOrd="0" destOrd="0" presId="urn:microsoft.com/office/officeart/2005/8/layout/process2"/>
    <dgm:cxn modelId="{38CC1B64-85D4-414A-89F5-EE0AEB701AEC}" type="presParOf" srcId="{62438A84-B8B8-4D13-BFE5-0D03821716D8}" destId="{C45A4199-71F4-47EF-A27A-A0D115BD188B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00FF7B-CA8F-4592-8EEC-E6F314C901DF}">
      <dsp:nvSpPr>
        <dsp:cNvPr id="0" name=""/>
        <dsp:cNvSpPr/>
      </dsp:nvSpPr>
      <dsp:spPr>
        <a:xfrm>
          <a:off x="0" y="0"/>
          <a:ext cx="2096200" cy="527967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chemeClr val="bg1"/>
              </a:solidFill>
              <a:latin typeface="Calibri"/>
              <a:ea typeface="+mn-ea"/>
              <a:cs typeface="+mn-cs"/>
            </a:rPr>
            <a:t>Begin CEQA Process</a:t>
          </a:r>
        </a:p>
      </dsp:txBody>
      <dsp:txXfrm>
        <a:off x="15464" y="15464"/>
        <a:ext cx="2065272" cy="497039"/>
      </dsp:txXfrm>
    </dsp:sp>
    <dsp:sp modelId="{F7ACE98F-8223-4419-86F1-F22A30B623E8}">
      <dsp:nvSpPr>
        <dsp:cNvPr id="0" name=""/>
        <dsp:cNvSpPr/>
      </dsp:nvSpPr>
      <dsp:spPr>
        <a:xfrm rot="5400000">
          <a:off x="947614" y="543154"/>
          <a:ext cx="200970" cy="2375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solidFill>
              <a:schemeClr val="tx1"/>
            </a:solidFill>
            <a:latin typeface="+mn-lt"/>
            <a:ea typeface="+mn-ea"/>
            <a:cs typeface="+mn-cs"/>
          </a:endParaRPr>
        </a:p>
      </dsp:txBody>
      <dsp:txXfrm rot="-5400000">
        <a:off x="976824" y="561462"/>
        <a:ext cx="142551" cy="140679"/>
      </dsp:txXfrm>
    </dsp:sp>
    <dsp:sp modelId="{D9B1A49C-E7D3-4122-B80D-0E19A0AE3CCE}">
      <dsp:nvSpPr>
        <dsp:cNvPr id="0" name=""/>
        <dsp:cNvSpPr/>
      </dsp:nvSpPr>
      <dsp:spPr>
        <a:xfrm>
          <a:off x="0" y="795927"/>
          <a:ext cx="2096200" cy="52796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chemeClr val="accent1">
                  <a:lumMod val="75000"/>
                </a:schemeClr>
              </a:solidFill>
              <a:latin typeface="Calibri"/>
              <a:ea typeface="+mn-ea"/>
              <a:cs typeface="+mn-cs"/>
            </a:rPr>
            <a:t>Notice of Preparation (NOP) Aug 10 – Sep 9</a:t>
          </a:r>
        </a:p>
      </dsp:txBody>
      <dsp:txXfrm>
        <a:off x="15464" y="811391"/>
        <a:ext cx="2065272" cy="497039"/>
      </dsp:txXfrm>
    </dsp:sp>
    <dsp:sp modelId="{EF38C301-8C1F-4242-8F2A-8AAD6C4F19ED}">
      <dsp:nvSpPr>
        <dsp:cNvPr id="0" name=""/>
        <dsp:cNvSpPr/>
      </dsp:nvSpPr>
      <dsp:spPr>
        <a:xfrm rot="5400000">
          <a:off x="949106" y="1337093"/>
          <a:ext cx="197987" cy="2375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solidFill>
              <a:prstClr val="black"/>
            </a:solidFill>
            <a:latin typeface="Calibri"/>
            <a:ea typeface="+mn-ea"/>
            <a:cs typeface="+mn-cs"/>
          </a:endParaRPr>
        </a:p>
      </dsp:txBody>
      <dsp:txXfrm rot="-5400000">
        <a:off x="976824" y="1356892"/>
        <a:ext cx="142551" cy="138591"/>
      </dsp:txXfrm>
    </dsp:sp>
    <dsp:sp modelId="{849D3DE5-DEB2-4F39-8012-4477B889A5DF}">
      <dsp:nvSpPr>
        <dsp:cNvPr id="0" name=""/>
        <dsp:cNvSpPr/>
      </dsp:nvSpPr>
      <dsp:spPr>
        <a:xfrm>
          <a:off x="0" y="1587878"/>
          <a:ext cx="2096200" cy="527967"/>
        </a:xfrm>
        <a:prstGeom prst="roundRect">
          <a:avLst>
            <a:gd name="adj" fmla="val 10000"/>
          </a:avLst>
        </a:prstGeom>
        <a:solidFill>
          <a:prstClr val="white">
            <a:hueOff val="0"/>
            <a:satOff val="0"/>
            <a:lumOff val="0"/>
            <a:alphaOff val="0"/>
          </a:prst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rgbClr val="4F81BD">
                  <a:lumMod val="75000"/>
                </a:srgbClr>
              </a:solidFill>
              <a:latin typeface="Calibri"/>
              <a:ea typeface="+mn-ea"/>
              <a:cs typeface="+mn-cs"/>
            </a:rPr>
            <a:t>Public Scoping Meeting Aug 27</a:t>
          </a:r>
        </a:p>
      </dsp:txBody>
      <dsp:txXfrm>
        <a:off x="15464" y="1603342"/>
        <a:ext cx="2065272" cy="497039"/>
      </dsp:txXfrm>
    </dsp:sp>
    <dsp:sp modelId="{B65573AF-2352-4C62-8A21-553272D3A54C}">
      <dsp:nvSpPr>
        <dsp:cNvPr id="0" name=""/>
        <dsp:cNvSpPr/>
      </dsp:nvSpPr>
      <dsp:spPr>
        <a:xfrm rot="5400000">
          <a:off x="949106" y="2129044"/>
          <a:ext cx="197987" cy="2375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solidFill>
              <a:prstClr val="black"/>
            </a:solidFill>
            <a:latin typeface="Calibri"/>
            <a:ea typeface="+mn-ea"/>
            <a:cs typeface="+mn-cs"/>
          </a:endParaRPr>
        </a:p>
      </dsp:txBody>
      <dsp:txXfrm rot="-5400000">
        <a:off x="976824" y="2148843"/>
        <a:ext cx="142551" cy="138591"/>
      </dsp:txXfrm>
    </dsp:sp>
    <dsp:sp modelId="{77D26F0F-FFA2-45CC-9281-184A2762CA24}">
      <dsp:nvSpPr>
        <dsp:cNvPr id="0" name=""/>
        <dsp:cNvSpPr/>
      </dsp:nvSpPr>
      <dsp:spPr>
        <a:xfrm>
          <a:off x="0" y="2379828"/>
          <a:ext cx="2096200" cy="527967"/>
        </a:xfrm>
        <a:prstGeom prst="roundRect">
          <a:avLst>
            <a:gd name="adj" fmla="val 10000"/>
          </a:avLst>
        </a:prstGeom>
        <a:solidFill>
          <a:prstClr val="white">
            <a:hueOff val="0"/>
            <a:satOff val="0"/>
            <a:lumOff val="0"/>
            <a:alphaOff val="0"/>
          </a:prst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rgbClr val="4F81BD">
                  <a:lumMod val="75000"/>
                </a:srgbClr>
              </a:solidFill>
              <a:latin typeface="Calibri"/>
              <a:ea typeface="+mn-ea"/>
              <a:cs typeface="+mn-cs"/>
            </a:rPr>
            <a:t>Prepare Draft EIR</a:t>
          </a:r>
        </a:p>
      </dsp:txBody>
      <dsp:txXfrm>
        <a:off x="15464" y="2395292"/>
        <a:ext cx="2065272" cy="497039"/>
      </dsp:txXfrm>
    </dsp:sp>
    <dsp:sp modelId="{63D7C002-2E08-4888-9D90-64A988076EFE}">
      <dsp:nvSpPr>
        <dsp:cNvPr id="0" name=""/>
        <dsp:cNvSpPr/>
      </dsp:nvSpPr>
      <dsp:spPr>
        <a:xfrm rot="5400000">
          <a:off x="949106" y="2920995"/>
          <a:ext cx="197987" cy="2375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solidFill>
              <a:prstClr val="black"/>
            </a:solidFill>
            <a:latin typeface="Calibri"/>
            <a:ea typeface="+mn-ea"/>
            <a:cs typeface="+mn-cs"/>
          </a:endParaRPr>
        </a:p>
      </dsp:txBody>
      <dsp:txXfrm rot="-5400000">
        <a:off x="976824" y="2940794"/>
        <a:ext cx="142551" cy="138591"/>
      </dsp:txXfrm>
    </dsp:sp>
    <dsp:sp modelId="{D84436BB-A003-4D52-9D7A-33DC8C72E5CF}">
      <dsp:nvSpPr>
        <dsp:cNvPr id="0" name=""/>
        <dsp:cNvSpPr/>
      </dsp:nvSpPr>
      <dsp:spPr>
        <a:xfrm>
          <a:off x="0" y="3171779"/>
          <a:ext cx="2096200" cy="527967"/>
        </a:xfrm>
        <a:prstGeom prst="roundRect">
          <a:avLst>
            <a:gd name="adj" fmla="val 10000"/>
          </a:avLst>
        </a:prstGeom>
        <a:solidFill>
          <a:prstClr val="white">
            <a:hueOff val="0"/>
            <a:satOff val="0"/>
            <a:lumOff val="0"/>
            <a:alphaOff val="0"/>
          </a:prst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rgbClr val="4F81BD">
                  <a:lumMod val="75000"/>
                </a:srgbClr>
              </a:solidFill>
              <a:latin typeface="Calibri"/>
              <a:ea typeface="+mn-ea"/>
              <a:cs typeface="+mn-cs"/>
            </a:rPr>
            <a:t>Release Draft EIR -           45 days</a:t>
          </a:r>
        </a:p>
      </dsp:txBody>
      <dsp:txXfrm>
        <a:off x="15464" y="3187243"/>
        <a:ext cx="2065272" cy="497039"/>
      </dsp:txXfrm>
    </dsp:sp>
    <dsp:sp modelId="{93379BB6-7075-4F10-84AB-175C69194965}">
      <dsp:nvSpPr>
        <dsp:cNvPr id="0" name=""/>
        <dsp:cNvSpPr/>
      </dsp:nvSpPr>
      <dsp:spPr>
        <a:xfrm rot="5400000">
          <a:off x="949106" y="3712945"/>
          <a:ext cx="197987" cy="2375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solidFill>
              <a:prstClr val="black"/>
            </a:solidFill>
            <a:latin typeface="Calibri"/>
            <a:ea typeface="+mn-ea"/>
            <a:cs typeface="+mn-cs"/>
          </a:endParaRPr>
        </a:p>
      </dsp:txBody>
      <dsp:txXfrm rot="-5400000">
        <a:off x="976824" y="3732744"/>
        <a:ext cx="142551" cy="138591"/>
      </dsp:txXfrm>
    </dsp:sp>
    <dsp:sp modelId="{6D51F50F-4114-4103-B6A3-753FCF6CE96D}">
      <dsp:nvSpPr>
        <dsp:cNvPr id="0" name=""/>
        <dsp:cNvSpPr/>
      </dsp:nvSpPr>
      <dsp:spPr>
        <a:xfrm>
          <a:off x="0" y="3963729"/>
          <a:ext cx="2096200" cy="527967"/>
        </a:xfrm>
        <a:prstGeom prst="roundRect">
          <a:avLst>
            <a:gd name="adj" fmla="val 10000"/>
          </a:avLst>
        </a:prstGeom>
        <a:solidFill>
          <a:prstClr val="white">
            <a:hueOff val="0"/>
            <a:satOff val="0"/>
            <a:lumOff val="0"/>
            <a:alphaOff val="0"/>
          </a:prst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rgbClr val="4F81BD">
                  <a:lumMod val="75000"/>
                </a:srgbClr>
              </a:solidFill>
              <a:latin typeface="Calibri"/>
              <a:ea typeface="+mn-ea"/>
              <a:cs typeface="+mn-cs"/>
            </a:rPr>
            <a:t>Response to Comments (RTC) and Final EIR</a:t>
          </a:r>
        </a:p>
      </dsp:txBody>
      <dsp:txXfrm>
        <a:off x="15464" y="3979193"/>
        <a:ext cx="2065272" cy="4970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00FF7B-CA8F-4592-8EEC-E6F314C901DF}">
      <dsp:nvSpPr>
        <dsp:cNvPr id="0" name=""/>
        <dsp:cNvSpPr/>
      </dsp:nvSpPr>
      <dsp:spPr>
        <a:xfrm>
          <a:off x="165073" y="2849"/>
          <a:ext cx="2119014" cy="529753"/>
        </a:xfrm>
        <a:prstGeom prst="roundRect">
          <a:avLst>
            <a:gd name="adj" fmla="val 10000"/>
          </a:avLst>
        </a:prstGeom>
        <a:solidFill>
          <a:prstClr val="white">
            <a:hueOff val="0"/>
            <a:satOff val="0"/>
            <a:lumOff val="0"/>
            <a:alphaOff val="0"/>
          </a:prstClr>
        </a:solidFill>
        <a:ln w="25400" cap="flat" cmpd="sng" algn="ctr">
          <a:solidFill>
            <a:schemeClr val="accent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i="1" kern="1200">
              <a:solidFill>
                <a:schemeClr val="accent1">
                  <a:lumMod val="60000"/>
                  <a:lumOff val="40000"/>
                </a:schemeClr>
              </a:solidFill>
              <a:latin typeface="Calibri"/>
              <a:ea typeface="+mn-ea"/>
              <a:cs typeface="+mn-cs"/>
            </a:rPr>
            <a:t>Community Meeting May 18</a:t>
          </a:r>
        </a:p>
      </dsp:txBody>
      <dsp:txXfrm>
        <a:off x="180589" y="18365"/>
        <a:ext cx="2087982" cy="498721"/>
      </dsp:txXfrm>
    </dsp:sp>
    <dsp:sp modelId="{F7ACE98F-8223-4419-86F1-F22A30B623E8}">
      <dsp:nvSpPr>
        <dsp:cNvPr id="0" name=""/>
        <dsp:cNvSpPr/>
      </dsp:nvSpPr>
      <dsp:spPr>
        <a:xfrm rot="5400000">
          <a:off x="1125251" y="545846"/>
          <a:ext cx="198657" cy="2383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solidFill>
              <a:prstClr val="black"/>
            </a:solidFill>
            <a:latin typeface="Calibri"/>
            <a:ea typeface="+mn-ea"/>
            <a:cs typeface="+mn-cs"/>
          </a:endParaRPr>
        </a:p>
      </dsp:txBody>
      <dsp:txXfrm rot="-5400000">
        <a:off x="1153064" y="565712"/>
        <a:ext cx="143033" cy="139060"/>
      </dsp:txXfrm>
    </dsp:sp>
    <dsp:sp modelId="{849D3DE5-DEB2-4F39-8012-4477B889A5DF}">
      <dsp:nvSpPr>
        <dsp:cNvPr id="0" name=""/>
        <dsp:cNvSpPr/>
      </dsp:nvSpPr>
      <dsp:spPr>
        <a:xfrm>
          <a:off x="165073" y="797479"/>
          <a:ext cx="2119014" cy="529753"/>
        </a:xfrm>
        <a:prstGeom prst="roundRect">
          <a:avLst>
            <a:gd name="adj" fmla="val 10000"/>
          </a:avLst>
        </a:prstGeom>
        <a:solidFill>
          <a:prstClr val="white">
            <a:hueOff val="0"/>
            <a:satOff val="0"/>
            <a:lumOff val="0"/>
            <a:alphaOff val="0"/>
          </a:prstClr>
        </a:solidFill>
        <a:ln w="25400" cap="flat" cmpd="sng" algn="ctr">
          <a:solidFill>
            <a:srgbClr val="4F81BD">
              <a:lumMod val="60000"/>
              <a:lumOff val="4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i="1" kern="1200">
              <a:solidFill>
                <a:srgbClr val="4F81BD">
                  <a:lumMod val="60000"/>
                  <a:lumOff val="40000"/>
                </a:srgbClr>
              </a:solidFill>
              <a:latin typeface="Calibri"/>
              <a:ea typeface="+mn-ea"/>
              <a:cs typeface="+mn-cs"/>
            </a:rPr>
            <a:t>Committee Review</a:t>
          </a:r>
        </a:p>
      </dsp:txBody>
      <dsp:txXfrm>
        <a:off x="180589" y="812995"/>
        <a:ext cx="2087982" cy="498721"/>
      </dsp:txXfrm>
    </dsp:sp>
    <dsp:sp modelId="{B65573AF-2352-4C62-8A21-553272D3A54C}">
      <dsp:nvSpPr>
        <dsp:cNvPr id="0" name=""/>
        <dsp:cNvSpPr/>
      </dsp:nvSpPr>
      <dsp:spPr>
        <a:xfrm rot="5400000">
          <a:off x="1125251" y="1340477"/>
          <a:ext cx="198657" cy="2383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solidFill>
              <a:prstClr val="black"/>
            </a:solidFill>
            <a:latin typeface="Calibri"/>
            <a:ea typeface="+mn-ea"/>
            <a:cs typeface="+mn-cs"/>
          </a:endParaRPr>
        </a:p>
      </dsp:txBody>
      <dsp:txXfrm rot="-5400000">
        <a:off x="1153064" y="1360343"/>
        <a:ext cx="143033" cy="139060"/>
      </dsp:txXfrm>
    </dsp:sp>
    <dsp:sp modelId="{77D26F0F-FFA2-45CC-9281-184A2762CA24}">
      <dsp:nvSpPr>
        <dsp:cNvPr id="0" name=""/>
        <dsp:cNvSpPr/>
      </dsp:nvSpPr>
      <dsp:spPr>
        <a:xfrm>
          <a:off x="165073" y="1592110"/>
          <a:ext cx="2119014" cy="529753"/>
        </a:xfrm>
        <a:prstGeom prst="roundRect">
          <a:avLst>
            <a:gd name="adj" fmla="val 10000"/>
          </a:avLst>
        </a:prstGeom>
        <a:solidFill>
          <a:prstClr val="white">
            <a:hueOff val="0"/>
            <a:satOff val="0"/>
            <a:lumOff val="0"/>
            <a:alphaOff val="0"/>
          </a:prstClr>
        </a:solidFill>
        <a:ln w="25400" cap="flat" cmpd="sng" algn="ctr">
          <a:solidFill>
            <a:srgbClr val="4F81BD">
              <a:lumMod val="60000"/>
              <a:lumOff val="4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i="1" kern="1200" dirty="0">
              <a:solidFill>
                <a:srgbClr val="4F81BD">
                  <a:lumMod val="60000"/>
                  <a:lumOff val="40000"/>
                </a:srgbClr>
              </a:solidFill>
              <a:latin typeface="Calibri"/>
              <a:ea typeface="+mn-ea"/>
              <a:cs typeface="+mn-cs"/>
            </a:rPr>
            <a:t>PC Study Sessions </a:t>
          </a:r>
        </a:p>
      </dsp:txBody>
      <dsp:txXfrm>
        <a:off x="180589" y="1607626"/>
        <a:ext cx="2087982" cy="498721"/>
      </dsp:txXfrm>
    </dsp:sp>
    <dsp:sp modelId="{C915D590-DF3D-4FBF-A006-A5D0088063B8}">
      <dsp:nvSpPr>
        <dsp:cNvPr id="0" name=""/>
        <dsp:cNvSpPr/>
      </dsp:nvSpPr>
      <dsp:spPr>
        <a:xfrm rot="5400000">
          <a:off x="1125251" y="2135107"/>
          <a:ext cx="198657" cy="2383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solidFill>
              <a:prstClr val="black"/>
            </a:solidFill>
            <a:latin typeface="Calibri"/>
            <a:ea typeface="+mn-ea"/>
            <a:cs typeface="+mn-cs"/>
          </a:endParaRPr>
        </a:p>
      </dsp:txBody>
      <dsp:txXfrm rot="-5400000">
        <a:off x="1153064" y="2154973"/>
        <a:ext cx="143033" cy="139060"/>
      </dsp:txXfrm>
    </dsp:sp>
    <dsp:sp modelId="{DC895010-1EA7-493A-A537-D765726AD7DA}">
      <dsp:nvSpPr>
        <dsp:cNvPr id="0" name=""/>
        <dsp:cNvSpPr/>
      </dsp:nvSpPr>
      <dsp:spPr>
        <a:xfrm>
          <a:off x="165073" y="2386740"/>
          <a:ext cx="2119014" cy="529753"/>
        </a:xfrm>
        <a:prstGeom prst="roundRect">
          <a:avLst>
            <a:gd name="adj" fmla="val 10000"/>
          </a:avLst>
        </a:prstGeom>
        <a:solidFill>
          <a:srgbClr val="F79646">
            <a:lumMod val="75000"/>
          </a:srgb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prstClr val="white"/>
              </a:solidFill>
              <a:latin typeface="Calibri"/>
              <a:ea typeface="+mn-ea"/>
              <a:cs typeface="+mn-cs"/>
            </a:rPr>
            <a:t>CC Study Sessions</a:t>
          </a:r>
        </a:p>
      </dsp:txBody>
      <dsp:txXfrm>
        <a:off x="180589" y="2402256"/>
        <a:ext cx="2087982" cy="4987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00FF7B-CA8F-4592-8EEC-E6F314C901DF}">
      <dsp:nvSpPr>
        <dsp:cNvPr id="0" name=""/>
        <dsp:cNvSpPr/>
      </dsp:nvSpPr>
      <dsp:spPr>
        <a:xfrm>
          <a:off x="63366" y="717"/>
          <a:ext cx="1878066" cy="469516"/>
        </a:xfrm>
        <a:prstGeom prst="roundRect">
          <a:avLst>
            <a:gd name="adj" fmla="val 10000"/>
          </a:avLst>
        </a:prstGeom>
        <a:solidFill>
          <a:prstClr val="white">
            <a:hueOff val="0"/>
            <a:satOff val="0"/>
            <a:lumOff val="0"/>
            <a:alphaOff val="0"/>
          </a:prstClr>
        </a:solidFill>
        <a:ln w="25400" cap="flat" cmpd="sng" algn="ctr">
          <a:solidFill>
            <a:schemeClr val="accent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i="1" kern="1200">
              <a:solidFill>
                <a:schemeClr val="accent1">
                  <a:lumMod val="60000"/>
                  <a:lumOff val="40000"/>
                </a:schemeClr>
              </a:solidFill>
              <a:latin typeface="Calibri"/>
              <a:ea typeface="+mn-ea"/>
              <a:cs typeface="+mn-cs"/>
            </a:rPr>
            <a:t>Pre-Application Meeting</a:t>
          </a:r>
        </a:p>
      </dsp:txBody>
      <dsp:txXfrm>
        <a:off x="77118" y="14469"/>
        <a:ext cx="1850562" cy="442012"/>
      </dsp:txXfrm>
    </dsp:sp>
    <dsp:sp modelId="{F7ACE98F-8223-4419-86F1-F22A30B623E8}">
      <dsp:nvSpPr>
        <dsp:cNvPr id="0" name=""/>
        <dsp:cNvSpPr/>
      </dsp:nvSpPr>
      <dsp:spPr>
        <a:xfrm rot="5400000">
          <a:off x="914365" y="481971"/>
          <a:ext cx="176068" cy="21128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solidFill>
              <a:prstClr val="black"/>
            </a:solidFill>
            <a:latin typeface="Calibri"/>
            <a:ea typeface="+mn-ea"/>
            <a:cs typeface="+mn-cs"/>
          </a:endParaRPr>
        </a:p>
      </dsp:txBody>
      <dsp:txXfrm rot="-5400000">
        <a:off x="939014" y="499578"/>
        <a:ext cx="126770" cy="123248"/>
      </dsp:txXfrm>
    </dsp:sp>
    <dsp:sp modelId="{67150187-B66C-444E-983A-A85934BBC827}">
      <dsp:nvSpPr>
        <dsp:cNvPr id="0" name=""/>
        <dsp:cNvSpPr/>
      </dsp:nvSpPr>
      <dsp:spPr>
        <a:xfrm>
          <a:off x="63366" y="704992"/>
          <a:ext cx="1878066" cy="469516"/>
        </a:xfrm>
        <a:prstGeom prst="roundRect">
          <a:avLst>
            <a:gd name="adj" fmla="val 10000"/>
          </a:avLst>
        </a:prstGeom>
        <a:solidFill>
          <a:prstClr val="white">
            <a:hueOff val="0"/>
            <a:satOff val="0"/>
            <a:lumOff val="0"/>
            <a:alphaOff val="0"/>
          </a:prstClr>
        </a:solidFill>
        <a:ln w="25400" cap="flat" cmpd="sng" algn="ctr">
          <a:solidFill>
            <a:schemeClr val="accent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i="1" kern="1200" dirty="0">
              <a:solidFill>
                <a:schemeClr val="accent1">
                  <a:lumMod val="60000"/>
                  <a:lumOff val="40000"/>
                </a:schemeClr>
              </a:solidFill>
              <a:latin typeface="Calibri"/>
              <a:ea typeface="+mn-ea"/>
              <a:cs typeface="+mn-cs"/>
            </a:rPr>
            <a:t>Application Submittal Apr 2026</a:t>
          </a:r>
        </a:p>
      </dsp:txBody>
      <dsp:txXfrm>
        <a:off x="77118" y="718744"/>
        <a:ext cx="1850562" cy="4420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00FF7B-CA8F-4592-8EEC-E6F314C901DF}">
      <dsp:nvSpPr>
        <dsp:cNvPr id="0" name=""/>
        <dsp:cNvSpPr/>
      </dsp:nvSpPr>
      <dsp:spPr>
        <a:xfrm>
          <a:off x="865830" y="2269"/>
          <a:ext cx="2796750" cy="84430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1" kern="1200">
              <a:latin typeface="Calibri"/>
              <a:ea typeface="+mn-ea"/>
              <a:cs typeface="+mn-cs"/>
            </a:rPr>
            <a:t>Continued from previous slide…</a:t>
          </a:r>
        </a:p>
      </dsp:txBody>
      <dsp:txXfrm>
        <a:off x="890559" y="26998"/>
        <a:ext cx="2747292" cy="794843"/>
      </dsp:txXfrm>
    </dsp:sp>
    <dsp:sp modelId="{F7ACE98F-8223-4419-86F1-F22A30B623E8}">
      <dsp:nvSpPr>
        <dsp:cNvPr id="0" name=""/>
        <dsp:cNvSpPr/>
      </dsp:nvSpPr>
      <dsp:spPr>
        <a:xfrm rot="5400000">
          <a:off x="2105899" y="867679"/>
          <a:ext cx="316613" cy="3799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-5400000">
        <a:off x="2150225" y="899340"/>
        <a:ext cx="227961" cy="221629"/>
      </dsp:txXfrm>
    </dsp:sp>
    <dsp:sp modelId="{67089F5D-A0F8-4494-91FA-2EB09A9C82D3}">
      <dsp:nvSpPr>
        <dsp:cNvPr id="0" name=""/>
        <dsp:cNvSpPr/>
      </dsp:nvSpPr>
      <dsp:spPr>
        <a:xfrm>
          <a:off x="865830" y="1268722"/>
          <a:ext cx="2796750" cy="84430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kern="1200">
              <a:solidFill>
                <a:schemeClr val="accent1">
                  <a:lumMod val="75000"/>
                </a:schemeClr>
              </a:solidFill>
              <a:latin typeface="Calibri"/>
              <a:ea typeface="+mn-ea"/>
              <a:cs typeface="+mn-cs"/>
            </a:rPr>
            <a:t>Response to Comments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kern="1200">
              <a:solidFill>
                <a:schemeClr val="accent1">
                  <a:lumMod val="75000"/>
                </a:schemeClr>
              </a:solidFill>
              <a:latin typeface="Calibri"/>
              <a:ea typeface="+mn-ea"/>
              <a:cs typeface="+mn-cs"/>
            </a:rPr>
            <a:t>(RTC) and Final EIR</a:t>
          </a:r>
        </a:p>
      </dsp:txBody>
      <dsp:txXfrm>
        <a:off x="890559" y="1293451"/>
        <a:ext cx="2747292" cy="794843"/>
      </dsp:txXfrm>
    </dsp:sp>
    <dsp:sp modelId="{2E643FA4-6C2C-4016-84EA-C377FEA99AD4}">
      <dsp:nvSpPr>
        <dsp:cNvPr id="0" name=""/>
        <dsp:cNvSpPr/>
      </dsp:nvSpPr>
      <dsp:spPr>
        <a:xfrm rot="5400000">
          <a:off x="2105899" y="2134132"/>
          <a:ext cx="316613" cy="3799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-5400000">
        <a:off x="2150225" y="2165793"/>
        <a:ext cx="227961" cy="221629"/>
      </dsp:txXfrm>
    </dsp:sp>
    <dsp:sp modelId="{67150187-B66C-444E-983A-A85934BBC827}">
      <dsp:nvSpPr>
        <dsp:cNvPr id="0" name=""/>
        <dsp:cNvSpPr/>
      </dsp:nvSpPr>
      <dsp:spPr>
        <a:xfrm>
          <a:off x="865830" y="2535175"/>
          <a:ext cx="2796750" cy="84430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kern="1200">
              <a:solidFill>
                <a:schemeClr val="accent1">
                  <a:lumMod val="75000"/>
                </a:schemeClr>
              </a:solidFill>
              <a:latin typeface="Calibri"/>
              <a:ea typeface="+mn-ea"/>
              <a:cs typeface="+mn-cs"/>
            </a:rPr>
            <a:t>PC Public Hearing – recommend CC: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i="1" kern="1200">
              <a:solidFill>
                <a:schemeClr val="accent1">
                  <a:lumMod val="75000"/>
                </a:schemeClr>
              </a:solidFill>
              <a:latin typeface="Calibri"/>
              <a:ea typeface="+mn-ea"/>
              <a:cs typeface="+mn-cs"/>
            </a:rPr>
            <a:t>- Certify EIR</a:t>
          </a:r>
          <a:endParaRPr lang="en-US" sz="1200" kern="1200">
            <a:solidFill>
              <a:schemeClr val="accent1">
                <a:lumMod val="75000"/>
              </a:schemeClr>
            </a:solidFill>
            <a:latin typeface="Calibri"/>
            <a:ea typeface="+mn-ea"/>
            <a:cs typeface="+mn-cs"/>
          </a:endParaRP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i="1" kern="1200">
              <a:solidFill>
                <a:schemeClr val="accent1">
                  <a:lumMod val="75000"/>
                </a:schemeClr>
              </a:solidFill>
              <a:latin typeface="Calibri"/>
              <a:ea typeface="+mn-ea"/>
              <a:cs typeface="+mn-cs"/>
            </a:rPr>
            <a:t>- Approve PUD Amendment/GPA</a:t>
          </a:r>
        </a:p>
      </dsp:txBody>
      <dsp:txXfrm>
        <a:off x="890559" y="2559904"/>
        <a:ext cx="2747292" cy="794843"/>
      </dsp:txXfrm>
    </dsp:sp>
    <dsp:sp modelId="{27B781EC-3EAF-4135-A92F-5CCCBEC10EAC}">
      <dsp:nvSpPr>
        <dsp:cNvPr id="0" name=""/>
        <dsp:cNvSpPr/>
      </dsp:nvSpPr>
      <dsp:spPr>
        <a:xfrm rot="5400000">
          <a:off x="2105899" y="3400584"/>
          <a:ext cx="316613" cy="3799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-5400000">
        <a:off x="2150225" y="3432245"/>
        <a:ext cx="227961" cy="221629"/>
      </dsp:txXfrm>
    </dsp:sp>
    <dsp:sp modelId="{C45A4199-71F4-47EF-A27A-A0D115BD188B}">
      <dsp:nvSpPr>
        <dsp:cNvPr id="0" name=""/>
        <dsp:cNvSpPr/>
      </dsp:nvSpPr>
      <dsp:spPr>
        <a:xfrm>
          <a:off x="865830" y="3801628"/>
          <a:ext cx="2796750" cy="84430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kern="1200">
              <a:solidFill>
                <a:schemeClr val="accent1">
                  <a:lumMod val="75000"/>
                </a:schemeClr>
              </a:solidFill>
              <a:latin typeface="Calibri"/>
              <a:ea typeface="+mn-ea"/>
              <a:cs typeface="+mn-cs"/>
            </a:rPr>
            <a:t>CC Public Hearing: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i="1" kern="1200">
              <a:solidFill>
                <a:schemeClr val="accent1">
                  <a:lumMod val="75000"/>
                </a:schemeClr>
              </a:solidFill>
              <a:latin typeface="Calibri"/>
              <a:ea typeface="+mn-ea"/>
              <a:cs typeface="+mn-cs"/>
            </a:rPr>
            <a:t>- Certify EIR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i="1" kern="1200">
              <a:solidFill>
                <a:schemeClr val="accent1">
                  <a:lumMod val="75000"/>
                </a:schemeClr>
              </a:solidFill>
              <a:latin typeface="Calibri"/>
              <a:ea typeface="+mn-ea"/>
              <a:cs typeface="+mn-cs"/>
            </a:rPr>
            <a:t>- Approve PUD Amendment/GPA</a:t>
          </a:r>
        </a:p>
      </dsp:txBody>
      <dsp:txXfrm>
        <a:off x="890559" y="3826357"/>
        <a:ext cx="2747292" cy="7948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6D8A934-ED26-4ABE-8EFC-07021E99B455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6CC4743-8536-4B15-A0A3-46E2345DC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2174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24A13E1-B379-4D45-8EDF-F6CD30637BD5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ECC63E5-7F97-4184-B713-E2385EEC79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184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ctr">
              <a:defRPr sz="4000" b="1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n w="3175">
                  <a:noFill/>
                </a:ln>
              </a:defRPr>
            </a:lvl1pPr>
          </a:lstStyle>
          <a:p>
            <a:r>
              <a:rPr lang="en-US"/>
              <a:t>Community Development Department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598F579-DBAF-4261-909C-8194D7C1E0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48400" y="91440"/>
            <a:ext cx="2743200" cy="21336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  <a:p>
            <a:r>
              <a:rPr lang="en-US"/>
              <a:t>Sutter Hospital Medical Center</a:t>
            </a:r>
          </a:p>
          <a:p>
            <a:r>
              <a:rPr lang="en-US" i="1"/>
              <a:t>Planning Commission Study Session</a:t>
            </a:r>
          </a:p>
          <a:p>
            <a:r>
              <a:rPr lang="en-US"/>
              <a:t>June 25, 2026</a:t>
            </a:r>
          </a:p>
        </p:txBody>
      </p:sp>
    </p:spTree>
    <p:extLst>
      <p:ext uri="{BB962C8B-B14F-4D97-AF65-F5344CB8AC3E}">
        <p14:creationId xmlns:p14="http://schemas.microsoft.com/office/powerpoint/2010/main" val="1027800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E2F5196-49CD-C39F-F2D3-5A3736C0EA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94963" y="113079"/>
            <a:ext cx="3596637" cy="3322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Sutter Hospital Medical Center</a:t>
            </a:r>
          </a:p>
          <a:p>
            <a:r>
              <a:rPr lang="en-US" i="1"/>
              <a:t>Planning Commission Study Session</a:t>
            </a:r>
          </a:p>
          <a:p>
            <a:r>
              <a:rPr lang="en-US"/>
              <a:t>June 25, 2026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E821ACF-8916-0942-03E7-DE01B19E1A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553200"/>
            <a:ext cx="6096000" cy="168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Community Development Department</a:t>
            </a:r>
          </a:p>
        </p:txBody>
      </p:sp>
    </p:spTree>
    <p:extLst>
      <p:ext uri="{BB962C8B-B14F-4D97-AF65-F5344CB8AC3E}">
        <p14:creationId xmlns:p14="http://schemas.microsoft.com/office/powerpoint/2010/main" val="1707528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1676400"/>
            <a:ext cx="2057400" cy="4800600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1676400"/>
            <a:ext cx="6019800" cy="480060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63D6F1F-F724-4A26-D1BB-A1501BDB61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94963" y="113079"/>
            <a:ext cx="3596637" cy="3322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Sutter Hospital Medical Center</a:t>
            </a:r>
          </a:p>
          <a:p>
            <a:r>
              <a:rPr lang="en-US" i="1"/>
              <a:t>Planning Commission Study Session</a:t>
            </a:r>
          </a:p>
          <a:p>
            <a:r>
              <a:rPr lang="en-US"/>
              <a:t>June 25, 2026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80A9918-5A83-E019-296B-4C93E994B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553200"/>
            <a:ext cx="6096000" cy="168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Community Development Department</a:t>
            </a:r>
          </a:p>
        </p:txBody>
      </p:sp>
    </p:spTree>
    <p:extLst>
      <p:ext uri="{BB962C8B-B14F-4D97-AF65-F5344CB8AC3E}">
        <p14:creationId xmlns:p14="http://schemas.microsoft.com/office/powerpoint/2010/main" val="2870149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Content Placeholder 2"/>
          <p:cNvSpPr>
            <a:spLocks noGrp="1" noChangeAspect="1"/>
          </p:cNvSpPr>
          <p:nvPr>
            <p:ph idx="1" hasCustomPrompt="1"/>
          </p:nvPr>
        </p:nvSpPr>
        <p:spPr>
          <a:xfrm>
            <a:off x="457200" y="2223188"/>
            <a:ext cx="8229600" cy="4253812"/>
          </a:xfrm>
        </p:spPr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3D039F6-C058-C840-DE34-88DF2C5681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94963" y="113079"/>
            <a:ext cx="3596637" cy="3322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Sutter Hospital Medical Center</a:t>
            </a:r>
          </a:p>
          <a:p>
            <a:r>
              <a:rPr lang="en-US" i="1"/>
              <a:t>Planning Commission Study Session</a:t>
            </a:r>
          </a:p>
          <a:p>
            <a:r>
              <a:rPr lang="en-US"/>
              <a:t>June 25, 2026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27F1B1C-B20C-68DD-41B1-476828AFAE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553200"/>
            <a:ext cx="6096000" cy="168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Community Development Department</a:t>
            </a:r>
          </a:p>
        </p:txBody>
      </p:sp>
    </p:spTree>
    <p:extLst>
      <p:ext uri="{BB962C8B-B14F-4D97-AF65-F5344CB8AC3E}">
        <p14:creationId xmlns:p14="http://schemas.microsoft.com/office/powerpoint/2010/main" val="2878869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2895600"/>
            <a:ext cx="7772400" cy="1362075"/>
          </a:xfrm>
        </p:spPr>
        <p:txBody>
          <a:bodyPr anchor="b" anchorCtr="0"/>
          <a:lstStyle>
            <a:lvl1pPr algn="l">
              <a:defRPr sz="4000" b="1" cap="all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313" y="4291013"/>
            <a:ext cx="7772400" cy="1500187"/>
          </a:xfrm>
        </p:spPr>
        <p:txBody>
          <a:bodyPr anchor="t" anchorCtr="0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186DE1D-94AF-6E77-CD32-645474625F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94963" y="113079"/>
            <a:ext cx="3596637" cy="3322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Sutter Hospital Medical Center</a:t>
            </a:r>
          </a:p>
          <a:p>
            <a:r>
              <a:rPr lang="en-US" i="1"/>
              <a:t>Planning Commission Study Session</a:t>
            </a:r>
          </a:p>
          <a:p>
            <a:r>
              <a:rPr lang="en-US"/>
              <a:t>June 25, 2026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967B6EF-0EE9-7A7C-F799-5A0ADA2EBE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553200"/>
            <a:ext cx="6096000" cy="168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Community Development Department</a:t>
            </a:r>
          </a:p>
        </p:txBody>
      </p:sp>
    </p:spTree>
    <p:extLst>
      <p:ext uri="{BB962C8B-B14F-4D97-AF65-F5344CB8AC3E}">
        <p14:creationId xmlns:p14="http://schemas.microsoft.com/office/powerpoint/2010/main" val="1823429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A1E8766-7CEB-DA07-B260-606342FE9E3D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5394963" y="113079"/>
            <a:ext cx="3596637" cy="3322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Sutter Hospital Medical Center</a:t>
            </a:r>
          </a:p>
          <a:p>
            <a:r>
              <a:rPr lang="en-US" i="1"/>
              <a:t>Planning Commission Study Session</a:t>
            </a:r>
          </a:p>
          <a:p>
            <a:r>
              <a:rPr lang="en-US"/>
              <a:t>June 25, 2026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BC8250D-35D7-768A-C3DA-8BE2F01080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553200"/>
            <a:ext cx="6096000" cy="168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Community Development Department</a:t>
            </a:r>
          </a:p>
        </p:txBody>
      </p:sp>
    </p:spTree>
    <p:extLst>
      <p:ext uri="{BB962C8B-B14F-4D97-AF65-F5344CB8AC3E}">
        <p14:creationId xmlns:p14="http://schemas.microsoft.com/office/powerpoint/2010/main" val="78381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E76DC2C-FB5E-96D0-0466-D00EAA23F90C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5394963" y="113079"/>
            <a:ext cx="3596637" cy="3322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Sutter Hospital Medical Center</a:t>
            </a:r>
          </a:p>
          <a:p>
            <a:r>
              <a:rPr lang="en-US" i="1"/>
              <a:t>Planning Commission Study Session</a:t>
            </a:r>
          </a:p>
          <a:p>
            <a:r>
              <a:rPr lang="en-US"/>
              <a:t>June 25, 2026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4579CD8-2C1B-F9A5-F024-310178B7925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57200" y="6553200"/>
            <a:ext cx="6096000" cy="168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Community Development Department</a:t>
            </a:r>
          </a:p>
        </p:txBody>
      </p:sp>
    </p:spTree>
    <p:extLst>
      <p:ext uri="{BB962C8B-B14F-4D97-AF65-F5344CB8AC3E}">
        <p14:creationId xmlns:p14="http://schemas.microsoft.com/office/powerpoint/2010/main" val="278719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D0A24C7E-CAA5-D519-3703-081F075F78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94963" y="113079"/>
            <a:ext cx="3596637" cy="3322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Sutter Hospital Medical Center</a:t>
            </a:r>
          </a:p>
          <a:p>
            <a:r>
              <a:rPr lang="en-US" i="1"/>
              <a:t>Planning Commission Study Session</a:t>
            </a:r>
          </a:p>
          <a:p>
            <a:r>
              <a:rPr lang="en-US"/>
              <a:t>June 25, 2026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48CDDC4-8464-31C8-D89D-8C951CD0AE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553200"/>
            <a:ext cx="6096000" cy="168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Community Development Department</a:t>
            </a:r>
          </a:p>
        </p:txBody>
      </p:sp>
    </p:spTree>
    <p:extLst>
      <p:ext uri="{BB962C8B-B14F-4D97-AF65-F5344CB8AC3E}">
        <p14:creationId xmlns:p14="http://schemas.microsoft.com/office/powerpoint/2010/main" val="2940883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F087B9C-C265-7D37-88F7-EF0E1A9D8C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94963" y="113079"/>
            <a:ext cx="3596637" cy="3322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Sutter Hospital Medical Center</a:t>
            </a:r>
          </a:p>
          <a:p>
            <a:r>
              <a:rPr lang="en-US" i="1"/>
              <a:t>Planning Commission Study Session</a:t>
            </a:r>
          </a:p>
          <a:p>
            <a:r>
              <a:rPr lang="en-US"/>
              <a:t>June 25, 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CD7976A-4003-02F5-8932-FD9D1BB05E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553200"/>
            <a:ext cx="6096000" cy="168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Community Development Department</a:t>
            </a:r>
          </a:p>
        </p:txBody>
      </p:sp>
    </p:spTree>
    <p:extLst>
      <p:ext uri="{BB962C8B-B14F-4D97-AF65-F5344CB8AC3E}">
        <p14:creationId xmlns:p14="http://schemas.microsoft.com/office/powerpoint/2010/main" val="955093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6764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5050" y="1676400"/>
            <a:ext cx="5111750" cy="4449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2895600"/>
            <a:ext cx="3008313" cy="32305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9A154141-02AE-F3AA-63D5-7A43C7E98CA3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5394963" y="113079"/>
            <a:ext cx="3596637" cy="3322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Sutter Hospital Medical Center</a:t>
            </a:r>
          </a:p>
          <a:p>
            <a:r>
              <a:rPr lang="en-US" i="1"/>
              <a:t>Planning Commission Study Session</a:t>
            </a:r>
          </a:p>
          <a:p>
            <a:r>
              <a:rPr lang="en-US"/>
              <a:t>June 25, 2026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54BBBF41-071F-857E-0092-64D191836A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553200"/>
            <a:ext cx="6096000" cy="168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Community Development Department</a:t>
            </a:r>
          </a:p>
        </p:txBody>
      </p:sp>
    </p:spTree>
    <p:extLst>
      <p:ext uri="{BB962C8B-B14F-4D97-AF65-F5344CB8AC3E}">
        <p14:creationId xmlns:p14="http://schemas.microsoft.com/office/powerpoint/2010/main" val="17355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51054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600199"/>
            <a:ext cx="5486400" cy="34321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6721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C53F5844-2EEC-967B-3A8B-47C899B9E591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5394963" y="113079"/>
            <a:ext cx="3596637" cy="3322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Sutter Hospital Medical Center</a:t>
            </a:r>
          </a:p>
          <a:p>
            <a:r>
              <a:rPr lang="en-US" i="1"/>
              <a:t>Planning Commission Study Session</a:t>
            </a:r>
          </a:p>
          <a:p>
            <a:r>
              <a:rPr lang="en-US"/>
              <a:t>June 25, 2026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DC20E09-7B32-C62B-10EF-1727F02F87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553200"/>
            <a:ext cx="6096000" cy="168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Community Development Department</a:t>
            </a:r>
          </a:p>
        </p:txBody>
      </p:sp>
    </p:spTree>
    <p:extLst>
      <p:ext uri="{BB962C8B-B14F-4D97-AF65-F5344CB8AC3E}">
        <p14:creationId xmlns:p14="http://schemas.microsoft.com/office/powerpoint/2010/main" val="1886728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BA422B3-4716-4282-8CA0-B24B6242C96C}"/>
              </a:ext>
            </a:extLst>
          </p:cNvPr>
          <p:cNvSpPr/>
          <p:nvPr userDrawn="1"/>
        </p:nvSpPr>
        <p:spPr>
          <a:xfrm>
            <a:off x="0" y="0"/>
            <a:ext cx="9144000" cy="16070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0" y="0"/>
            <a:ext cx="9144000" cy="17467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/>
          <p:cNvGrpSpPr>
            <a:grpSpLocks noChangeAspect="1"/>
          </p:cNvGrpSpPr>
          <p:nvPr userDrawn="1"/>
        </p:nvGrpSpPr>
        <p:grpSpPr bwMode="hidden">
          <a:xfrm>
            <a:off x="-38100" y="803726"/>
            <a:ext cx="9220200" cy="866872"/>
            <a:chOff x="-3905251" y="4294190"/>
            <a:chExt cx="13027839" cy="1233487"/>
          </a:xfrm>
        </p:grpSpPr>
        <p:sp>
          <p:nvSpPr>
            <p:cNvPr id="19" name="Freeform 14"/>
            <p:cNvSpPr>
              <a:spLocks/>
            </p:cNvSpPr>
            <p:nvPr/>
          </p:nvSpPr>
          <p:spPr bwMode="hidden">
            <a:xfrm>
              <a:off x="4810125" y="4500564"/>
              <a:ext cx="4312463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tx2">
                <a:lumMod val="75000"/>
                <a:alpha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-309563" y="4318001"/>
              <a:ext cx="8280401" cy="120967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2"/>
            <p:cNvSpPr>
              <a:spLocks/>
            </p:cNvSpPr>
            <p:nvPr/>
          </p:nvSpPr>
          <p:spPr bwMode="hidden">
            <a:xfrm>
              <a:off x="3177" y="4335463"/>
              <a:ext cx="8021496" cy="1045209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00206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6"/>
            <p:cNvSpPr>
              <a:spLocks/>
            </p:cNvSpPr>
            <p:nvPr/>
          </p:nvSpPr>
          <p:spPr bwMode="hidden">
            <a:xfrm>
              <a:off x="4156075" y="4316413"/>
              <a:ext cx="4966513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00206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 userDrawn="1"/>
          </p:nvSpPr>
          <p:spPr bwMode="hidden">
            <a:xfrm>
              <a:off x="-3905251" y="4294190"/>
              <a:ext cx="13027839" cy="1209747"/>
            </a:xfrm>
            <a:custGeom>
              <a:avLst/>
              <a:gdLst>
                <a:gd name="csX0" fmla="*/ 9995 w 10000"/>
                <a:gd name="csY0" fmla="*/ 4295 h 17520"/>
                <a:gd name="csX1" fmla="*/ 9995 w 10000"/>
                <a:gd name="csY1" fmla="*/ 4295 h 17520"/>
                <a:gd name="csX2" fmla="*/ 9902 w 10000"/>
                <a:gd name="csY2" fmla="*/ 4547 h 17520"/>
                <a:gd name="csX3" fmla="*/ 9810 w 10000"/>
                <a:gd name="csY3" fmla="*/ 4782 h 17520"/>
                <a:gd name="csX4" fmla="*/ 9712 w 10000"/>
                <a:gd name="csY4" fmla="*/ 5000 h 17520"/>
                <a:gd name="csX5" fmla="*/ 9612 w 10000"/>
                <a:gd name="csY5" fmla="*/ 5201 h 17520"/>
                <a:gd name="csX6" fmla="*/ 9510 w 10000"/>
                <a:gd name="csY6" fmla="*/ 5403 h 17520"/>
                <a:gd name="csX7" fmla="*/ 9402 w 10000"/>
                <a:gd name="csY7" fmla="*/ 5587 h 17520"/>
                <a:gd name="csX8" fmla="*/ 9292 w 10000"/>
                <a:gd name="csY8" fmla="*/ 5738 h 17520"/>
                <a:gd name="csX9" fmla="*/ 9178 w 10000"/>
                <a:gd name="csY9" fmla="*/ 5889 h 17520"/>
                <a:gd name="csX10" fmla="*/ 9058 w 10000"/>
                <a:gd name="csY10" fmla="*/ 6023 h 17520"/>
                <a:gd name="csX11" fmla="*/ 8934 w 10000"/>
                <a:gd name="csY11" fmla="*/ 6124 h 17520"/>
                <a:gd name="csX12" fmla="*/ 8804 w 10000"/>
                <a:gd name="csY12" fmla="*/ 6225 h 17520"/>
                <a:gd name="csX13" fmla="*/ 8670 w 10000"/>
                <a:gd name="csY13" fmla="*/ 6292 h 17520"/>
                <a:gd name="csX14" fmla="*/ 8531 w 10000"/>
                <a:gd name="csY14" fmla="*/ 6359 h 17520"/>
                <a:gd name="csX15" fmla="*/ 8385 w 10000"/>
                <a:gd name="csY15" fmla="*/ 6393 h 17520"/>
                <a:gd name="csX16" fmla="*/ 8233 w 10000"/>
                <a:gd name="csY16" fmla="*/ 6393 h 17520"/>
                <a:gd name="csX17" fmla="*/ 8075 w 10000"/>
                <a:gd name="csY17" fmla="*/ 6376 h 17520"/>
                <a:gd name="csX18" fmla="*/ 7909 w 10000"/>
                <a:gd name="csY18" fmla="*/ 6342 h 17520"/>
                <a:gd name="csX19" fmla="*/ 7738 w 10000"/>
                <a:gd name="csY19" fmla="*/ 6292 h 17520"/>
                <a:gd name="csX20" fmla="*/ 7560 w 10000"/>
                <a:gd name="csY20" fmla="*/ 6208 h 17520"/>
                <a:gd name="csX21" fmla="*/ 7372 w 10000"/>
                <a:gd name="csY21" fmla="*/ 6091 h 17520"/>
                <a:gd name="csX22" fmla="*/ 7177 w 10000"/>
                <a:gd name="csY22" fmla="*/ 5956 h 17520"/>
                <a:gd name="csX23" fmla="*/ 6974 w 10000"/>
                <a:gd name="csY23" fmla="*/ 5789 h 17520"/>
                <a:gd name="csX24" fmla="*/ 6764 w 10000"/>
                <a:gd name="csY24" fmla="*/ 5604 h 17520"/>
                <a:gd name="csX25" fmla="*/ 6545 w 10000"/>
                <a:gd name="csY25" fmla="*/ 5386 h 17520"/>
                <a:gd name="csX26" fmla="*/ 6315 w 10000"/>
                <a:gd name="csY26" fmla="*/ 5134 h 17520"/>
                <a:gd name="csX27" fmla="*/ 6079 w 10000"/>
                <a:gd name="csY27" fmla="*/ 4849 h 17520"/>
                <a:gd name="csX28" fmla="*/ 5830 w 10000"/>
                <a:gd name="csY28" fmla="*/ 4530 h 17520"/>
                <a:gd name="csX29" fmla="*/ 5573 w 10000"/>
                <a:gd name="csY29" fmla="*/ 4195 h 17520"/>
                <a:gd name="csX30" fmla="*/ 5305 w 10000"/>
                <a:gd name="csY30" fmla="*/ 3809 h 17520"/>
                <a:gd name="csX31" fmla="*/ 5029 w 10000"/>
                <a:gd name="csY31" fmla="*/ 3406 h 17520"/>
                <a:gd name="csX32" fmla="*/ 4741 w 10000"/>
                <a:gd name="csY32" fmla="*/ 2970 h 17520"/>
                <a:gd name="csX33" fmla="*/ 4441 w 10000"/>
                <a:gd name="csY33" fmla="*/ 2483 h 17520"/>
                <a:gd name="csX34" fmla="*/ 4441 w 10000"/>
                <a:gd name="csY34" fmla="*/ 2483 h 17520"/>
                <a:gd name="csX35" fmla="*/ 4143 w 10000"/>
                <a:gd name="csY35" fmla="*/ 2013 h 17520"/>
                <a:gd name="csX36" fmla="*/ 3856 w 10000"/>
                <a:gd name="csY36" fmla="*/ 1611 h 17520"/>
                <a:gd name="csX37" fmla="*/ 3580 w 10000"/>
                <a:gd name="csY37" fmla="*/ 1242 h 17520"/>
                <a:gd name="csX38" fmla="*/ 3316 w 10000"/>
                <a:gd name="csY38" fmla="*/ 940 h 17520"/>
                <a:gd name="csX39" fmla="*/ 3065 w 10000"/>
                <a:gd name="csY39" fmla="*/ 688 h 17520"/>
                <a:gd name="csX40" fmla="*/ 2823 w 10000"/>
                <a:gd name="csY40" fmla="*/ 470 h 17520"/>
                <a:gd name="csX41" fmla="*/ 2594 w 10000"/>
                <a:gd name="csY41" fmla="*/ 302 h 17520"/>
                <a:gd name="csX42" fmla="*/ 2377 w 10000"/>
                <a:gd name="csY42" fmla="*/ 168 h 17520"/>
                <a:gd name="csX43" fmla="*/ 2167 w 10000"/>
                <a:gd name="csY43" fmla="*/ 84 h 17520"/>
                <a:gd name="csX44" fmla="*/ 1972 w 10000"/>
                <a:gd name="csY44" fmla="*/ 17 h 17520"/>
                <a:gd name="csX45" fmla="*/ 1784 w 10000"/>
                <a:gd name="csY45" fmla="*/ 0 h 17520"/>
                <a:gd name="csX46" fmla="*/ 1608 w 10000"/>
                <a:gd name="csY46" fmla="*/ 0 h 17520"/>
                <a:gd name="csX47" fmla="*/ 1442 w 10000"/>
                <a:gd name="csY47" fmla="*/ 34 h 17520"/>
                <a:gd name="csX48" fmla="*/ 1286 w 10000"/>
                <a:gd name="csY48" fmla="*/ 84 h 17520"/>
                <a:gd name="csX49" fmla="*/ 1140 w 10000"/>
                <a:gd name="csY49" fmla="*/ 168 h 17520"/>
                <a:gd name="csX50" fmla="*/ 1003 w 10000"/>
                <a:gd name="csY50" fmla="*/ 252 h 17520"/>
                <a:gd name="csX51" fmla="*/ 874 w 10000"/>
                <a:gd name="csY51" fmla="*/ 369 h 17520"/>
                <a:gd name="csX52" fmla="*/ 756 w 10000"/>
                <a:gd name="csY52" fmla="*/ 487 h 17520"/>
                <a:gd name="csX53" fmla="*/ 647 w 10000"/>
                <a:gd name="csY53" fmla="*/ 621 h 17520"/>
                <a:gd name="csX54" fmla="*/ 549 w 10000"/>
                <a:gd name="csY54" fmla="*/ 772 h 17520"/>
                <a:gd name="csX55" fmla="*/ 456 w 10000"/>
                <a:gd name="csY55" fmla="*/ 906 h 17520"/>
                <a:gd name="csX56" fmla="*/ 376 w 10000"/>
                <a:gd name="csY56" fmla="*/ 1057 h 17520"/>
                <a:gd name="csX57" fmla="*/ 303 w 10000"/>
                <a:gd name="csY57" fmla="*/ 1208 h 17520"/>
                <a:gd name="csX58" fmla="*/ 237 w 10000"/>
                <a:gd name="csY58" fmla="*/ 1342 h 17520"/>
                <a:gd name="csX59" fmla="*/ 181 w 10000"/>
                <a:gd name="csY59" fmla="*/ 1477 h 17520"/>
                <a:gd name="csX60" fmla="*/ 132 w 10000"/>
                <a:gd name="csY60" fmla="*/ 1611 h 17520"/>
                <a:gd name="csX61" fmla="*/ 59 w 10000"/>
                <a:gd name="csY61" fmla="*/ 1812 h 17520"/>
                <a:gd name="csX62" fmla="*/ 15 w 10000"/>
                <a:gd name="csY62" fmla="*/ 1963 h 17520"/>
                <a:gd name="csX63" fmla="*/ 0 w 10000"/>
                <a:gd name="csY63" fmla="*/ 2013 h 17520"/>
                <a:gd name="csX64" fmla="*/ 2245 w 10000"/>
                <a:gd name="csY64" fmla="*/ 17520 h 17520"/>
                <a:gd name="csX65" fmla="*/ 9995 w 10000"/>
                <a:gd name="csY65" fmla="*/ 10000 h 17520"/>
                <a:gd name="csX66" fmla="*/ 9995 w 10000"/>
                <a:gd name="csY66" fmla="*/ 10000 h 17520"/>
                <a:gd name="csX67" fmla="*/ 10000 w 10000"/>
                <a:gd name="csY67" fmla="*/ 9950 h 17520"/>
                <a:gd name="csX68" fmla="*/ 10000 w 10000"/>
                <a:gd name="csY68" fmla="*/ 9950 h 17520"/>
                <a:gd name="csX69" fmla="*/ 10000 w 10000"/>
                <a:gd name="csY69" fmla="*/ 4279 h 17520"/>
                <a:gd name="csX70" fmla="*/ 10000 w 10000"/>
                <a:gd name="csY70" fmla="*/ 4279 h 17520"/>
                <a:gd name="csX71" fmla="*/ 9995 w 10000"/>
                <a:gd name="csY71" fmla="*/ 4295 h 17520"/>
                <a:gd name="csX72" fmla="*/ 9995 w 10000"/>
                <a:gd name="csY72" fmla="*/ 4295 h 17520"/>
                <a:gd name="csX0" fmla="*/ 9995 w 10000"/>
                <a:gd name="csY0" fmla="*/ 4295 h 12363"/>
                <a:gd name="csX1" fmla="*/ 9995 w 10000"/>
                <a:gd name="csY1" fmla="*/ 4295 h 12363"/>
                <a:gd name="csX2" fmla="*/ 9902 w 10000"/>
                <a:gd name="csY2" fmla="*/ 4547 h 12363"/>
                <a:gd name="csX3" fmla="*/ 9810 w 10000"/>
                <a:gd name="csY3" fmla="*/ 4782 h 12363"/>
                <a:gd name="csX4" fmla="*/ 9712 w 10000"/>
                <a:gd name="csY4" fmla="*/ 5000 h 12363"/>
                <a:gd name="csX5" fmla="*/ 9612 w 10000"/>
                <a:gd name="csY5" fmla="*/ 5201 h 12363"/>
                <a:gd name="csX6" fmla="*/ 9510 w 10000"/>
                <a:gd name="csY6" fmla="*/ 5403 h 12363"/>
                <a:gd name="csX7" fmla="*/ 9402 w 10000"/>
                <a:gd name="csY7" fmla="*/ 5587 h 12363"/>
                <a:gd name="csX8" fmla="*/ 9292 w 10000"/>
                <a:gd name="csY8" fmla="*/ 5738 h 12363"/>
                <a:gd name="csX9" fmla="*/ 9178 w 10000"/>
                <a:gd name="csY9" fmla="*/ 5889 h 12363"/>
                <a:gd name="csX10" fmla="*/ 9058 w 10000"/>
                <a:gd name="csY10" fmla="*/ 6023 h 12363"/>
                <a:gd name="csX11" fmla="*/ 8934 w 10000"/>
                <a:gd name="csY11" fmla="*/ 6124 h 12363"/>
                <a:gd name="csX12" fmla="*/ 8804 w 10000"/>
                <a:gd name="csY12" fmla="*/ 6225 h 12363"/>
                <a:gd name="csX13" fmla="*/ 8670 w 10000"/>
                <a:gd name="csY13" fmla="*/ 6292 h 12363"/>
                <a:gd name="csX14" fmla="*/ 8531 w 10000"/>
                <a:gd name="csY14" fmla="*/ 6359 h 12363"/>
                <a:gd name="csX15" fmla="*/ 8385 w 10000"/>
                <a:gd name="csY15" fmla="*/ 6393 h 12363"/>
                <a:gd name="csX16" fmla="*/ 8233 w 10000"/>
                <a:gd name="csY16" fmla="*/ 6393 h 12363"/>
                <a:gd name="csX17" fmla="*/ 8075 w 10000"/>
                <a:gd name="csY17" fmla="*/ 6376 h 12363"/>
                <a:gd name="csX18" fmla="*/ 7909 w 10000"/>
                <a:gd name="csY18" fmla="*/ 6342 h 12363"/>
                <a:gd name="csX19" fmla="*/ 7738 w 10000"/>
                <a:gd name="csY19" fmla="*/ 6292 h 12363"/>
                <a:gd name="csX20" fmla="*/ 7560 w 10000"/>
                <a:gd name="csY20" fmla="*/ 6208 h 12363"/>
                <a:gd name="csX21" fmla="*/ 7372 w 10000"/>
                <a:gd name="csY21" fmla="*/ 6091 h 12363"/>
                <a:gd name="csX22" fmla="*/ 7177 w 10000"/>
                <a:gd name="csY22" fmla="*/ 5956 h 12363"/>
                <a:gd name="csX23" fmla="*/ 6974 w 10000"/>
                <a:gd name="csY23" fmla="*/ 5789 h 12363"/>
                <a:gd name="csX24" fmla="*/ 6764 w 10000"/>
                <a:gd name="csY24" fmla="*/ 5604 h 12363"/>
                <a:gd name="csX25" fmla="*/ 6545 w 10000"/>
                <a:gd name="csY25" fmla="*/ 5386 h 12363"/>
                <a:gd name="csX26" fmla="*/ 6315 w 10000"/>
                <a:gd name="csY26" fmla="*/ 5134 h 12363"/>
                <a:gd name="csX27" fmla="*/ 6079 w 10000"/>
                <a:gd name="csY27" fmla="*/ 4849 h 12363"/>
                <a:gd name="csX28" fmla="*/ 5830 w 10000"/>
                <a:gd name="csY28" fmla="*/ 4530 h 12363"/>
                <a:gd name="csX29" fmla="*/ 5573 w 10000"/>
                <a:gd name="csY29" fmla="*/ 4195 h 12363"/>
                <a:gd name="csX30" fmla="*/ 5305 w 10000"/>
                <a:gd name="csY30" fmla="*/ 3809 h 12363"/>
                <a:gd name="csX31" fmla="*/ 5029 w 10000"/>
                <a:gd name="csY31" fmla="*/ 3406 h 12363"/>
                <a:gd name="csX32" fmla="*/ 4741 w 10000"/>
                <a:gd name="csY32" fmla="*/ 2970 h 12363"/>
                <a:gd name="csX33" fmla="*/ 4441 w 10000"/>
                <a:gd name="csY33" fmla="*/ 2483 h 12363"/>
                <a:gd name="csX34" fmla="*/ 4441 w 10000"/>
                <a:gd name="csY34" fmla="*/ 2483 h 12363"/>
                <a:gd name="csX35" fmla="*/ 4143 w 10000"/>
                <a:gd name="csY35" fmla="*/ 2013 h 12363"/>
                <a:gd name="csX36" fmla="*/ 3856 w 10000"/>
                <a:gd name="csY36" fmla="*/ 1611 h 12363"/>
                <a:gd name="csX37" fmla="*/ 3580 w 10000"/>
                <a:gd name="csY37" fmla="*/ 1242 h 12363"/>
                <a:gd name="csX38" fmla="*/ 3316 w 10000"/>
                <a:gd name="csY38" fmla="*/ 940 h 12363"/>
                <a:gd name="csX39" fmla="*/ 3065 w 10000"/>
                <a:gd name="csY39" fmla="*/ 688 h 12363"/>
                <a:gd name="csX40" fmla="*/ 2823 w 10000"/>
                <a:gd name="csY40" fmla="*/ 470 h 12363"/>
                <a:gd name="csX41" fmla="*/ 2594 w 10000"/>
                <a:gd name="csY41" fmla="*/ 302 h 12363"/>
                <a:gd name="csX42" fmla="*/ 2377 w 10000"/>
                <a:gd name="csY42" fmla="*/ 168 h 12363"/>
                <a:gd name="csX43" fmla="*/ 2167 w 10000"/>
                <a:gd name="csY43" fmla="*/ 84 h 12363"/>
                <a:gd name="csX44" fmla="*/ 1972 w 10000"/>
                <a:gd name="csY44" fmla="*/ 17 h 12363"/>
                <a:gd name="csX45" fmla="*/ 1784 w 10000"/>
                <a:gd name="csY45" fmla="*/ 0 h 12363"/>
                <a:gd name="csX46" fmla="*/ 1608 w 10000"/>
                <a:gd name="csY46" fmla="*/ 0 h 12363"/>
                <a:gd name="csX47" fmla="*/ 1442 w 10000"/>
                <a:gd name="csY47" fmla="*/ 34 h 12363"/>
                <a:gd name="csX48" fmla="*/ 1286 w 10000"/>
                <a:gd name="csY48" fmla="*/ 84 h 12363"/>
                <a:gd name="csX49" fmla="*/ 1140 w 10000"/>
                <a:gd name="csY49" fmla="*/ 168 h 12363"/>
                <a:gd name="csX50" fmla="*/ 1003 w 10000"/>
                <a:gd name="csY50" fmla="*/ 252 h 12363"/>
                <a:gd name="csX51" fmla="*/ 874 w 10000"/>
                <a:gd name="csY51" fmla="*/ 369 h 12363"/>
                <a:gd name="csX52" fmla="*/ 756 w 10000"/>
                <a:gd name="csY52" fmla="*/ 487 h 12363"/>
                <a:gd name="csX53" fmla="*/ 647 w 10000"/>
                <a:gd name="csY53" fmla="*/ 621 h 12363"/>
                <a:gd name="csX54" fmla="*/ 549 w 10000"/>
                <a:gd name="csY54" fmla="*/ 772 h 12363"/>
                <a:gd name="csX55" fmla="*/ 456 w 10000"/>
                <a:gd name="csY55" fmla="*/ 906 h 12363"/>
                <a:gd name="csX56" fmla="*/ 376 w 10000"/>
                <a:gd name="csY56" fmla="*/ 1057 h 12363"/>
                <a:gd name="csX57" fmla="*/ 303 w 10000"/>
                <a:gd name="csY57" fmla="*/ 1208 h 12363"/>
                <a:gd name="csX58" fmla="*/ 237 w 10000"/>
                <a:gd name="csY58" fmla="*/ 1342 h 12363"/>
                <a:gd name="csX59" fmla="*/ 181 w 10000"/>
                <a:gd name="csY59" fmla="*/ 1477 h 12363"/>
                <a:gd name="csX60" fmla="*/ 132 w 10000"/>
                <a:gd name="csY60" fmla="*/ 1611 h 12363"/>
                <a:gd name="csX61" fmla="*/ 59 w 10000"/>
                <a:gd name="csY61" fmla="*/ 1812 h 12363"/>
                <a:gd name="csX62" fmla="*/ 15 w 10000"/>
                <a:gd name="csY62" fmla="*/ 1963 h 12363"/>
                <a:gd name="csX63" fmla="*/ 0 w 10000"/>
                <a:gd name="csY63" fmla="*/ 2013 h 12363"/>
                <a:gd name="csX64" fmla="*/ 266 w 10000"/>
                <a:gd name="csY64" fmla="*/ 12363 h 12363"/>
                <a:gd name="csX65" fmla="*/ 9995 w 10000"/>
                <a:gd name="csY65" fmla="*/ 10000 h 12363"/>
                <a:gd name="csX66" fmla="*/ 9995 w 10000"/>
                <a:gd name="csY66" fmla="*/ 10000 h 12363"/>
                <a:gd name="csX67" fmla="*/ 10000 w 10000"/>
                <a:gd name="csY67" fmla="*/ 9950 h 12363"/>
                <a:gd name="csX68" fmla="*/ 10000 w 10000"/>
                <a:gd name="csY68" fmla="*/ 9950 h 12363"/>
                <a:gd name="csX69" fmla="*/ 10000 w 10000"/>
                <a:gd name="csY69" fmla="*/ 4279 h 12363"/>
                <a:gd name="csX70" fmla="*/ 10000 w 10000"/>
                <a:gd name="csY70" fmla="*/ 4279 h 12363"/>
                <a:gd name="csX71" fmla="*/ 9995 w 10000"/>
                <a:gd name="csY71" fmla="*/ 4295 h 12363"/>
                <a:gd name="csX72" fmla="*/ 9995 w 10000"/>
                <a:gd name="csY72" fmla="*/ 4295 h 12363"/>
                <a:gd name="csX0" fmla="*/ 9995 w 10000"/>
                <a:gd name="csY0" fmla="*/ 4295 h 10000"/>
                <a:gd name="csX1" fmla="*/ 9995 w 10000"/>
                <a:gd name="csY1" fmla="*/ 4295 h 10000"/>
                <a:gd name="csX2" fmla="*/ 9902 w 10000"/>
                <a:gd name="csY2" fmla="*/ 4547 h 10000"/>
                <a:gd name="csX3" fmla="*/ 9810 w 10000"/>
                <a:gd name="csY3" fmla="*/ 4782 h 10000"/>
                <a:gd name="csX4" fmla="*/ 9712 w 10000"/>
                <a:gd name="csY4" fmla="*/ 5000 h 10000"/>
                <a:gd name="csX5" fmla="*/ 9612 w 10000"/>
                <a:gd name="csY5" fmla="*/ 5201 h 10000"/>
                <a:gd name="csX6" fmla="*/ 9510 w 10000"/>
                <a:gd name="csY6" fmla="*/ 5403 h 10000"/>
                <a:gd name="csX7" fmla="*/ 9402 w 10000"/>
                <a:gd name="csY7" fmla="*/ 5587 h 10000"/>
                <a:gd name="csX8" fmla="*/ 9292 w 10000"/>
                <a:gd name="csY8" fmla="*/ 5738 h 10000"/>
                <a:gd name="csX9" fmla="*/ 9178 w 10000"/>
                <a:gd name="csY9" fmla="*/ 5889 h 10000"/>
                <a:gd name="csX10" fmla="*/ 9058 w 10000"/>
                <a:gd name="csY10" fmla="*/ 6023 h 10000"/>
                <a:gd name="csX11" fmla="*/ 8934 w 10000"/>
                <a:gd name="csY11" fmla="*/ 6124 h 10000"/>
                <a:gd name="csX12" fmla="*/ 8804 w 10000"/>
                <a:gd name="csY12" fmla="*/ 6225 h 10000"/>
                <a:gd name="csX13" fmla="*/ 8670 w 10000"/>
                <a:gd name="csY13" fmla="*/ 6292 h 10000"/>
                <a:gd name="csX14" fmla="*/ 8531 w 10000"/>
                <a:gd name="csY14" fmla="*/ 6359 h 10000"/>
                <a:gd name="csX15" fmla="*/ 8385 w 10000"/>
                <a:gd name="csY15" fmla="*/ 6393 h 10000"/>
                <a:gd name="csX16" fmla="*/ 8233 w 10000"/>
                <a:gd name="csY16" fmla="*/ 6393 h 10000"/>
                <a:gd name="csX17" fmla="*/ 8075 w 10000"/>
                <a:gd name="csY17" fmla="*/ 6376 h 10000"/>
                <a:gd name="csX18" fmla="*/ 7909 w 10000"/>
                <a:gd name="csY18" fmla="*/ 6342 h 10000"/>
                <a:gd name="csX19" fmla="*/ 7738 w 10000"/>
                <a:gd name="csY19" fmla="*/ 6292 h 10000"/>
                <a:gd name="csX20" fmla="*/ 7560 w 10000"/>
                <a:gd name="csY20" fmla="*/ 6208 h 10000"/>
                <a:gd name="csX21" fmla="*/ 7372 w 10000"/>
                <a:gd name="csY21" fmla="*/ 6091 h 10000"/>
                <a:gd name="csX22" fmla="*/ 7177 w 10000"/>
                <a:gd name="csY22" fmla="*/ 5956 h 10000"/>
                <a:gd name="csX23" fmla="*/ 6974 w 10000"/>
                <a:gd name="csY23" fmla="*/ 5789 h 10000"/>
                <a:gd name="csX24" fmla="*/ 6764 w 10000"/>
                <a:gd name="csY24" fmla="*/ 5604 h 10000"/>
                <a:gd name="csX25" fmla="*/ 6545 w 10000"/>
                <a:gd name="csY25" fmla="*/ 5386 h 10000"/>
                <a:gd name="csX26" fmla="*/ 6315 w 10000"/>
                <a:gd name="csY26" fmla="*/ 5134 h 10000"/>
                <a:gd name="csX27" fmla="*/ 6079 w 10000"/>
                <a:gd name="csY27" fmla="*/ 4849 h 10000"/>
                <a:gd name="csX28" fmla="*/ 5830 w 10000"/>
                <a:gd name="csY28" fmla="*/ 4530 h 10000"/>
                <a:gd name="csX29" fmla="*/ 5573 w 10000"/>
                <a:gd name="csY29" fmla="*/ 4195 h 10000"/>
                <a:gd name="csX30" fmla="*/ 5305 w 10000"/>
                <a:gd name="csY30" fmla="*/ 3809 h 10000"/>
                <a:gd name="csX31" fmla="*/ 5029 w 10000"/>
                <a:gd name="csY31" fmla="*/ 3406 h 10000"/>
                <a:gd name="csX32" fmla="*/ 4741 w 10000"/>
                <a:gd name="csY32" fmla="*/ 2970 h 10000"/>
                <a:gd name="csX33" fmla="*/ 4441 w 10000"/>
                <a:gd name="csY33" fmla="*/ 2483 h 10000"/>
                <a:gd name="csX34" fmla="*/ 4441 w 10000"/>
                <a:gd name="csY34" fmla="*/ 2483 h 10000"/>
                <a:gd name="csX35" fmla="*/ 4143 w 10000"/>
                <a:gd name="csY35" fmla="*/ 2013 h 10000"/>
                <a:gd name="csX36" fmla="*/ 3856 w 10000"/>
                <a:gd name="csY36" fmla="*/ 1611 h 10000"/>
                <a:gd name="csX37" fmla="*/ 3580 w 10000"/>
                <a:gd name="csY37" fmla="*/ 1242 h 10000"/>
                <a:gd name="csX38" fmla="*/ 3316 w 10000"/>
                <a:gd name="csY38" fmla="*/ 940 h 10000"/>
                <a:gd name="csX39" fmla="*/ 3065 w 10000"/>
                <a:gd name="csY39" fmla="*/ 688 h 10000"/>
                <a:gd name="csX40" fmla="*/ 2823 w 10000"/>
                <a:gd name="csY40" fmla="*/ 470 h 10000"/>
                <a:gd name="csX41" fmla="*/ 2594 w 10000"/>
                <a:gd name="csY41" fmla="*/ 302 h 10000"/>
                <a:gd name="csX42" fmla="*/ 2377 w 10000"/>
                <a:gd name="csY42" fmla="*/ 168 h 10000"/>
                <a:gd name="csX43" fmla="*/ 2167 w 10000"/>
                <a:gd name="csY43" fmla="*/ 84 h 10000"/>
                <a:gd name="csX44" fmla="*/ 1972 w 10000"/>
                <a:gd name="csY44" fmla="*/ 17 h 10000"/>
                <a:gd name="csX45" fmla="*/ 1784 w 10000"/>
                <a:gd name="csY45" fmla="*/ 0 h 10000"/>
                <a:gd name="csX46" fmla="*/ 1608 w 10000"/>
                <a:gd name="csY46" fmla="*/ 0 h 10000"/>
                <a:gd name="csX47" fmla="*/ 1442 w 10000"/>
                <a:gd name="csY47" fmla="*/ 34 h 10000"/>
                <a:gd name="csX48" fmla="*/ 1286 w 10000"/>
                <a:gd name="csY48" fmla="*/ 84 h 10000"/>
                <a:gd name="csX49" fmla="*/ 1140 w 10000"/>
                <a:gd name="csY49" fmla="*/ 168 h 10000"/>
                <a:gd name="csX50" fmla="*/ 1003 w 10000"/>
                <a:gd name="csY50" fmla="*/ 252 h 10000"/>
                <a:gd name="csX51" fmla="*/ 874 w 10000"/>
                <a:gd name="csY51" fmla="*/ 369 h 10000"/>
                <a:gd name="csX52" fmla="*/ 756 w 10000"/>
                <a:gd name="csY52" fmla="*/ 487 h 10000"/>
                <a:gd name="csX53" fmla="*/ 647 w 10000"/>
                <a:gd name="csY53" fmla="*/ 621 h 10000"/>
                <a:gd name="csX54" fmla="*/ 549 w 10000"/>
                <a:gd name="csY54" fmla="*/ 772 h 10000"/>
                <a:gd name="csX55" fmla="*/ 456 w 10000"/>
                <a:gd name="csY55" fmla="*/ 906 h 10000"/>
                <a:gd name="csX56" fmla="*/ 376 w 10000"/>
                <a:gd name="csY56" fmla="*/ 1057 h 10000"/>
                <a:gd name="csX57" fmla="*/ 303 w 10000"/>
                <a:gd name="csY57" fmla="*/ 1208 h 10000"/>
                <a:gd name="csX58" fmla="*/ 237 w 10000"/>
                <a:gd name="csY58" fmla="*/ 1342 h 10000"/>
                <a:gd name="csX59" fmla="*/ 181 w 10000"/>
                <a:gd name="csY59" fmla="*/ 1477 h 10000"/>
                <a:gd name="csX60" fmla="*/ 132 w 10000"/>
                <a:gd name="csY60" fmla="*/ 1611 h 10000"/>
                <a:gd name="csX61" fmla="*/ 59 w 10000"/>
                <a:gd name="csY61" fmla="*/ 1812 h 10000"/>
                <a:gd name="csX62" fmla="*/ 15 w 10000"/>
                <a:gd name="csY62" fmla="*/ 1963 h 10000"/>
                <a:gd name="csX63" fmla="*/ 0 w 10000"/>
                <a:gd name="csY63" fmla="*/ 2013 h 10000"/>
                <a:gd name="csX64" fmla="*/ 672 w 10000"/>
                <a:gd name="csY64" fmla="*/ 6132 h 10000"/>
                <a:gd name="csX65" fmla="*/ 9995 w 10000"/>
                <a:gd name="csY65" fmla="*/ 10000 h 10000"/>
                <a:gd name="csX66" fmla="*/ 9995 w 10000"/>
                <a:gd name="csY66" fmla="*/ 10000 h 10000"/>
                <a:gd name="csX67" fmla="*/ 10000 w 10000"/>
                <a:gd name="csY67" fmla="*/ 9950 h 10000"/>
                <a:gd name="csX68" fmla="*/ 10000 w 10000"/>
                <a:gd name="csY68" fmla="*/ 9950 h 10000"/>
                <a:gd name="csX69" fmla="*/ 10000 w 10000"/>
                <a:gd name="csY69" fmla="*/ 4279 h 10000"/>
                <a:gd name="csX70" fmla="*/ 10000 w 10000"/>
                <a:gd name="csY70" fmla="*/ 4279 h 10000"/>
                <a:gd name="csX71" fmla="*/ 9995 w 10000"/>
                <a:gd name="csY71" fmla="*/ 4295 h 10000"/>
                <a:gd name="csX72" fmla="*/ 9995 w 10000"/>
                <a:gd name="csY72" fmla="*/ 4295 h 10000"/>
                <a:gd name="csX0" fmla="*/ 9995 w 10000"/>
                <a:gd name="csY0" fmla="*/ 4295 h 10000"/>
                <a:gd name="csX1" fmla="*/ 9995 w 10000"/>
                <a:gd name="csY1" fmla="*/ 4295 h 10000"/>
                <a:gd name="csX2" fmla="*/ 9902 w 10000"/>
                <a:gd name="csY2" fmla="*/ 4547 h 10000"/>
                <a:gd name="csX3" fmla="*/ 9810 w 10000"/>
                <a:gd name="csY3" fmla="*/ 4782 h 10000"/>
                <a:gd name="csX4" fmla="*/ 9712 w 10000"/>
                <a:gd name="csY4" fmla="*/ 5000 h 10000"/>
                <a:gd name="csX5" fmla="*/ 9612 w 10000"/>
                <a:gd name="csY5" fmla="*/ 5201 h 10000"/>
                <a:gd name="csX6" fmla="*/ 9510 w 10000"/>
                <a:gd name="csY6" fmla="*/ 5403 h 10000"/>
                <a:gd name="csX7" fmla="*/ 9402 w 10000"/>
                <a:gd name="csY7" fmla="*/ 5587 h 10000"/>
                <a:gd name="csX8" fmla="*/ 9292 w 10000"/>
                <a:gd name="csY8" fmla="*/ 5738 h 10000"/>
                <a:gd name="csX9" fmla="*/ 9178 w 10000"/>
                <a:gd name="csY9" fmla="*/ 5889 h 10000"/>
                <a:gd name="csX10" fmla="*/ 9058 w 10000"/>
                <a:gd name="csY10" fmla="*/ 6023 h 10000"/>
                <a:gd name="csX11" fmla="*/ 8934 w 10000"/>
                <a:gd name="csY11" fmla="*/ 6124 h 10000"/>
                <a:gd name="csX12" fmla="*/ 8804 w 10000"/>
                <a:gd name="csY12" fmla="*/ 6225 h 10000"/>
                <a:gd name="csX13" fmla="*/ 8670 w 10000"/>
                <a:gd name="csY13" fmla="*/ 6292 h 10000"/>
                <a:gd name="csX14" fmla="*/ 8531 w 10000"/>
                <a:gd name="csY14" fmla="*/ 6359 h 10000"/>
                <a:gd name="csX15" fmla="*/ 8385 w 10000"/>
                <a:gd name="csY15" fmla="*/ 6393 h 10000"/>
                <a:gd name="csX16" fmla="*/ 8233 w 10000"/>
                <a:gd name="csY16" fmla="*/ 6393 h 10000"/>
                <a:gd name="csX17" fmla="*/ 8075 w 10000"/>
                <a:gd name="csY17" fmla="*/ 6376 h 10000"/>
                <a:gd name="csX18" fmla="*/ 7909 w 10000"/>
                <a:gd name="csY18" fmla="*/ 6342 h 10000"/>
                <a:gd name="csX19" fmla="*/ 7738 w 10000"/>
                <a:gd name="csY19" fmla="*/ 6292 h 10000"/>
                <a:gd name="csX20" fmla="*/ 7560 w 10000"/>
                <a:gd name="csY20" fmla="*/ 6208 h 10000"/>
                <a:gd name="csX21" fmla="*/ 7372 w 10000"/>
                <a:gd name="csY21" fmla="*/ 6091 h 10000"/>
                <a:gd name="csX22" fmla="*/ 7177 w 10000"/>
                <a:gd name="csY22" fmla="*/ 5956 h 10000"/>
                <a:gd name="csX23" fmla="*/ 6974 w 10000"/>
                <a:gd name="csY23" fmla="*/ 5789 h 10000"/>
                <a:gd name="csX24" fmla="*/ 6764 w 10000"/>
                <a:gd name="csY24" fmla="*/ 5604 h 10000"/>
                <a:gd name="csX25" fmla="*/ 6545 w 10000"/>
                <a:gd name="csY25" fmla="*/ 5386 h 10000"/>
                <a:gd name="csX26" fmla="*/ 6315 w 10000"/>
                <a:gd name="csY26" fmla="*/ 5134 h 10000"/>
                <a:gd name="csX27" fmla="*/ 6079 w 10000"/>
                <a:gd name="csY27" fmla="*/ 4849 h 10000"/>
                <a:gd name="csX28" fmla="*/ 5830 w 10000"/>
                <a:gd name="csY28" fmla="*/ 4530 h 10000"/>
                <a:gd name="csX29" fmla="*/ 5573 w 10000"/>
                <a:gd name="csY29" fmla="*/ 4195 h 10000"/>
                <a:gd name="csX30" fmla="*/ 5305 w 10000"/>
                <a:gd name="csY30" fmla="*/ 3809 h 10000"/>
                <a:gd name="csX31" fmla="*/ 5029 w 10000"/>
                <a:gd name="csY31" fmla="*/ 3406 h 10000"/>
                <a:gd name="csX32" fmla="*/ 4741 w 10000"/>
                <a:gd name="csY32" fmla="*/ 2970 h 10000"/>
                <a:gd name="csX33" fmla="*/ 4441 w 10000"/>
                <a:gd name="csY33" fmla="*/ 2483 h 10000"/>
                <a:gd name="csX34" fmla="*/ 4441 w 10000"/>
                <a:gd name="csY34" fmla="*/ 2483 h 10000"/>
                <a:gd name="csX35" fmla="*/ 4143 w 10000"/>
                <a:gd name="csY35" fmla="*/ 2013 h 10000"/>
                <a:gd name="csX36" fmla="*/ 3856 w 10000"/>
                <a:gd name="csY36" fmla="*/ 1611 h 10000"/>
                <a:gd name="csX37" fmla="*/ 3580 w 10000"/>
                <a:gd name="csY37" fmla="*/ 1242 h 10000"/>
                <a:gd name="csX38" fmla="*/ 3316 w 10000"/>
                <a:gd name="csY38" fmla="*/ 940 h 10000"/>
                <a:gd name="csX39" fmla="*/ 3065 w 10000"/>
                <a:gd name="csY39" fmla="*/ 688 h 10000"/>
                <a:gd name="csX40" fmla="*/ 2823 w 10000"/>
                <a:gd name="csY40" fmla="*/ 470 h 10000"/>
                <a:gd name="csX41" fmla="*/ 2594 w 10000"/>
                <a:gd name="csY41" fmla="*/ 302 h 10000"/>
                <a:gd name="csX42" fmla="*/ 2377 w 10000"/>
                <a:gd name="csY42" fmla="*/ 168 h 10000"/>
                <a:gd name="csX43" fmla="*/ 2167 w 10000"/>
                <a:gd name="csY43" fmla="*/ 84 h 10000"/>
                <a:gd name="csX44" fmla="*/ 1972 w 10000"/>
                <a:gd name="csY44" fmla="*/ 17 h 10000"/>
                <a:gd name="csX45" fmla="*/ 1784 w 10000"/>
                <a:gd name="csY45" fmla="*/ 0 h 10000"/>
                <a:gd name="csX46" fmla="*/ 1608 w 10000"/>
                <a:gd name="csY46" fmla="*/ 0 h 10000"/>
                <a:gd name="csX47" fmla="*/ 1442 w 10000"/>
                <a:gd name="csY47" fmla="*/ 34 h 10000"/>
                <a:gd name="csX48" fmla="*/ 1286 w 10000"/>
                <a:gd name="csY48" fmla="*/ 84 h 10000"/>
                <a:gd name="csX49" fmla="*/ 1140 w 10000"/>
                <a:gd name="csY49" fmla="*/ 168 h 10000"/>
                <a:gd name="csX50" fmla="*/ 1003 w 10000"/>
                <a:gd name="csY50" fmla="*/ 252 h 10000"/>
                <a:gd name="csX51" fmla="*/ 874 w 10000"/>
                <a:gd name="csY51" fmla="*/ 369 h 10000"/>
                <a:gd name="csX52" fmla="*/ 756 w 10000"/>
                <a:gd name="csY52" fmla="*/ 487 h 10000"/>
                <a:gd name="csX53" fmla="*/ 647 w 10000"/>
                <a:gd name="csY53" fmla="*/ 621 h 10000"/>
                <a:gd name="csX54" fmla="*/ 549 w 10000"/>
                <a:gd name="csY54" fmla="*/ 772 h 10000"/>
                <a:gd name="csX55" fmla="*/ 456 w 10000"/>
                <a:gd name="csY55" fmla="*/ 906 h 10000"/>
                <a:gd name="csX56" fmla="*/ 376 w 10000"/>
                <a:gd name="csY56" fmla="*/ 1057 h 10000"/>
                <a:gd name="csX57" fmla="*/ 303 w 10000"/>
                <a:gd name="csY57" fmla="*/ 1208 h 10000"/>
                <a:gd name="csX58" fmla="*/ 237 w 10000"/>
                <a:gd name="csY58" fmla="*/ 1342 h 10000"/>
                <a:gd name="csX59" fmla="*/ 181 w 10000"/>
                <a:gd name="csY59" fmla="*/ 1477 h 10000"/>
                <a:gd name="csX60" fmla="*/ 132 w 10000"/>
                <a:gd name="csY60" fmla="*/ 1611 h 10000"/>
                <a:gd name="csX61" fmla="*/ 59 w 10000"/>
                <a:gd name="csY61" fmla="*/ 1812 h 10000"/>
                <a:gd name="csX62" fmla="*/ 15 w 10000"/>
                <a:gd name="csY62" fmla="*/ 1963 h 10000"/>
                <a:gd name="csX63" fmla="*/ 0 w 10000"/>
                <a:gd name="csY63" fmla="*/ 2013 h 10000"/>
                <a:gd name="csX64" fmla="*/ 672 w 10000"/>
                <a:gd name="csY64" fmla="*/ 6132 h 10000"/>
                <a:gd name="csX65" fmla="*/ 9995 w 10000"/>
                <a:gd name="csY65" fmla="*/ 10000 h 10000"/>
                <a:gd name="csX66" fmla="*/ 9995 w 10000"/>
                <a:gd name="csY66" fmla="*/ 10000 h 10000"/>
                <a:gd name="csX67" fmla="*/ 10000 w 10000"/>
                <a:gd name="csY67" fmla="*/ 9950 h 10000"/>
                <a:gd name="csX68" fmla="*/ 10000 w 10000"/>
                <a:gd name="csY68" fmla="*/ 9950 h 10000"/>
                <a:gd name="csX69" fmla="*/ 10000 w 10000"/>
                <a:gd name="csY69" fmla="*/ 4279 h 10000"/>
                <a:gd name="csX70" fmla="*/ 10000 w 10000"/>
                <a:gd name="csY70" fmla="*/ 4279 h 10000"/>
                <a:gd name="csX71" fmla="*/ 9995 w 10000"/>
                <a:gd name="csY71" fmla="*/ 4295 h 10000"/>
                <a:gd name="csX72" fmla="*/ 9995 w 10000"/>
                <a:gd name="csY72" fmla="*/ 4295 h 10000"/>
                <a:gd name="csX0" fmla="*/ 10011 w 10016"/>
                <a:gd name="csY0" fmla="*/ 4295 h 10000"/>
                <a:gd name="csX1" fmla="*/ 10011 w 10016"/>
                <a:gd name="csY1" fmla="*/ 4295 h 10000"/>
                <a:gd name="csX2" fmla="*/ 9918 w 10016"/>
                <a:gd name="csY2" fmla="*/ 4547 h 10000"/>
                <a:gd name="csX3" fmla="*/ 9826 w 10016"/>
                <a:gd name="csY3" fmla="*/ 4782 h 10000"/>
                <a:gd name="csX4" fmla="*/ 9728 w 10016"/>
                <a:gd name="csY4" fmla="*/ 5000 h 10000"/>
                <a:gd name="csX5" fmla="*/ 9628 w 10016"/>
                <a:gd name="csY5" fmla="*/ 5201 h 10000"/>
                <a:gd name="csX6" fmla="*/ 9526 w 10016"/>
                <a:gd name="csY6" fmla="*/ 5403 h 10000"/>
                <a:gd name="csX7" fmla="*/ 9418 w 10016"/>
                <a:gd name="csY7" fmla="*/ 5587 h 10000"/>
                <a:gd name="csX8" fmla="*/ 9308 w 10016"/>
                <a:gd name="csY8" fmla="*/ 5738 h 10000"/>
                <a:gd name="csX9" fmla="*/ 9194 w 10016"/>
                <a:gd name="csY9" fmla="*/ 5889 h 10000"/>
                <a:gd name="csX10" fmla="*/ 9074 w 10016"/>
                <a:gd name="csY10" fmla="*/ 6023 h 10000"/>
                <a:gd name="csX11" fmla="*/ 8950 w 10016"/>
                <a:gd name="csY11" fmla="*/ 6124 h 10000"/>
                <a:gd name="csX12" fmla="*/ 8820 w 10016"/>
                <a:gd name="csY12" fmla="*/ 6225 h 10000"/>
                <a:gd name="csX13" fmla="*/ 8686 w 10016"/>
                <a:gd name="csY13" fmla="*/ 6292 h 10000"/>
                <a:gd name="csX14" fmla="*/ 8547 w 10016"/>
                <a:gd name="csY14" fmla="*/ 6359 h 10000"/>
                <a:gd name="csX15" fmla="*/ 8401 w 10016"/>
                <a:gd name="csY15" fmla="*/ 6393 h 10000"/>
                <a:gd name="csX16" fmla="*/ 8249 w 10016"/>
                <a:gd name="csY16" fmla="*/ 6393 h 10000"/>
                <a:gd name="csX17" fmla="*/ 8091 w 10016"/>
                <a:gd name="csY17" fmla="*/ 6376 h 10000"/>
                <a:gd name="csX18" fmla="*/ 7925 w 10016"/>
                <a:gd name="csY18" fmla="*/ 6342 h 10000"/>
                <a:gd name="csX19" fmla="*/ 7754 w 10016"/>
                <a:gd name="csY19" fmla="*/ 6292 h 10000"/>
                <a:gd name="csX20" fmla="*/ 7576 w 10016"/>
                <a:gd name="csY20" fmla="*/ 6208 h 10000"/>
                <a:gd name="csX21" fmla="*/ 7388 w 10016"/>
                <a:gd name="csY21" fmla="*/ 6091 h 10000"/>
                <a:gd name="csX22" fmla="*/ 7193 w 10016"/>
                <a:gd name="csY22" fmla="*/ 5956 h 10000"/>
                <a:gd name="csX23" fmla="*/ 6990 w 10016"/>
                <a:gd name="csY23" fmla="*/ 5789 h 10000"/>
                <a:gd name="csX24" fmla="*/ 6780 w 10016"/>
                <a:gd name="csY24" fmla="*/ 5604 h 10000"/>
                <a:gd name="csX25" fmla="*/ 6561 w 10016"/>
                <a:gd name="csY25" fmla="*/ 5386 h 10000"/>
                <a:gd name="csX26" fmla="*/ 6331 w 10016"/>
                <a:gd name="csY26" fmla="*/ 5134 h 10000"/>
                <a:gd name="csX27" fmla="*/ 6095 w 10016"/>
                <a:gd name="csY27" fmla="*/ 4849 h 10000"/>
                <a:gd name="csX28" fmla="*/ 5846 w 10016"/>
                <a:gd name="csY28" fmla="*/ 4530 h 10000"/>
                <a:gd name="csX29" fmla="*/ 5589 w 10016"/>
                <a:gd name="csY29" fmla="*/ 4195 h 10000"/>
                <a:gd name="csX30" fmla="*/ 5321 w 10016"/>
                <a:gd name="csY30" fmla="*/ 3809 h 10000"/>
                <a:gd name="csX31" fmla="*/ 5045 w 10016"/>
                <a:gd name="csY31" fmla="*/ 3406 h 10000"/>
                <a:gd name="csX32" fmla="*/ 4757 w 10016"/>
                <a:gd name="csY32" fmla="*/ 2970 h 10000"/>
                <a:gd name="csX33" fmla="*/ 4457 w 10016"/>
                <a:gd name="csY33" fmla="*/ 2483 h 10000"/>
                <a:gd name="csX34" fmla="*/ 4457 w 10016"/>
                <a:gd name="csY34" fmla="*/ 2483 h 10000"/>
                <a:gd name="csX35" fmla="*/ 4159 w 10016"/>
                <a:gd name="csY35" fmla="*/ 2013 h 10000"/>
                <a:gd name="csX36" fmla="*/ 3872 w 10016"/>
                <a:gd name="csY36" fmla="*/ 1611 h 10000"/>
                <a:gd name="csX37" fmla="*/ 3596 w 10016"/>
                <a:gd name="csY37" fmla="*/ 1242 h 10000"/>
                <a:gd name="csX38" fmla="*/ 3332 w 10016"/>
                <a:gd name="csY38" fmla="*/ 940 h 10000"/>
                <a:gd name="csX39" fmla="*/ 3081 w 10016"/>
                <a:gd name="csY39" fmla="*/ 688 h 10000"/>
                <a:gd name="csX40" fmla="*/ 2839 w 10016"/>
                <a:gd name="csY40" fmla="*/ 470 h 10000"/>
                <a:gd name="csX41" fmla="*/ 2610 w 10016"/>
                <a:gd name="csY41" fmla="*/ 302 h 10000"/>
                <a:gd name="csX42" fmla="*/ 2393 w 10016"/>
                <a:gd name="csY42" fmla="*/ 168 h 10000"/>
                <a:gd name="csX43" fmla="*/ 2183 w 10016"/>
                <a:gd name="csY43" fmla="*/ 84 h 10000"/>
                <a:gd name="csX44" fmla="*/ 1988 w 10016"/>
                <a:gd name="csY44" fmla="*/ 17 h 10000"/>
                <a:gd name="csX45" fmla="*/ 1800 w 10016"/>
                <a:gd name="csY45" fmla="*/ 0 h 10000"/>
                <a:gd name="csX46" fmla="*/ 1624 w 10016"/>
                <a:gd name="csY46" fmla="*/ 0 h 10000"/>
                <a:gd name="csX47" fmla="*/ 1458 w 10016"/>
                <a:gd name="csY47" fmla="*/ 34 h 10000"/>
                <a:gd name="csX48" fmla="*/ 1302 w 10016"/>
                <a:gd name="csY48" fmla="*/ 84 h 10000"/>
                <a:gd name="csX49" fmla="*/ 1156 w 10016"/>
                <a:gd name="csY49" fmla="*/ 168 h 10000"/>
                <a:gd name="csX50" fmla="*/ 1019 w 10016"/>
                <a:gd name="csY50" fmla="*/ 252 h 10000"/>
                <a:gd name="csX51" fmla="*/ 890 w 10016"/>
                <a:gd name="csY51" fmla="*/ 369 h 10000"/>
                <a:gd name="csX52" fmla="*/ 772 w 10016"/>
                <a:gd name="csY52" fmla="*/ 487 h 10000"/>
                <a:gd name="csX53" fmla="*/ 663 w 10016"/>
                <a:gd name="csY53" fmla="*/ 621 h 10000"/>
                <a:gd name="csX54" fmla="*/ 565 w 10016"/>
                <a:gd name="csY54" fmla="*/ 772 h 10000"/>
                <a:gd name="csX55" fmla="*/ 472 w 10016"/>
                <a:gd name="csY55" fmla="*/ 906 h 10000"/>
                <a:gd name="csX56" fmla="*/ 392 w 10016"/>
                <a:gd name="csY56" fmla="*/ 1057 h 10000"/>
                <a:gd name="csX57" fmla="*/ 319 w 10016"/>
                <a:gd name="csY57" fmla="*/ 1208 h 10000"/>
                <a:gd name="csX58" fmla="*/ 253 w 10016"/>
                <a:gd name="csY58" fmla="*/ 1342 h 10000"/>
                <a:gd name="csX59" fmla="*/ 197 w 10016"/>
                <a:gd name="csY59" fmla="*/ 1477 h 10000"/>
                <a:gd name="csX60" fmla="*/ 148 w 10016"/>
                <a:gd name="csY60" fmla="*/ 1611 h 10000"/>
                <a:gd name="csX61" fmla="*/ 75 w 10016"/>
                <a:gd name="csY61" fmla="*/ 1812 h 10000"/>
                <a:gd name="csX62" fmla="*/ 31 w 10016"/>
                <a:gd name="csY62" fmla="*/ 1963 h 10000"/>
                <a:gd name="csX63" fmla="*/ 16 w 10016"/>
                <a:gd name="csY63" fmla="*/ 2013 h 10000"/>
                <a:gd name="csX64" fmla="*/ 0 w 10016"/>
                <a:gd name="csY64" fmla="*/ 1906 h 10000"/>
                <a:gd name="csX65" fmla="*/ 10011 w 10016"/>
                <a:gd name="csY65" fmla="*/ 10000 h 10000"/>
                <a:gd name="csX66" fmla="*/ 10011 w 10016"/>
                <a:gd name="csY66" fmla="*/ 10000 h 10000"/>
                <a:gd name="csX67" fmla="*/ 10016 w 10016"/>
                <a:gd name="csY67" fmla="*/ 9950 h 10000"/>
                <a:gd name="csX68" fmla="*/ 10016 w 10016"/>
                <a:gd name="csY68" fmla="*/ 9950 h 10000"/>
                <a:gd name="csX69" fmla="*/ 10016 w 10016"/>
                <a:gd name="csY69" fmla="*/ 4279 h 10000"/>
                <a:gd name="csX70" fmla="*/ 10016 w 10016"/>
                <a:gd name="csY70" fmla="*/ 4279 h 10000"/>
                <a:gd name="csX71" fmla="*/ 10011 w 10016"/>
                <a:gd name="csY71" fmla="*/ 4295 h 10000"/>
                <a:gd name="csX72" fmla="*/ 10011 w 10016"/>
                <a:gd name="csY72" fmla="*/ 4295 h 10000"/>
                <a:gd name="csX0" fmla="*/ 9995 w 10000"/>
                <a:gd name="csY0" fmla="*/ 4295 h 12829"/>
                <a:gd name="csX1" fmla="*/ 9995 w 10000"/>
                <a:gd name="csY1" fmla="*/ 4295 h 12829"/>
                <a:gd name="csX2" fmla="*/ 9902 w 10000"/>
                <a:gd name="csY2" fmla="*/ 4547 h 12829"/>
                <a:gd name="csX3" fmla="*/ 9810 w 10000"/>
                <a:gd name="csY3" fmla="*/ 4782 h 12829"/>
                <a:gd name="csX4" fmla="*/ 9712 w 10000"/>
                <a:gd name="csY4" fmla="*/ 5000 h 12829"/>
                <a:gd name="csX5" fmla="*/ 9612 w 10000"/>
                <a:gd name="csY5" fmla="*/ 5201 h 12829"/>
                <a:gd name="csX6" fmla="*/ 9510 w 10000"/>
                <a:gd name="csY6" fmla="*/ 5403 h 12829"/>
                <a:gd name="csX7" fmla="*/ 9402 w 10000"/>
                <a:gd name="csY7" fmla="*/ 5587 h 12829"/>
                <a:gd name="csX8" fmla="*/ 9292 w 10000"/>
                <a:gd name="csY8" fmla="*/ 5738 h 12829"/>
                <a:gd name="csX9" fmla="*/ 9178 w 10000"/>
                <a:gd name="csY9" fmla="*/ 5889 h 12829"/>
                <a:gd name="csX10" fmla="*/ 9058 w 10000"/>
                <a:gd name="csY10" fmla="*/ 6023 h 12829"/>
                <a:gd name="csX11" fmla="*/ 8934 w 10000"/>
                <a:gd name="csY11" fmla="*/ 6124 h 12829"/>
                <a:gd name="csX12" fmla="*/ 8804 w 10000"/>
                <a:gd name="csY12" fmla="*/ 6225 h 12829"/>
                <a:gd name="csX13" fmla="*/ 8670 w 10000"/>
                <a:gd name="csY13" fmla="*/ 6292 h 12829"/>
                <a:gd name="csX14" fmla="*/ 8531 w 10000"/>
                <a:gd name="csY14" fmla="*/ 6359 h 12829"/>
                <a:gd name="csX15" fmla="*/ 8385 w 10000"/>
                <a:gd name="csY15" fmla="*/ 6393 h 12829"/>
                <a:gd name="csX16" fmla="*/ 8233 w 10000"/>
                <a:gd name="csY16" fmla="*/ 6393 h 12829"/>
                <a:gd name="csX17" fmla="*/ 8075 w 10000"/>
                <a:gd name="csY17" fmla="*/ 6376 h 12829"/>
                <a:gd name="csX18" fmla="*/ 7909 w 10000"/>
                <a:gd name="csY18" fmla="*/ 6342 h 12829"/>
                <a:gd name="csX19" fmla="*/ 7738 w 10000"/>
                <a:gd name="csY19" fmla="*/ 6292 h 12829"/>
                <a:gd name="csX20" fmla="*/ 7560 w 10000"/>
                <a:gd name="csY20" fmla="*/ 6208 h 12829"/>
                <a:gd name="csX21" fmla="*/ 7372 w 10000"/>
                <a:gd name="csY21" fmla="*/ 6091 h 12829"/>
                <a:gd name="csX22" fmla="*/ 7177 w 10000"/>
                <a:gd name="csY22" fmla="*/ 5956 h 12829"/>
                <a:gd name="csX23" fmla="*/ 6974 w 10000"/>
                <a:gd name="csY23" fmla="*/ 5789 h 12829"/>
                <a:gd name="csX24" fmla="*/ 6764 w 10000"/>
                <a:gd name="csY24" fmla="*/ 5604 h 12829"/>
                <a:gd name="csX25" fmla="*/ 6545 w 10000"/>
                <a:gd name="csY25" fmla="*/ 5386 h 12829"/>
                <a:gd name="csX26" fmla="*/ 6315 w 10000"/>
                <a:gd name="csY26" fmla="*/ 5134 h 12829"/>
                <a:gd name="csX27" fmla="*/ 6079 w 10000"/>
                <a:gd name="csY27" fmla="*/ 4849 h 12829"/>
                <a:gd name="csX28" fmla="*/ 5830 w 10000"/>
                <a:gd name="csY28" fmla="*/ 4530 h 12829"/>
                <a:gd name="csX29" fmla="*/ 5573 w 10000"/>
                <a:gd name="csY29" fmla="*/ 4195 h 12829"/>
                <a:gd name="csX30" fmla="*/ 5305 w 10000"/>
                <a:gd name="csY30" fmla="*/ 3809 h 12829"/>
                <a:gd name="csX31" fmla="*/ 5029 w 10000"/>
                <a:gd name="csY31" fmla="*/ 3406 h 12829"/>
                <a:gd name="csX32" fmla="*/ 4741 w 10000"/>
                <a:gd name="csY32" fmla="*/ 2970 h 12829"/>
                <a:gd name="csX33" fmla="*/ 4441 w 10000"/>
                <a:gd name="csY33" fmla="*/ 2483 h 12829"/>
                <a:gd name="csX34" fmla="*/ 4441 w 10000"/>
                <a:gd name="csY34" fmla="*/ 2483 h 12829"/>
                <a:gd name="csX35" fmla="*/ 4143 w 10000"/>
                <a:gd name="csY35" fmla="*/ 2013 h 12829"/>
                <a:gd name="csX36" fmla="*/ 3856 w 10000"/>
                <a:gd name="csY36" fmla="*/ 1611 h 12829"/>
                <a:gd name="csX37" fmla="*/ 3580 w 10000"/>
                <a:gd name="csY37" fmla="*/ 1242 h 12829"/>
                <a:gd name="csX38" fmla="*/ 3316 w 10000"/>
                <a:gd name="csY38" fmla="*/ 940 h 12829"/>
                <a:gd name="csX39" fmla="*/ 3065 w 10000"/>
                <a:gd name="csY39" fmla="*/ 688 h 12829"/>
                <a:gd name="csX40" fmla="*/ 2823 w 10000"/>
                <a:gd name="csY40" fmla="*/ 470 h 12829"/>
                <a:gd name="csX41" fmla="*/ 2594 w 10000"/>
                <a:gd name="csY41" fmla="*/ 302 h 12829"/>
                <a:gd name="csX42" fmla="*/ 2377 w 10000"/>
                <a:gd name="csY42" fmla="*/ 168 h 12829"/>
                <a:gd name="csX43" fmla="*/ 2167 w 10000"/>
                <a:gd name="csY43" fmla="*/ 84 h 12829"/>
                <a:gd name="csX44" fmla="*/ 1972 w 10000"/>
                <a:gd name="csY44" fmla="*/ 17 h 12829"/>
                <a:gd name="csX45" fmla="*/ 1784 w 10000"/>
                <a:gd name="csY45" fmla="*/ 0 h 12829"/>
                <a:gd name="csX46" fmla="*/ 1608 w 10000"/>
                <a:gd name="csY46" fmla="*/ 0 h 12829"/>
                <a:gd name="csX47" fmla="*/ 1442 w 10000"/>
                <a:gd name="csY47" fmla="*/ 34 h 12829"/>
                <a:gd name="csX48" fmla="*/ 1286 w 10000"/>
                <a:gd name="csY48" fmla="*/ 84 h 12829"/>
                <a:gd name="csX49" fmla="*/ 1140 w 10000"/>
                <a:gd name="csY49" fmla="*/ 168 h 12829"/>
                <a:gd name="csX50" fmla="*/ 1003 w 10000"/>
                <a:gd name="csY50" fmla="*/ 252 h 12829"/>
                <a:gd name="csX51" fmla="*/ 874 w 10000"/>
                <a:gd name="csY51" fmla="*/ 369 h 12829"/>
                <a:gd name="csX52" fmla="*/ 756 w 10000"/>
                <a:gd name="csY52" fmla="*/ 487 h 12829"/>
                <a:gd name="csX53" fmla="*/ 647 w 10000"/>
                <a:gd name="csY53" fmla="*/ 621 h 12829"/>
                <a:gd name="csX54" fmla="*/ 549 w 10000"/>
                <a:gd name="csY54" fmla="*/ 772 h 12829"/>
                <a:gd name="csX55" fmla="*/ 456 w 10000"/>
                <a:gd name="csY55" fmla="*/ 906 h 12829"/>
                <a:gd name="csX56" fmla="*/ 376 w 10000"/>
                <a:gd name="csY56" fmla="*/ 1057 h 12829"/>
                <a:gd name="csX57" fmla="*/ 303 w 10000"/>
                <a:gd name="csY57" fmla="*/ 1208 h 12829"/>
                <a:gd name="csX58" fmla="*/ 237 w 10000"/>
                <a:gd name="csY58" fmla="*/ 1342 h 12829"/>
                <a:gd name="csX59" fmla="*/ 181 w 10000"/>
                <a:gd name="csY59" fmla="*/ 1477 h 12829"/>
                <a:gd name="csX60" fmla="*/ 132 w 10000"/>
                <a:gd name="csY60" fmla="*/ 1611 h 12829"/>
                <a:gd name="csX61" fmla="*/ 59 w 10000"/>
                <a:gd name="csY61" fmla="*/ 1812 h 12829"/>
                <a:gd name="csX62" fmla="*/ 15 w 10000"/>
                <a:gd name="csY62" fmla="*/ 1963 h 12829"/>
                <a:gd name="csX63" fmla="*/ 0 w 10000"/>
                <a:gd name="csY63" fmla="*/ 2013 h 12829"/>
                <a:gd name="csX64" fmla="*/ 2911 w 10000"/>
                <a:gd name="csY64" fmla="*/ 12829 h 12829"/>
                <a:gd name="csX65" fmla="*/ 9995 w 10000"/>
                <a:gd name="csY65" fmla="*/ 10000 h 12829"/>
                <a:gd name="csX66" fmla="*/ 9995 w 10000"/>
                <a:gd name="csY66" fmla="*/ 10000 h 12829"/>
                <a:gd name="csX67" fmla="*/ 10000 w 10000"/>
                <a:gd name="csY67" fmla="*/ 9950 h 12829"/>
                <a:gd name="csX68" fmla="*/ 10000 w 10000"/>
                <a:gd name="csY68" fmla="*/ 9950 h 12829"/>
                <a:gd name="csX69" fmla="*/ 10000 w 10000"/>
                <a:gd name="csY69" fmla="*/ 4279 h 12829"/>
                <a:gd name="csX70" fmla="*/ 10000 w 10000"/>
                <a:gd name="csY70" fmla="*/ 4279 h 12829"/>
                <a:gd name="csX71" fmla="*/ 9995 w 10000"/>
                <a:gd name="csY71" fmla="*/ 4295 h 12829"/>
                <a:gd name="csX72" fmla="*/ 9995 w 10000"/>
                <a:gd name="csY72" fmla="*/ 4295 h 12829"/>
                <a:gd name="csX0" fmla="*/ 9995 w 10000"/>
                <a:gd name="csY0" fmla="*/ 4295 h 10000"/>
                <a:gd name="csX1" fmla="*/ 9995 w 10000"/>
                <a:gd name="csY1" fmla="*/ 4295 h 10000"/>
                <a:gd name="csX2" fmla="*/ 9902 w 10000"/>
                <a:gd name="csY2" fmla="*/ 4547 h 10000"/>
                <a:gd name="csX3" fmla="*/ 9810 w 10000"/>
                <a:gd name="csY3" fmla="*/ 4782 h 10000"/>
                <a:gd name="csX4" fmla="*/ 9712 w 10000"/>
                <a:gd name="csY4" fmla="*/ 5000 h 10000"/>
                <a:gd name="csX5" fmla="*/ 9612 w 10000"/>
                <a:gd name="csY5" fmla="*/ 5201 h 10000"/>
                <a:gd name="csX6" fmla="*/ 9510 w 10000"/>
                <a:gd name="csY6" fmla="*/ 5403 h 10000"/>
                <a:gd name="csX7" fmla="*/ 9402 w 10000"/>
                <a:gd name="csY7" fmla="*/ 5587 h 10000"/>
                <a:gd name="csX8" fmla="*/ 9292 w 10000"/>
                <a:gd name="csY8" fmla="*/ 5738 h 10000"/>
                <a:gd name="csX9" fmla="*/ 9178 w 10000"/>
                <a:gd name="csY9" fmla="*/ 5889 h 10000"/>
                <a:gd name="csX10" fmla="*/ 9058 w 10000"/>
                <a:gd name="csY10" fmla="*/ 6023 h 10000"/>
                <a:gd name="csX11" fmla="*/ 8934 w 10000"/>
                <a:gd name="csY11" fmla="*/ 6124 h 10000"/>
                <a:gd name="csX12" fmla="*/ 8804 w 10000"/>
                <a:gd name="csY12" fmla="*/ 6225 h 10000"/>
                <a:gd name="csX13" fmla="*/ 8670 w 10000"/>
                <a:gd name="csY13" fmla="*/ 6292 h 10000"/>
                <a:gd name="csX14" fmla="*/ 8531 w 10000"/>
                <a:gd name="csY14" fmla="*/ 6359 h 10000"/>
                <a:gd name="csX15" fmla="*/ 8385 w 10000"/>
                <a:gd name="csY15" fmla="*/ 6393 h 10000"/>
                <a:gd name="csX16" fmla="*/ 8233 w 10000"/>
                <a:gd name="csY16" fmla="*/ 6393 h 10000"/>
                <a:gd name="csX17" fmla="*/ 8075 w 10000"/>
                <a:gd name="csY17" fmla="*/ 6376 h 10000"/>
                <a:gd name="csX18" fmla="*/ 7909 w 10000"/>
                <a:gd name="csY18" fmla="*/ 6342 h 10000"/>
                <a:gd name="csX19" fmla="*/ 7738 w 10000"/>
                <a:gd name="csY19" fmla="*/ 6292 h 10000"/>
                <a:gd name="csX20" fmla="*/ 7560 w 10000"/>
                <a:gd name="csY20" fmla="*/ 6208 h 10000"/>
                <a:gd name="csX21" fmla="*/ 7372 w 10000"/>
                <a:gd name="csY21" fmla="*/ 6091 h 10000"/>
                <a:gd name="csX22" fmla="*/ 7177 w 10000"/>
                <a:gd name="csY22" fmla="*/ 5956 h 10000"/>
                <a:gd name="csX23" fmla="*/ 6974 w 10000"/>
                <a:gd name="csY23" fmla="*/ 5789 h 10000"/>
                <a:gd name="csX24" fmla="*/ 6764 w 10000"/>
                <a:gd name="csY24" fmla="*/ 5604 h 10000"/>
                <a:gd name="csX25" fmla="*/ 6545 w 10000"/>
                <a:gd name="csY25" fmla="*/ 5386 h 10000"/>
                <a:gd name="csX26" fmla="*/ 6315 w 10000"/>
                <a:gd name="csY26" fmla="*/ 5134 h 10000"/>
                <a:gd name="csX27" fmla="*/ 6079 w 10000"/>
                <a:gd name="csY27" fmla="*/ 4849 h 10000"/>
                <a:gd name="csX28" fmla="*/ 5830 w 10000"/>
                <a:gd name="csY28" fmla="*/ 4530 h 10000"/>
                <a:gd name="csX29" fmla="*/ 5573 w 10000"/>
                <a:gd name="csY29" fmla="*/ 4195 h 10000"/>
                <a:gd name="csX30" fmla="*/ 5305 w 10000"/>
                <a:gd name="csY30" fmla="*/ 3809 h 10000"/>
                <a:gd name="csX31" fmla="*/ 5029 w 10000"/>
                <a:gd name="csY31" fmla="*/ 3406 h 10000"/>
                <a:gd name="csX32" fmla="*/ 4741 w 10000"/>
                <a:gd name="csY32" fmla="*/ 2970 h 10000"/>
                <a:gd name="csX33" fmla="*/ 4441 w 10000"/>
                <a:gd name="csY33" fmla="*/ 2483 h 10000"/>
                <a:gd name="csX34" fmla="*/ 4441 w 10000"/>
                <a:gd name="csY34" fmla="*/ 2483 h 10000"/>
                <a:gd name="csX35" fmla="*/ 4143 w 10000"/>
                <a:gd name="csY35" fmla="*/ 2013 h 10000"/>
                <a:gd name="csX36" fmla="*/ 3856 w 10000"/>
                <a:gd name="csY36" fmla="*/ 1611 h 10000"/>
                <a:gd name="csX37" fmla="*/ 3580 w 10000"/>
                <a:gd name="csY37" fmla="*/ 1242 h 10000"/>
                <a:gd name="csX38" fmla="*/ 3316 w 10000"/>
                <a:gd name="csY38" fmla="*/ 940 h 10000"/>
                <a:gd name="csX39" fmla="*/ 3065 w 10000"/>
                <a:gd name="csY39" fmla="*/ 688 h 10000"/>
                <a:gd name="csX40" fmla="*/ 2823 w 10000"/>
                <a:gd name="csY40" fmla="*/ 470 h 10000"/>
                <a:gd name="csX41" fmla="*/ 2594 w 10000"/>
                <a:gd name="csY41" fmla="*/ 302 h 10000"/>
                <a:gd name="csX42" fmla="*/ 2377 w 10000"/>
                <a:gd name="csY42" fmla="*/ 168 h 10000"/>
                <a:gd name="csX43" fmla="*/ 2167 w 10000"/>
                <a:gd name="csY43" fmla="*/ 84 h 10000"/>
                <a:gd name="csX44" fmla="*/ 1972 w 10000"/>
                <a:gd name="csY44" fmla="*/ 17 h 10000"/>
                <a:gd name="csX45" fmla="*/ 1784 w 10000"/>
                <a:gd name="csY45" fmla="*/ 0 h 10000"/>
                <a:gd name="csX46" fmla="*/ 1608 w 10000"/>
                <a:gd name="csY46" fmla="*/ 0 h 10000"/>
                <a:gd name="csX47" fmla="*/ 1442 w 10000"/>
                <a:gd name="csY47" fmla="*/ 34 h 10000"/>
                <a:gd name="csX48" fmla="*/ 1286 w 10000"/>
                <a:gd name="csY48" fmla="*/ 84 h 10000"/>
                <a:gd name="csX49" fmla="*/ 1140 w 10000"/>
                <a:gd name="csY49" fmla="*/ 168 h 10000"/>
                <a:gd name="csX50" fmla="*/ 1003 w 10000"/>
                <a:gd name="csY50" fmla="*/ 252 h 10000"/>
                <a:gd name="csX51" fmla="*/ 874 w 10000"/>
                <a:gd name="csY51" fmla="*/ 369 h 10000"/>
                <a:gd name="csX52" fmla="*/ 756 w 10000"/>
                <a:gd name="csY52" fmla="*/ 487 h 10000"/>
                <a:gd name="csX53" fmla="*/ 647 w 10000"/>
                <a:gd name="csY53" fmla="*/ 621 h 10000"/>
                <a:gd name="csX54" fmla="*/ 549 w 10000"/>
                <a:gd name="csY54" fmla="*/ 772 h 10000"/>
                <a:gd name="csX55" fmla="*/ 456 w 10000"/>
                <a:gd name="csY55" fmla="*/ 906 h 10000"/>
                <a:gd name="csX56" fmla="*/ 376 w 10000"/>
                <a:gd name="csY56" fmla="*/ 1057 h 10000"/>
                <a:gd name="csX57" fmla="*/ 303 w 10000"/>
                <a:gd name="csY57" fmla="*/ 1208 h 10000"/>
                <a:gd name="csX58" fmla="*/ 237 w 10000"/>
                <a:gd name="csY58" fmla="*/ 1342 h 10000"/>
                <a:gd name="csX59" fmla="*/ 181 w 10000"/>
                <a:gd name="csY59" fmla="*/ 1477 h 10000"/>
                <a:gd name="csX60" fmla="*/ 132 w 10000"/>
                <a:gd name="csY60" fmla="*/ 1611 h 10000"/>
                <a:gd name="csX61" fmla="*/ 59 w 10000"/>
                <a:gd name="csY61" fmla="*/ 1812 h 10000"/>
                <a:gd name="csX62" fmla="*/ 15 w 10000"/>
                <a:gd name="csY62" fmla="*/ 1963 h 10000"/>
                <a:gd name="csX63" fmla="*/ 0 w 10000"/>
                <a:gd name="csY63" fmla="*/ 2013 h 10000"/>
                <a:gd name="csX64" fmla="*/ 9995 w 10000"/>
                <a:gd name="csY64" fmla="*/ 10000 h 10000"/>
                <a:gd name="csX65" fmla="*/ 9995 w 10000"/>
                <a:gd name="csY65" fmla="*/ 10000 h 10000"/>
                <a:gd name="csX66" fmla="*/ 10000 w 10000"/>
                <a:gd name="csY66" fmla="*/ 9950 h 10000"/>
                <a:gd name="csX67" fmla="*/ 10000 w 10000"/>
                <a:gd name="csY67" fmla="*/ 9950 h 10000"/>
                <a:gd name="csX68" fmla="*/ 10000 w 10000"/>
                <a:gd name="csY68" fmla="*/ 4279 h 10000"/>
                <a:gd name="csX69" fmla="*/ 10000 w 10000"/>
                <a:gd name="csY69" fmla="*/ 4279 h 10000"/>
                <a:gd name="csX70" fmla="*/ 9995 w 10000"/>
                <a:gd name="csY70" fmla="*/ 4295 h 10000"/>
                <a:gd name="csX71" fmla="*/ 9995 w 10000"/>
                <a:gd name="csY71" fmla="*/ 4295 h 10000"/>
                <a:gd name="csX0" fmla="*/ 10000 w 10100"/>
                <a:gd name="csY0" fmla="*/ 9950 h 10638"/>
                <a:gd name="csX1" fmla="*/ 10000 w 10100"/>
                <a:gd name="csY1" fmla="*/ 4279 h 10638"/>
                <a:gd name="csX2" fmla="*/ 10000 w 10100"/>
                <a:gd name="csY2" fmla="*/ 4279 h 10638"/>
                <a:gd name="csX3" fmla="*/ 9995 w 10100"/>
                <a:gd name="csY3" fmla="*/ 4295 h 10638"/>
                <a:gd name="csX4" fmla="*/ 9995 w 10100"/>
                <a:gd name="csY4" fmla="*/ 4295 h 10638"/>
                <a:gd name="csX5" fmla="*/ 9995 w 10100"/>
                <a:gd name="csY5" fmla="*/ 4295 h 10638"/>
                <a:gd name="csX6" fmla="*/ 9902 w 10100"/>
                <a:gd name="csY6" fmla="*/ 4547 h 10638"/>
                <a:gd name="csX7" fmla="*/ 9810 w 10100"/>
                <a:gd name="csY7" fmla="*/ 4782 h 10638"/>
                <a:gd name="csX8" fmla="*/ 9712 w 10100"/>
                <a:gd name="csY8" fmla="*/ 5000 h 10638"/>
                <a:gd name="csX9" fmla="*/ 9612 w 10100"/>
                <a:gd name="csY9" fmla="*/ 5201 h 10638"/>
                <a:gd name="csX10" fmla="*/ 9510 w 10100"/>
                <a:gd name="csY10" fmla="*/ 5403 h 10638"/>
                <a:gd name="csX11" fmla="*/ 9402 w 10100"/>
                <a:gd name="csY11" fmla="*/ 5587 h 10638"/>
                <a:gd name="csX12" fmla="*/ 9292 w 10100"/>
                <a:gd name="csY12" fmla="*/ 5738 h 10638"/>
                <a:gd name="csX13" fmla="*/ 9178 w 10100"/>
                <a:gd name="csY13" fmla="*/ 5889 h 10638"/>
                <a:gd name="csX14" fmla="*/ 9058 w 10100"/>
                <a:gd name="csY14" fmla="*/ 6023 h 10638"/>
                <a:gd name="csX15" fmla="*/ 8934 w 10100"/>
                <a:gd name="csY15" fmla="*/ 6124 h 10638"/>
                <a:gd name="csX16" fmla="*/ 8804 w 10100"/>
                <a:gd name="csY16" fmla="*/ 6225 h 10638"/>
                <a:gd name="csX17" fmla="*/ 8670 w 10100"/>
                <a:gd name="csY17" fmla="*/ 6292 h 10638"/>
                <a:gd name="csX18" fmla="*/ 8531 w 10100"/>
                <a:gd name="csY18" fmla="*/ 6359 h 10638"/>
                <a:gd name="csX19" fmla="*/ 8385 w 10100"/>
                <a:gd name="csY19" fmla="*/ 6393 h 10638"/>
                <a:gd name="csX20" fmla="*/ 8233 w 10100"/>
                <a:gd name="csY20" fmla="*/ 6393 h 10638"/>
                <a:gd name="csX21" fmla="*/ 8075 w 10100"/>
                <a:gd name="csY21" fmla="*/ 6376 h 10638"/>
                <a:gd name="csX22" fmla="*/ 7909 w 10100"/>
                <a:gd name="csY22" fmla="*/ 6342 h 10638"/>
                <a:gd name="csX23" fmla="*/ 7738 w 10100"/>
                <a:gd name="csY23" fmla="*/ 6292 h 10638"/>
                <a:gd name="csX24" fmla="*/ 7560 w 10100"/>
                <a:gd name="csY24" fmla="*/ 6208 h 10638"/>
                <a:gd name="csX25" fmla="*/ 7372 w 10100"/>
                <a:gd name="csY25" fmla="*/ 6091 h 10638"/>
                <a:gd name="csX26" fmla="*/ 7177 w 10100"/>
                <a:gd name="csY26" fmla="*/ 5956 h 10638"/>
                <a:gd name="csX27" fmla="*/ 6974 w 10100"/>
                <a:gd name="csY27" fmla="*/ 5789 h 10638"/>
                <a:gd name="csX28" fmla="*/ 6764 w 10100"/>
                <a:gd name="csY28" fmla="*/ 5604 h 10638"/>
                <a:gd name="csX29" fmla="*/ 6545 w 10100"/>
                <a:gd name="csY29" fmla="*/ 5386 h 10638"/>
                <a:gd name="csX30" fmla="*/ 6315 w 10100"/>
                <a:gd name="csY30" fmla="*/ 5134 h 10638"/>
                <a:gd name="csX31" fmla="*/ 6079 w 10100"/>
                <a:gd name="csY31" fmla="*/ 4849 h 10638"/>
                <a:gd name="csX32" fmla="*/ 5830 w 10100"/>
                <a:gd name="csY32" fmla="*/ 4530 h 10638"/>
                <a:gd name="csX33" fmla="*/ 5573 w 10100"/>
                <a:gd name="csY33" fmla="*/ 4195 h 10638"/>
                <a:gd name="csX34" fmla="*/ 5305 w 10100"/>
                <a:gd name="csY34" fmla="*/ 3809 h 10638"/>
                <a:gd name="csX35" fmla="*/ 5029 w 10100"/>
                <a:gd name="csY35" fmla="*/ 3406 h 10638"/>
                <a:gd name="csX36" fmla="*/ 4741 w 10100"/>
                <a:gd name="csY36" fmla="*/ 2970 h 10638"/>
                <a:gd name="csX37" fmla="*/ 4441 w 10100"/>
                <a:gd name="csY37" fmla="*/ 2483 h 10638"/>
                <a:gd name="csX38" fmla="*/ 4441 w 10100"/>
                <a:gd name="csY38" fmla="*/ 2483 h 10638"/>
                <a:gd name="csX39" fmla="*/ 4143 w 10100"/>
                <a:gd name="csY39" fmla="*/ 2013 h 10638"/>
                <a:gd name="csX40" fmla="*/ 3856 w 10100"/>
                <a:gd name="csY40" fmla="*/ 1611 h 10638"/>
                <a:gd name="csX41" fmla="*/ 3580 w 10100"/>
                <a:gd name="csY41" fmla="*/ 1242 h 10638"/>
                <a:gd name="csX42" fmla="*/ 3316 w 10100"/>
                <a:gd name="csY42" fmla="*/ 940 h 10638"/>
                <a:gd name="csX43" fmla="*/ 3065 w 10100"/>
                <a:gd name="csY43" fmla="*/ 688 h 10638"/>
                <a:gd name="csX44" fmla="*/ 2823 w 10100"/>
                <a:gd name="csY44" fmla="*/ 470 h 10638"/>
                <a:gd name="csX45" fmla="*/ 2594 w 10100"/>
                <a:gd name="csY45" fmla="*/ 302 h 10638"/>
                <a:gd name="csX46" fmla="*/ 2377 w 10100"/>
                <a:gd name="csY46" fmla="*/ 168 h 10638"/>
                <a:gd name="csX47" fmla="*/ 2167 w 10100"/>
                <a:gd name="csY47" fmla="*/ 84 h 10638"/>
                <a:gd name="csX48" fmla="*/ 1972 w 10100"/>
                <a:gd name="csY48" fmla="*/ 17 h 10638"/>
                <a:gd name="csX49" fmla="*/ 1784 w 10100"/>
                <a:gd name="csY49" fmla="*/ 0 h 10638"/>
                <a:gd name="csX50" fmla="*/ 1608 w 10100"/>
                <a:gd name="csY50" fmla="*/ 0 h 10638"/>
                <a:gd name="csX51" fmla="*/ 1442 w 10100"/>
                <a:gd name="csY51" fmla="*/ 34 h 10638"/>
                <a:gd name="csX52" fmla="*/ 1286 w 10100"/>
                <a:gd name="csY52" fmla="*/ 84 h 10638"/>
                <a:gd name="csX53" fmla="*/ 1140 w 10100"/>
                <a:gd name="csY53" fmla="*/ 168 h 10638"/>
                <a:gd name="csX54" fmla="*/ 1003 w 10100"/>
                <a:gd name="csY54" fmla="*/ 252 h 10638"/>
                <a:gd name="csX55" fmla="*/ 874 w 10100"/>
                <a:gd name="csY55" fmla="*/ 369 h 10638"/>
                <a:gd name="csX56" fmla="*/ 756 w 10100"/>
                <a:gd name="csY56" fmla="*/ 487 h 10638"/>
                <a:gd name="csX57" fmla="*/ 647 w 10100"/>
                <a:gd name="csY57" fmla="*/ 621 h 10638"/>
                <a:gd name="csX58" fmla="*/ 549 w 10100"/>
                <a:gd name="csY58" fmla="*/ 772 h 10638"/>
                <a:gd name="csX59" fmla="*/ 456 w 10100"/>
                <a:gd name="csY59" fmla="*/ 906 h 10638"/>
                <a:gd name="csX60" fmla="*/ 376 w 10100"/>
                <a:gd name="csY60" fmla="*/ 1057 h 10638"/>
                <a:gd name="csX61" fmla="*/ 303 w 10100"/>
                <a:gd name="csY61" fmla="*/ 1208 h 10638"/>
                <a:gd name="csX62" fmla="*/ 237 w 10100"/>
                <a:gd name="csY62" fmla="*/ 1342 h 10638"/>
                <a:gd name="csX63" fmla="*/ 181 w 10100"/>
                <a:gd name="csY63" fmla="*/ 1477 h 10638"/>
                <a:gd name="csX64" fmla="*/ 132 w 10100"/>
                <a:gd name="csY64" fmla="*/ 1611 h 10638"/>
                <a:gd name="csX65" fmla="*/ 59 w 10100"/>
                <a:gd name="csY65" fmla="*/ 1812 h 10638"/>
                <a:gd name="csX66" fmla="*/ 15 w 10100"/>
                <a:gd name="csY66" fmla="*/ 1963 h 10638"/>
                <a:gd name="csX67" fmla="*/ 0 w 10100"/>
                <a:gd name="csY67" fmla="*/ 2013 h 10638"/>
                <a:gd name="csX68" fmla="*/ 9995 w 10100"/>
                <a:gd name="csY68" fmla="*/ 10000 h 10638"/>
                <a:gd name="csX69" fmla="*/ 9995 w 10100"/>
                <a:gd name="csY69" fmla="*/ 10000 h 10638"/>
                <a:gd name="csX70" fmla="*/ 10000 w 10100"/>
                <a:gd name="csY70" fmla="*/ 9950 h 10638"/>
                <a:gd name="csX71" fmla="*/ 10100 w 10100"/>
                <a:gd name="csY71" fmla="*/ 10638 h 10638"/>
                <a:gd name="csX0" fmla="*/ 10000 w 10100"/>
                <a:gd name="csY0" fmla="*/ 9950 h 10638"/>
                <a:gd name="csX1" fmla="*/ 10000 w 10100"/>
                <a:gd name="csY1" fmla="*/ 4279 h 10638"/>
                <a:gd name="csX2" fmla="*/ 10000 w 10100"/>
                <a:gd name="csY2" fmla="*/ 4279 h 10638"/>
                <a:gd name="csX3" fmla="*/ 9995 w 10100"/>
                <a:gd name="csY3" fmla="*/ 4295 h 10638"/>
                <a:gd name="csX4" fmla="*/ 9995 w 10100"/>
                <a:gd name="csY4" fmla="*/ 4295 h 10638"/>
                <a:gd name="csX5" fmla="*/ 9995 w 10100"/>
                <a:gd name="csY5" fmla="*/ 4295 h 10638"/>
                <a:gd name="csX6" fmla="*/ 9902 w 10100"/>
                <a:gd name="csY6" fmla="*/ 4547 h 10638"/>
                <a:gd name="csX7" fmla="*/ 9810 w 10100"/>
                <a:gd name="csY7" fmla="*/ 4782 h 10638"/>
                <a:gd name="csX8" fmla="*/ 9712 w 10100"/>
                <a:gd name="csY8" fmla="*/ 5000 h 10638"/>
                <a:gd name="csX9" fmla="*/ 9612 w 10100"/>
                <a:gd name="csY9" fmla="*/ 5201 h 10638"/>
                <a:gd name="csX10" fmla="*/ 9510 w 10100"/>
                <a:gd name="csY10" fmla="*/ 5403 h 10638"/>
                <a:gd name="csX11" fmla="*/ 9402 w 10100"/>
                <a:gd name="csY11" fmla="*/ 5587 h 10638"/>
                <a:gd name="csX12" fmla="*/ 9292 w 10100"/>
                <a:gd name="csY12" fmla="*/ 5738 h 10638"/>
                <a:gd name="csX13" fmla="*/ 9178 w 10100"/>
                <a:gd name="csY13" fmla="*/ 5889 h 10638"/>
                <a:gd name="csX14" fmla="*/ 9058 w 10100"/>
                <a:gd name="csY14" fmla="*/ 6023 h 10638"/>
                <a:gd name="csX15" fmla="*/ 8934 w 10100"/>
                <a:gd name="csY15" fmla="*/ 6124 h 10638"/>
                <a:gd name="csX16" fmla="*/ 8804 w 10100"/>
                <a:gd name="csY16" fmla="*/ 6225 h 10638"/>
                <a:gd name="csX17" fmla="*/ 8670 w 10100"/>
                <a:gd name="csY17" fmla="*/ 6292 h 10638"/>
                <a:gd name="csX18" fmla="*/ 8531 w 10100"/>
                <a:gd name="csY18" fmla="*/ 6359 h 10638"/>
                <a:gd name="csX19" fmla="*/ 8385 w 10100"/>
                <a:gd name="csY19" fmla="*/ 6393 h 10638"/>
                <a:gd name="csX20" fmla="*/ 8233 w 10100"/>
                <a:gd name="csY20" fmla="*/ 6393 h 10638"/>
                <a:gd name="csX21" fmla="*/ 8075 w 10100"/>
                <a:gd name="csY21" fmla="*/ 6376 h 10638"/>
                <a:gd name="csX22" fmla="*/ 7909 w 10100"/>
                <a:gd name="csY22" fmla="*/ 6342 h 10638"/>
                <a:gd name="csX23" fmla="*/ 7738 w 10100"/>
                <a:gd name="csY23" fmla="*/ 6292 h 10638"/>
                <a:gd name="csX24" fmla="*/ 7560 w 10100"/>
                <a:gd name="csY24" fmla="*/ 6208 h 10638"/>
                <a:gd name="csX25" fmla="*/ 7372 w 10100"/>
                <a:gd name="csY25" fmla="*/ 6091 h 10638"/>
                <a:gd name="csX26" fmla="*/ 7177 w 10100"/>
                <a:gd name="csY26" fmla="*/ 5956 h 10638"/>
                <a:gd name="csX27" fmla="*/ 6974 w 10100"/>
                <a:gd name="csY27" fmla="*/ 5789 h 10638"/>
                <a:gd name="csX28" fmla="*/ 6764 w 10100"/>
                <a:gd name="csY28" fmla="*/ 5604 h 10638"/>
                <a:gd name="csX29" fmla="*/ 6545 w 10100"/>
                <a:gd name="csY29" fmla="*/ 5386 h 10638"/>
                <a:gd name="csX30" fmla="*/ 6315 w 10100"/>
                <a:gd name="csY30" fmla="*/ 5134 h 10638"/>
                <a:gd name="csX31" fmla="*/ 6079 w 10100"/>
                <a:gd name="csY31" fmla="*/ 4849 h 10638"/>
                <a:gd name="csX32" fmla="*/ 5830 w 10100"/>
                <a:gd name="csY32" fmla="*/ 4530 h 10638"/>
                <a:gd name="csX33" fmla="*/ 5573 w 10100"/>
                <a:gd name="csY33" fmla="*/ 4195 h 10638"/>
                <a:gd name="csX34" fmla="*/ 5305 w 10100"/>
                <a:gd name="csY34" fmla="*/ 3809 h 10638"/>
                <a:gd name="csX35" fmla="*/ 5029 w 10100"/>
                <a:gd name="csY35" fmla="*/ 3406 h 10638"/>
                <a:gd name="csX36" fmla="*/ 4741 w 10100"/>
                <a:gd name="csY36" fmla="*/ 2970 h 10638"/>
                <a:gd name="csX37" fmla="*/ 4441 w 10100"/>
                <a:gd name="csY37" fmla="*/ 2483 h 10638"/>
                <a:gd name="csX38" fmla="*/ 4441 w 10100"/>
                <a:gd name="csY38" fmla="*/ 2483 h 10638"/>
                <a:gd name="csX39" fmla="*/ 4143 w 10100"/>
                <a:gd name="csY39" fmla="*/ 2013 h 10638"/>
                <a:gd name="csX40" fmla="*/ 3856 w 10100"/>
                <a:gd name="csY40" fmla="*/ 1611 h 10638"/>
                <a:gd name="csX41" fmla="*/ 3580 w 10100"/>
                <a:gd name="csY41" fmla="*/ 1242 h 10638"/>
                <a:gd name="csX42" fmla="*/ 3316 w 10100"/>
                <a:gd name="csY42" fmla="*/ 940 h 10638"/>
                <a:gd name="csX43" fmla="*/ 3065 w 10100"/>
                <a:gd name="csY43" fmla="*/ 688 h 10638"/>
                <a:gd name="csX44" fmla="*/ 2823 w 10100"/>
                <a:gd name="csY44" fmla="*/ 470 h 10638"/>
                <a:gd name="csX45" fmla="*/ 2594 w 10100"/>
                <a:gd name="csY45" fmla="*/ 302 h 10638"/>
                <a:gd name="csX46" fmla="*/ 2377 w 10100"/>
                <a:gd name="csY46" fmla="*/ 168 h 10638"/>
                <a:gd name="csX47" fmla="*/ 2167 w 10100"/>
                <a:gd name="csY47" fmla="*/ 84 h 10638"/>
                <a:gd name="csX48" fmla="*/ 1972 w 10100"/>
                <a:gd name="csY48" fmla="*/ 17 h 10638"/>
                <a:gd name="csX49" fmla="*/ 1784 w 10100"/>
                <a:gd name="csY49" fmla="*/ 0 h 10638"/>
                <a:gd name="csX50" fmla="*/ 1608 w 10100"/>
                <a:gd name="csY50" fmla="*/ 0 h 10638"/>
                <a:gd name="csX51" fmla="*/ 1442 w 10100"/>
                <a:gd name="csY51" fmla="*/ 34 h 10638"/>
                <a:gd name="csX52" fmla="*/ 1286 w 10100"/>
                <a:gd name="csY52" fmla="*/ 84 h 10638"/>
                <a:gd name="csX53" fmla="*/ 1140 w 10100"/>
                <a:gd name="csY53" fmla="*/ 168 h 10638"/>
                <a:gd name="csX54" fmla="*/ 1003 w 10100"/>
                <a:gd name="csY54" fmla="*/ 252 h 10638"/>
                <a:gd name="csX55" fmla="*/ 874 w 10100"/>
                <a:gd name="csY55" fmla="*/ 369 h 10638"/>
                <a:gd name="csX56" fmla="*/ 756 w 10100"/>
                <a:gd name="csY56" fmla="*/ 487 h 10638"/>
                <a:gd name="csX57" fmla="*/ 647 w 10100"/>
                <a:gd name="csY57" fmla="*/ 621 h 10638"/>
                <a:gd name="csX58" fmla="*/ 549 w 10100"/>
                <a:gd name="csY58" fmla="*/ 772 h 10638"/>
                <a:gd name="csX59" fmla="*/ 456 w 10100"/>
                <a:gd name="csY59" fmla="*/ 906 h 10638"/>
                <a:gd name="csX60" fmla="*/ 376 w 10100"/>
                <a:gd name="csY60" fmla="*/ 1057 h 10638"/>
                <a:gd name="csX61" fmla="*/ 303 w 10100"/>
                <a:gd name="csY61" fmla="*/ 1208 h 10638"/>
                <a:gd name="csX62" fmla="*/ 237 w 10100"/>
                <a:gd name="csY62" fmla="*/ 1342 h 10638"/>
                <a:gd name="csX63" fmla="*/ 181 w 10100"/>
                <a:gd name="csY63" fmla="*/ 1477 h 10638"/>
                <a:gd name="csX64" fmla="*/ 132 w 10100"/>
                <a:gd name="csY64" fmla="*/ 1611 h 10638"/>
                <a:gd name="csX65" fmla="*/ 59 w 10100"/>
                <a:gd name="csY65" fmla="*/ 1812 h 10638"/>
                <a:gd name="csX66" fmla="*/ 15 w 10100"/>
                <a:gd name="csY66" fmla="*/ 1963 h 10638"/>
                <a:gd name="csX67" fmla="*/ 0 w 10100"/>
                <a:gd name="csY67" fmla="*/ 2013 h 10638"/>
                <a:gd name="csX68" fmla="*/ 9995 w 10100"/>
                <a:gd name="csY68" fmla="*/ 10000 h 10638"/>
                <a:gd name="csX69" fmla="*/ 9995 w 10100"/>
                <a:gd name="csY69" fmla="*/ 10000 h 10638"/>
                <a:gd name="csX70" fmla="*/ 10100 w 10100"/>
                <a:gd name="csY70" fmla="*/ 10638 h 10638"/>
                <a:gd name="csX0" fmla="*/ 10000 w 10100"/>
                <a:gd name="csY0" fmla="*/ 9950 h 10638"/>
                <a:gd name="csX1" fmla="*/ 10000 w 10100"/>
                <a:gd name="csY1" fmla="*/ 4279 h 10638"/>
                <a:gd name="csX2" fmla="*/ 10000 w 10100"/>
                <a:gd name="csY2" fmla="*/ 4279 h 10638"/>
                <a:gd name="csX3" fmla="*/ 9995 w 10100"/>
                <a:gd name="csY3" fmla="*/ 4295 h 10638"/>
                <a:gd name="csX4" fmla="*/ 9995 w 10100"/>
                <a:gd name="csY4" fmla="*/ 4295 h 10638"/>
                <a:gd name="csX5" fmla="*/ 9995 w 10100"/>
                <a:gd name="csY5" fmla="*/ 4295 h 10638"/>
                <a:gd name="csX6" fmla="*/ 9902 w 10100"/>
                <a:gd name="csY6" fmla="*/ 4547 h 10638"/>
                <a:gd name="csX7" fmla="*/ 9810 w 10100"/>
                <a:gd name="csY7" fmla="*/ 4782 h 10638"/>
                <a:gd name="csX8" fmla="*/ 9712 w 10100"/>
                <a:gd name="csY8" fmla="*/ 5000 h 10638"/>
                <a:gd name="csX9" fmla="*/ 9612 w 10100"/>
                <a:gd name="csY9" fmla="*/ 5201 h 10638"/>
                <a:gd name="csX10" fmla="*/ 9510 w 10100"/>
                <a:gd name="csY10" fmla="*/ 5403 h 10638"/>
                <a:gd name="csX11" fmla="*/ 9402 w 10100"/>
                <a:gd name="csY11" fmla="*/ 5587 h 10638"/>
                <a:gd name="csX12" fmla="*/ 9292 w 10100"/>
                <a:gd name="csY12" fmla="*/ 5738 h 10638"/>
                <a:gd name="csX13" fmla="*/ 9178 w 10100"/>
                <a:gd name="csY13" fmla="*/ 5889 h 10638"/>
                <a:gd name="csX14" fmla="*/ 9058 w 10100"/>
                <a:gd name="csY14" fmla="*/ 6023 h 10638"/>
                <a:gd name="csX15" fmla="*/ 8934 w 10100"/>
                <a:gd name="csY15" fmla="*/ 6124 h 10638"/>
                <a:gd name="csX16" fmla="*/ 8804 w 10100"/>
                <a:gd name="csY16" fmla="*/ 6225 h 10638"/>
                <a:gd name="csX17" fmla="*/ 8670 w 10100"/>
                <a:gd name="csY17" fmla="*/ 6292 h 10638"/>
                <a:gd name="csX18" fmla="*/ 8531 w 10100"/>
                <a:gd name="csY18" fmla="*/ 6359 h 10638"/>
                <a:gd name="csX19" fmla="*/ 8385 w 10100"/>
                <a:gd name="csY19" fmla="*/ 6393 h 10638"/>
                <a:gd name="csX20" fmla="*/ 8233 w 10100"/>
                <a:gd name="csY20" fmla="*/ 6393 h 10638"/>
                <a:gd name="csX21" fmla="*/ 8075 w 10100"/>
                <a:gd name="csY21" fmla="*/ 6376 h 10638"/>
                <a:gd name="csX22" fmla="*/ 7909 w 10100"/>
                <a:gd name="csY22" fmla="*/ 6342 h 10638"/>
                <a:gd name="csX23" fmla="*/ 7738 w 10100"/>
                <a:gd name="csY23" fmla="*/ 6292 h 10638"/>
                <a:gd name="csX24" fmla="*/ 7560 w 10100"/>
                <a:gd name="csY24" fmla="*/ 6208 h 10638"/>
                <a:gd name="csX25" fmla="*/ 7372 w 10100"/>
                <a:gd name="csY25" fmla="*/ 6091 h 10638"/>
                <a:gd name="csX26" fmla="*/ 7177 w 10100"/>
                <a:gd name="csY26" fmla="*/ 5956 h 10638"/>
                <a:gd name="csX27" fmla="*/ 6974 w 10100"/>
                <a:gd name="csY27" fmla="*/ 5789 h 10638"/>
                <a:gd name="csX28" fmla="*/ 6764 w 10100"/>
                <a:gd name="csY28" fmla="*/ 5604 h 10638"/>
                <a:gd name="csX29" fmla="*/ 6545 w 10100"/>
                <a:gd name="csY29" fmla="*/ 5386 h 10638"/>
                <a:gd name="csX30" fmla="*/ 6315 w 10100"/>
                <a:gd name="csY30" fmla="*/ 5134 h 10638"/>
                <a:gd name="csX31" fmla="*/ 6079 w 10100"/>
                <a:gd name="csY31" fmla="*/ 4849 h 10638"/>
                <a:gd name="csX32" fmla="*/ 5830 w 10100"/>
                <a:gd name="csY32" fmla="*/ 4530 h 10638"/>
                <a:gd name="csX33" fmla="*/ 5573 w 10100"/>
                <a:gd name="csY33" fmla="*/ 4195 h 10638"/>
                <a:gd name="csX34" fmla="*/ 5305 w 10100"/>
                <a:gd name="csY34" fmla="*/ 3809 h 10638"/>
                <a:gd name="csX35" fmla="*/ 5029 w 10100"/>
                <a:gd name="csY35" fmla="*/ 3406 h 10638"/>
                <a:gd name="csX36" fmla="*/ 4741 w 10100"/>
                <a:gd name="csY36" fmla="*/ 2970 h 10638"/>
                <a:gd name="csX37" fmla="*/ 4441 w 10100"/>
                <a:gd name="csY37" fmla="*/ 2483 h 10638"/>
                <a:gd name="csX38" fmla="*/ 4441 w 10100"/>
                <a:gd name="csY38" fmla="*/ 2483 h 10638"/>
                <a:gd name="csX39" fmla="*/ 4143 w 10100"/>
                <a:gd name="csY39" fmla="*/ 2013 h 10638"/>
                <a:gd name="csX40" fmla="*/ 3856 w 10100"/>
                <a:gd name="csY40" fmla="*/ 1611 h 10638"/>
                <a:gd name="csX41" fmla="*/ 3580 w 10100"/>
                <a:gd name="csY41" fmla="*/ 1242 h 10638"/>
                <a:gd name="csX42" fmla="*/ 3316 w 10100"/>
                <a:gd name="csY42" fmla="*/ 940 h 10638"/>
                <a:gd name="csX43" fmla="*/ 3065 w 10100"/>
                <a:gd name="csY43" fmla="*/ 688 h 10638"/>
                <a:gd name="csX44" fmla="*/ 2823 w 10100"/>
                <a:gd name="csY44" fmla="*/ 470 h 10638"/>
                <a:gd name="csX45" fmla="*/ 2594 w 10100"/>
                <a:gd name="csY45" fmla="*/ 302 h 10638"/>
                <a:gd name="csX46" fmla="*/ 2377 w 10100"/>
                <a:gd name="csY46" fmla="*/ 168 h 10638"/>
                <a:gd name="csX47" fmla="*/ 2167 w 10100"/>
                <a:gd name="csY47" fmla="*/ 84 h 10638"/>
                <a:gd name="csX48" fmla="*/ 1972 w 10100"/>
                <a:gd name="csY48" fmla="*/ 17 h 10638"/>
                <a:gd name="csX49" fmla="*/ 1784 w 10100"/>
                <a:gd name="csY49" fmla="*/ 0 h 10638"/>
                <a:gd name="csX50" fmla="*/ 1608 w 10100"/>
                <a:gd name="csY50" fmla="*/ 0 h 10638"/>
                <a:gd name="csX51" fmla="*/ 1442 w 10100"/>
                <a:gd name="csY51" fmla="*/ 34 h 10638"/>
                <a:gd name="csX52" fmla="*/ 1286 w 10100"/>
                <a:gd name="csY52" fmla="*/ 84 h 10638"/>
                <a:gd name="csX53" fmla="*/ 1140 w 10100"/>
                <a:gd name="csY53" fmla="*/ 168 h 10638"/>
                <a:gd name="csX54" fmla="*/ 1003 w 10100"/>
                <a:gd name="csY54" fmla="*/ 252 h 10638"/>
                <a:gd name="csX55" fmla="*/ 874 w 10100"/>
                <a:gd name="csY55" fmla="*/ 369 h 10638"/>
                <a:gd name="csX56" fmla="*/ 756 w 10100"/>
                <a:gd name="csY56" fmla="*/ 487 h 10638"/>
                <a:gd name="csX57" fmla="*/ 647 w 10100"/>
                <a:gd name="csY57" fmla="*/ 621 h 10638"/>
                <a:gd name="csX58" fmla="*/ 549 w 10100"/>
                <a:gd name="csY58" fmla="*/ 772 h 10638"/>
                <a:gd name="csX59" fmla="*/ 456 w 10100"/>
                <a:gd name="csY59" fmla="*/ 906 h 10638"/>
                <a:gd name="csX60" fmla="*/ 376 w 10100"/>
                <a:gd name="csY60" fmla="*/ 1057 h 10638"/>
                <a:gd name="csX61" fmla="*/ 303 w 10100"/>
                <a:gd name="csY61" fmla="*/ 1208 h 10638"/>
                <a:gd name="csX62" fmla="*/ 237 w 10100"/>
                <a:gd name="csY62" fmla="*/ 1342 h 10638"/>
                <a:gd name="csX63" fmla="*/ 181 w 10100"/>
                <a:gd name="csY63" fmla="*/ 1477 h 10638"/>
                <a:gd name="csX64" fmla="*/ 132 w 10100"/>
                <a:gd name="csY64" fmla="*/ 1611 h 10638"/>
                <a:gd name="csX65" fmla="*/ 59 w 10100"/>
                <a:gd name="csY65" fmla="*/ 1812 h 10638"/>
                <a:gd name="csX66" fmla="*/ 15 w 10100"/>
                <a:gd name="csY66" fmla="*/ 1963 h 10638"/>
                <a:gd name="csX67" fmla="*/ 0 w 10100"/>
                <a:gd name="csY67" fmla="*/ 2013 h 10638"/>
                <a:gd name="csX68" fmla="*/ 9995 w 10100"/>
                <a:gd name="csY68" fmla="*/ 10000 h 10638"/>
                <a:gd name="csX69" fmla="*/ 10100 w 10100"/>
                <a:gd name="csY69" fmla="*/ 10638 h 10638"/>
                <a:gd name="csX0" fmla="*/ 10000 w 10100"/>
                <a:gd name="csY0" fmla="*/ 9950 h 10638"/>
                <a:gd name="csX1" fmla="*/ 10000 w 10100"/>
                <a:gd name="csY1" fmla="*/ 4279 h 10638"/>
                <a:gd name="csX2" fmla="*/ 10000 w 10100"/>
                <a:gd name="csY2" fmla="*/ 4279 h 10638"/>
                <a:gd name="csX3" fmla="*/ 9995 w 10100"/>
                <a:gd name="csY3" fmla="*/ 4295 h 10638"/>
                <a:gd name="csX4" fmla="*/ 9995 w 10100"/>
                <a:gd name="csY4" fmla="*/ 4295 h 10638"/>
                <a:gd name="csX5" fmla="*/ 9995 w 10100"/>
                <a:gd name="csY5" fmla="*/ 4295 h 10638"/>
                <a:gd name="csX6" fmla="*/ 9902 w 10100"/>
                <a:gd name="csY6" fmla="*/ 4547 h 10638"/>
                <a:gd name="csX7" fmla="*/ 9810 w 10100"/>
                <a:gd name="csY7" fmla="*/ 4782 h 10638"/>
                <a:gd name="csX8" fmla="*/ 9712 w 10100"/>
                <a:gd name="csY8" fmla="*/ 5000 h 10638"/>
                <a:gd name="csX9" fmla="*/ 9612 w 10100"/>
                <a:gd name="csY9" fmla="*/ 5201 h 10638"/>
                <a:gd name="csX10" fmla="*/ 9510 w 10100"/>
                <a:gd name="csY10" fmla="*/ 5403 h 10638"/>
                <a:gd name="csX11" fmla="*/ 9402 w 10100"/>
                <a:gd name="csY11" fmla="*/ 5587 h 10638"/>
                <a:gd name="csX12" fmla="*/ 9292 w 10100"/>
                <a:gd name="csY12" fmla="*/ 5738 h 10638"/>
                <a:gd name="csX13" fmla="*/ 9178 w 10100"/>
                <a:gd name="csY13" fmla="*/ 5889 h 10638"/>
                <a:gd name="csX14" fmla="*/ 9058 w 10100"/>
                <a:gd name="csY14" fmla="*/ 6023 h 10638"/>
                <a:gd name="csX15" fmla="*/ 8934 w 10100"/>
                <a:gd name="csY15" fmla="*/ 6124 h 10638"/>
                <a:gd name="csX16" fmla="*/ 8804 w 10100"/>
                <a:gd name="csY16" fmla="*/ 6225 h 10638"/>
                <a:gd name="csX17" fmla="*/ 8670 w 10100"/>
                <a:gd name="csY17" fmla="*/ 6292 h 10638"/>
                <a:gd name="csX18" fmla="*/ 8531 w 10100"/>
                <a:gd name="csY18" fmla="*/ 6359 h 10638"/>
                <a:gd name="csX19" fmla="*/ 8385 w 10100"/>
                <a:gd name="csY19" fmla="*/ 6393 h 10638"/>
                <a:gd name="csX20" fmla="*/ 8233 w 10100"/>
                <a:gd name="csY20" fmla="*/ 6393 h 10638"/>
                <a:gd name="csX21" fmla="*/ 8075 w 10100"/>
                <a:gd name="csY21" fmla="*/ 6376 h 10638"/>
                <a:gd name="csX22" fmla="*/ 7909 w 10100"/>
                <a:gd name="csY22" fmla="*/ 6342 h 10638"/>
                <a:gd name="csX23" fmla="*/ 7738 w 10100"/>
                <a:gd name="csY23" fmla="*/ 6292 h 10638"/>
                <a:gd name="csX24" fmla="*/ 7560 w 10100"/>
                <a:gd name="csY24" fmla="*/ 6208 h 10638"/>
                <a:gd name="csX25" fmla="*/ 7372 w 10100"/>
                <a:gd name="csY25" fmla="*/ 6091 h 10638"/>
                <a:gd name="csX26" fmla="*/ 7177 w 10100"/>
                <a:gd name="csY26" fmla="*/ 5956 h 10638"/>
                <a:gd name="csX27" fmla="*/ 6974 w 10100"/>
                <a:gd name="csY27" fmla="*/ 5789 h 10638"/>
                <a:gd name="csX28" fmla="*/ 6764 w 10100"/>
                <a:gd name="csY28" fmla="*/ 5604 h 10638"/>
                <a:gd name="csX29" fmla="*/ 6545 w 10100"/>
                <a:gd name="csY29" fmla="*/ 5386 h 10638"/>
                <a:gd name="csX30" fmla="*/ 6315 w 10100"/>
                <a:gd name="csY30" fmla="*/ 5134 h 10638"/>
                <a:gd name="csX31" fmla="*/ 6079 w 10100"/>
                <a:gd name="csY31" fmla="*/ 4849 h 10638"/>
                <a:gd name="csX32" fmla="*/ 5830 w 10100"/>
                <a:gd name="csY32" fmla="*/ 4530 h 10638"/>
                <a:gd name="csX33" fmla="*/ 5573 w 10100"/>
                <a:gd name="csY33" fmla="*/ 4195 h 10638"/>
                <a:gd name="csX34" fmla="*/ 5305 w 10100"/>
                <a:gd name="csY34" fmla="*/ 3809 h 10638"/>
                <a:gd name="csX35" fmla="*/ 5029 w 10100"/>
                <a:gd name="csY35" fmla="*/ 3406 h 10638"/>
                <a:gd name="csX36" fmla="*/ 4741 w 10100"/>
                <a:gd name="csY36" fmla="*/ 2970 h 10638"/>
                <a:gd name="csX37" fmla="*/ 4441 w 10100"/>
                <a:gd name="csY37" fmla="*/ 2483 h 10638"/>
                <a:gd name="csX38" fmla="*/ 4441 w 10100"/>
                <a:gd name="csY38" fmla="*/ 2483 h 10638"/>
                <a:gd name="csX39" fmla="*/ 4143 w 10100"/>
                <a:gd name="csY39" fmla="*/ 2013 h 10638"/>
                <a:gd name="csX40" fmla="*/ 3856 w 10100"/>
                <a:gd name="csY40" fmla="*/ 1611 h 10638"/>
                <a:gd name="csX41" fmla="*/ 3580 w 10100"/>
                <a:gd name="csY41" fmla="*/ 1242 h 10638"/>
                <a:gd name="csX42" fmla="*/ 3316 w 10100"/>
                <a:gd name="csY42" fmla="*/ 940 h 10638"/>
                <a:gd name="csX43" fmla="*/ 3065 w 10100"/>
                <a:gd name="csY43" fmla="*/ 688 h 10638"/>
                <a:gd name="csX44" fmla="*/ 2823 w 10100"/>
                <a:gd name="csY44" fmla="*/ 470 h 10638"/>
                <a:gd name="csX45" fmla="*/ 2594 w 10100"/>
                <a:gd name="csY45" fmla="*/ 302 h 10638"/>
                <a:gd name="csX46" fmla="*/ 2377 w 10100"/>
                <a:gd name="csY46" fmla="*/ 168 h 10638"/>
                <a:gd name="csX47" fmla="*/ 2167 w 10100"/>
                <a:gd name="csY47" fmla="*/ 84 h 10638"/>
                <a:gd name="csX48" fmla="*/ 1972 w 10100"/>
                <a:gd name="csY48" fmla="*/ 17 h 10638"/>
                <a:gd name="csX49" fmla="*/ 1784 w 10100"/>
                <a:gd name="csY49" fmla="*/ 0 h 10638"/>
                <a:gd name="csX50" fmla="*/ 1608 w 10100"/>
                <a:gd name="csY50" fmla="*/ 0 h 10638"/>
                <a:gd name="csX51" fmla="*/ 1442 w 10100"/>
                <a:gd name="csY51" fmla="*/ 34 h 10638"/>
                <a:gd name="csX52" fmla="*/ 1286 w 10100"/>
                <a:gd name="csY52" fmla="*/ 84 h 10638"/>
                <a:gd name="csX53" fmla="*/ 1140 w 10100"/>
                <a:gd name="csY53" fmla="*/ 168 h 10638"/>
                <a:gd name="csX54" fmla="*/ 1003 w 10100"/>
                <a:gd name="csY54" fmla="*/ 252 h 10638"/>
                <a:gd name="csX55" fmla="*/ 874 w 10100"/>
                <a:gd name="csY55" fmla="*/ 369 h 10638"/>
                <a:gd name="csX56" fmla="*/ 756 w 10100"/>
                <a:gd name="csY56" fmla="*/ 487 h 10638"/>
                <a:gd name="csX57" fmla="*/ 647 w 10100"/>
                <a:gd name="csY57" fmla="*/ 621 h 10638"/>
                <a:gd name="csX58" fmla="*/ 549 w 10100"/>
                <a:gd name="csY58" fmla="*/ 772 h 10638"/>
                <a:gd name="csX59" fmla="*/ 456 w 10100"/>
                <a:gd name="csY59" fmla="*/ 906 h 10638"/>
                <a:gd name="csX60" fmla="*/ 376 w 10100"/>
                <a:gd name="csY60" fmla="*/ 1057 h 10638"/>
                <a:gd name="csX61" fmla="*/ 303 w 10100"/>
                <a:gd name="csY61" fmla="*/ 1208 h 10638"/>
                <a:gd name="csX62" fmla="*/ 237 w 10100"/>
                <a:gd name="csY62" fmla="*/ 1342 h 10638"/>
                <a:gd name="csX63" fmla="*/ 181 w 10100"/>
                <a:gd name="csY63" fmla="*/ 1477 h 10638"/>
                <a:gd name="csX64" fmla="*/ 132 w 10100"/>
                <a:gd name="csY64" fmla="*/ 1611 h 10638"/>
                <a:gd name="csX65" fmla="*/ 59 w 10100"/>
                <a:gd name="csY65" fmla="*/ 1812 h 10638"/>
                <a:gd name="csX66" fmla="*/ 15 w 10100"/>
                <a:gd name="csY66" fmla="*/ 1963 h 10638"/>
                <a:gd name="csX67" fmla="*/ 0 w 10100"/>
                <a:gd name="csY67" fmla="*/ 2013 h 10638"/>
                <a:gd name="csX68" fmla="*/ 10100 w 10100"/>
                <a:gd name="csY68" fmla="*/ 10638 h 10638"/>
                <a:gd name="csX0" fmla="*/ 10000 w 10100"/>
                <a:gd name="csY0" fmla="*/ 4279 h 10638"/>
                <a:gd name="csX1" fmla="*/ 10000 w 10100"/>
                <a:gd name="csY1" fmla="*/ 4279 h 10638"/>
                <a:gd name="csX2" fmla="*/ 9995 w 10100"/>
                <a:gd name="csY2" fmla="*/ 4295 h 10638"/>
                <a:gd name="csX3" fmla="*/ 9995 w 10100"/>
                <a:gd name="csY3" fmla="*/ 4295 h 10638"/>
                <a:gd name="csX4" fmla="*/ 9995 w 10100"/>
                <a:gd name="csY4" fmla="*/ 4295 h 10638"/>
                <a:gd name="csX5" fmla="*/ 9902 w 10100"/>
                <a:gd name="csY5" fmla="*/ 4547 h 10638"/>
                <a:gd name="csX6" fmla="*/ 9810 w 10100"/>
                <a:gd name="csY6" fmla="*/ 4782 h 10638"/>
                <a:gd name="csX7" fmla="*/ 9712 w 10100"/>
                <a:gd name="csY7" fmla="*/ 5000 h 10638"/>
                <a:gd name="csX8" fmla="*/ 9612 w 10100"/>
                <a:gd name="csY8" fmla="*/ 5201 h 10638"/>
                <a:gd name="csX9" fmla="*/ 9510 w 10100"/>
                <a:gd name="csY9" fmla="*/ 5403 h 10638"/>
                <a:gd name="csX10" fmla="*/ 9402 w 10100"/>
                <a:gd name="csY10" fmla="*/ 5587 h 10638"/>
                <a:gd name="csX11" fmla="*/ 9292 w 10100"/>
                <a:gd name="csY11" fmla="*/ 5738 h 10638"/>
                <a:gd name="csX12" fmla="*/ 9178 w 10100"/>
                <a:gd name="csY12" fmla="*/ 5889 h 10638"/>
                <a:gd name="csX13" fmla="*/ 9058 w 10100"/>
                <a:gd name="csY13" fmla="*/ 6023 h 10638"/>
                <a:gd name="csX14" fmla="*/ 8934 w 10100"/>
                <a:gd name="csY14" fmla="*/ 6124 h 10638"/>
                <a:gd name="csX15" fmla="*/ 8804 w 10100"/>
                <a:gd name="csY15" fmla="*/ 6225 h 10638"/>
                <a:gd name="csX16" fmla="*/ 8670 w 10100"/>
                <a:gd name="csY16" fmla="*/ 6292 h 10638"/>
                <a:gd name="csX17" fmla="*/ 8531 w 10100"/>
                <a:gd name="csY17" fmla="*/ 6359 h 10638"/>
                <a:gd name="csX18" fmla="*/ 8385 w 10100"/>
                <a:gd name="csY18" fmla="*/ 6393 h 10638"/>
                <a:gd name="csX19" fmla="*/ 8233 w 10100"/>
                <a:gd name="csY19" fmla="*/ 6393 h 10638"/>
                <a:gd name="csX20" fmla="*/ 8075 w 10100"/>
                <a:gd name="csY20" fmla="*/ 6376 h 10638"/>
                <a:gd name="csX21" fmla="*/ 7909 w 10100"/>
                <a:gd name="csY21" fmla="*/ 6342 h 10638"/>
                <a:gd name="csX22" fmla="*/ 7738 w 10100"/>
                <a:gd name="csY22" fmla="*/ 6292 h 10638"/>
                <a:gd name="csX23" fmla="*/ 7560 w 10100"/>
                <a:gd name="csY23" fmla="*/ 6208 h 10638"/>
                <a:gd name="csX24" fmla="*/ 7372 w 10100"/>
                <a:gd name="csY24" fmla="*/ 6091 h 10638"/>
                <a:gd name="csX25" fmla="*/ 7177 w 10100"/>
                <a:gd name="csY25" fmla="*/ 5956 h 10638"/>
                <a:gd name="csX26" fmla="*/ 6974 w 10100"/>
                <a:gd name="csY26" fmla="*/ 5789 h 10638"/>
                <a:gd name="csX27" fmla="*/ 6764 w 10100"/>
                <a:gd name="csY27" fmla="*/ 5604 h 10638"/>
                <a:gd name="csX28" fmla="*/ 6545 w 10100"/>
                <a:gd name="csY28" fmla="*/ 5386 h 10638"/>
                <a:gd name="csX29" fmla="*/ 6315 w 10100"/>
                <a:gd name="csY29" fmla="*/ 5134 h 10638"/>
                <a:gd name="csX30" fmla="*/ 6079 w 10100"/>
                <a:gd name="csY30" fmla="*/ 4849 h 10638"/>
                <a:gd name="csX31" fmla="*/ 5830 w 10100"/>
                <a:gd name="csY31" fmla="*/ 4530 h 10638"/>
                <a:gd name="csX32" fmla="*/ 5573 w 10100"/>
                <a:gd name="csY32" fmla="*/ 4195 h 10638"/>
                <a:gd name="csX33" fmla="*/ 5305 w 10100"/>
                <a:gd name="csY33" fmla="*/ 3809 h 10638"/>
                <a:gd name="csX34" fmla="*/ 5029 w 10100"/>
                <a:gd name="csY34" fmla="*/ 3406 h 10638"/>
                <a:gd name="csX35" fmla="*/ 4741 w 10100"/>
                <a:gd name="csY35" fmla="*/ 2970 h 10638"/>
                <a:gd name="csX36" fmla="*/ 4441 w 10100"/>
                <a:gd name="csY36" fmla="*/ 2483 h 10638"/>
                <a:gd name="csX37" fmla="*/ 4441 w 10100"/>
                <a:gd name="csY37" fmla="*/ 2483 h 10638"/>
                <a:gd name="csX38" fmla="*/ 4143 w 10100"/>
                <a:gd name="csY38" fmla="*/ 2013 h 10638"/>
                <a:gd name="csX39" fmla="*/ 3856 w 10100"/>
                <a:gd name="csY39" fmla="*/ 1611 h 10638"/>
                <a:gd name="csX40" fmla="*/ 3580 w 10100"/>
                <a:gd name="csY40" fmla="*/ 1242 h 10638"/>
                <a:gd name="csX41" fmla="*/ 3316 w 10100"/>
                <a:gd name="csY41" fmla="*/ 940 h 10638"/>
                <a:gd name="csX42" fmla="*/ 3065 w 10100"/>
                <a:gd name="csY42" fmla="*/ 688 h 10638"/>
                <a:gd name="csX43" fmla="*/ 2823 w 10100"/>
                <a:gd name="csY43" fmla="*/ 470 h 10638"/>
                <a:gd name="csX44" fmla="*/ 2594 w 10100"/>
                <a:gd name="csY44" fmla="*/ 302 h 10638"/>
                <a:gd name="csX45" fmla="*/ 2377 w 10100"/>
                <a:gd name="csY45" fmla="*/ 168 h 10638"/>
                <a:gd name="csX46" fmla="*/ 2167 w 10100"/>
                <a:gd name="csY46" fmla="*/ 84 h 10638"/>
                <a:gd name="csX47" fmla="*/ 1972 w 10100"/>
                <a:gd name="csY47" fmla="*/ 17 h 10638"/>
                <a:gd name="csX48" fmla="*/ 1784 w 10100"/>
                <a:gd name="csY48" fmla="*/ 0 h 10638"/>
                <a:gd name="csX49" fmla="*/ 1608 w 10100"/>
                <a:gd name="csY49" fmla="*/ 0 h 10638"/>
                <a:gd name="csX50" fmla="*/ 1442 w 10100"/>
                <a:gd name="csY50" fmla="*/ 34 h 10638"/>
                <a:gd name="csX51" fmla="*/ 1286 w 10100"/>
                <a:gd name="csY51" fmla="*/ 84 h 10638"/>
                <a:gd name="csX52" fmla="*/ 1140 w 10100"/>
                <a:gd name="csY52" fmla="*/ 168 h 10638"/>
                <a:gd name="csX53" fmla="*/ 1003 w 10100"/>
                <a:gd name="csY53" fmla="*/ 252 h 10638"/>
                <a:gd name="csX54" fmla="*/ 874 w 10100"/>
                <a:gd name="csY54" fmla="*/ 369 h 10638"/>
                <a:gd name="csX55" fmla="*/ 756 w 10100"/>
                <a:gd name="csY55" fmla="*/ 487 h 10638"/>
                <a:gd name="csX56" fmla="*/ 647 w 10100"/>
                <a:gd name="csY56" fmla="*/ 621 h 10638"/>
                <a:gd name="csX57" fmla="*/ 549 w 10100"/>
                <a:gd name="csY57" fmla="*/ 772 h 10638"/>
                <a:gd name="csX58" fmla="*/ 456 w 10100"/>
                <a:gd name="csY58" fmla="*/ 906 h 10638"/>
                <a:gd name="csX59" fmla="*/ 376 w 10100"/>
                <a:gd name="csY59" fmla="*/ 1057 h 10638"/>
                <a:gd name="csX60" fmla="*/ 303 w 10100"/>
                <a:gd name="csY60" fmla="*/ 1208 h 10638"/>
                <a:gd name="csX61" fmla="*/ 237 w 10100"/>
                <a:gd name="csY61" fmla="*/ 1342 h 10638"/>
                <a:gd name="csX62" fmla="*/ 181 w 10100"/>
                <a:gd name="csY62" fmla="*/ 1477 h 10638"/>
                <a:gd name="csX63" fmla="*/ 132 w 10100"/>
                <a:gd name="csY63" fmla="*/ 1611 h 10638"/>
                <a:gd name="csX64" fmla="*/ 59 w 10100"/>
                <a:gd name="csY64" fmla="*/ 1812 h 10638"/>
                <a:gd name="csX65" fmla="*/ 15 w 10100"/>
                <a:gd name="csY65" fmla="*/ 1963 h 10638"/>
                <a:gd name="csX66" fmla="*/ 0 w 10100"/>
                <a:gd name="csY66" fmla="*/ 2013 h 10638"/>
                <a:gd name="csX67" fmla="*/ 10100 w 10100"/>
                <a:gd name="csY67" fmla="*/ 10638 h 10638"/>
                <a:gd name="csX0" fmla="*/ 10000 w 10000"/>
                <a:gd name="csY0" fmla="*/ 4279 h 6393"/>
                <a:gd name="csX1" fmla="*/ 10000 w 10000"/>
                <a:gd name="csY1" fmla="*/ 4279 h 6393"/>
                <a:gd name="csX2" fmla="*/ 9995 w 10000"/>
                <a:gd name="csY2" fmla="*/ 4295 h 6393"/>
                <a:gd name="csX3" fmla="*/ 9995 w 10000"/>
                <a:gd name="csY3" fmla="*/ 4295 h 6393"/>
                <a:gd name="csX4" fmla="*/ 9995 w 10000"/>
                <a:gd name="csY4" fmla="*/ 4295 h 6393"/>
                <a:gd name="csX5" fmla="*/ 9902 w 10000"/>
                <a:gd name="csY5" fmla="*/ 4547 h 6393"/>
                <a:gd name="csX6" fmla="*/ 9810 w 10000"/>
                <a:gd name="csY6" fmla="*/ 4782 h 6393"/>
                <a:gd name="csX7" fmla="*/ 9712 w 10000"/>
                <a:gd name="csY7" fmla="*/ 5000 h 6393"/>
                <a:gd name="csX8" fmla="*/ 9612 w 10000"/>
                <a:gd name="csY8" fmla="*/ 5201 h 6393"/>
                <a:gd name="csX9" fmla="*/ 9510 w 10000"/>
                <a:gd name="csY9" fmla="*/ 5403 h 6393"/>
                <a:gd name="csX10" fmla="*/ 9402 w 10000"/>
                <a:gd name="csY10" fmla="*/ 5587 h 6393"/>
                <a:gd name="csX11" fmla="*/ 9292 w 10000"/>
                <a:gd name="csY11" fmla="*/ 5738 h 6393"/>
                <a:gd name="csX12" fmla="*/ 9178 w 10000"/>
                <a:gd name="csY12" fmla="*/ 5889 h 6393"/>
                <a:gd name="csX13" fmla="*/ 9058 w 10000"/>
                <a:gd name="csY13" fmla="*/ 6023 h 6393"/>
                <a:gd name="csX14" fmla="*/ 8934 w 10000"/>
                <a:gd name="csY14" fmla="*/ 6124 h 6393"/>
                <a:gd name="csX15" fmla="*/ 8804 w 10000"/>
                <a:gd name="csY15" fmla="*/ 6225 h 6393"/>
                <a:gd name="csX16" fmla="*/ 8670 w 10000"/>
                <a:gd name="csY16" fmla="*/ 6292 h 6393"/>
                <a:gd name="csX17" fmla="*/ 8531 w 10000"/>
                <a:gd name="csY17" fmla="*/ 6359 h 6393"/>
                <a:gd name="csX18" fmla="*/ 8385 w 10000"/>
                <a:gd name="csY18" fmla="*/ 6393 h 6393"/>
                <a:gd name="csX19" fmla="*/ 8233 w 10000"/>
                <a:gd name="csY19" fmla="*/ 6393 h 6393"/>
                <a:gd name="csX20" fmla="*/ 8075 w 10000"/>
                <a:gd name="csY20" fmla="*/ 6376 h 6393"/>
                <a:gd name="csX21" fmla="*/ 7909 w 10000"/>
                <a:gd name="csY21" fmla="*/ 6342 h 6393"/>
                <a:gd name="csX22" fmla="*/ 7738 w 10000"/>
                <a:gd name="csY22" fmla="*/ 6292 h 6393"/>
                <a:gd name="csX23" fmla="*/ 7560 w 10000"/>
                <a:gd name="csY23" fmla="*/ 6208 h 6393"/>
                <a:gd name="csX24" fmla="*/ 7372 w 10000"/>
                <a:gd name="csY24" fmla="*/ 6091 h 6393"/>
                <a:gd name="csX25" fmla="*/ 7177 w 10000"/>
                <a:gd name="csY25" fmla="*/ 5956 h 6393"/>
                <a:gd name="csX26" fmla="*/ 6974 w 10000"/>
                <a:gd name="csY26" fmla="*/ 5789 h 6393"/>
                <a:gd name="csX27" fmla="*/ 6764 w 10000"/>
                <a:gd name="csY27" fmla="*/ 5604 h 6393"/>
                <a:gd name="csX28" fmla="*/ 6545 w 10000"/>
                <a:gd name="csY28" fmla="*/ 5386 h 6393"/>
                <a:gd name="csX29" fmla="*/ 6315 w 10000"/>
                <a:gd name="csY29" fmla="*/ 5134 h 6393"/>
                <a:gd name="csX30" fmla="*/ 6079 w 10000"/>
                <a:gd name="csY30" fmla="*/ 4849 h 6393"/>
                <a:gd name="csX31" fmla="*/ 5830 w 10000"/>
                <a:gd name="csY31" fmla="*/ 4530 h 6393"/>
                <a:gd name="csX32" fmla="*/ 5573 w 10000"/>
                <a:gd name="csY32" fmla="*/ 4195 h 6393"/>
                <a:gd name="csX33" fmla="*/ 5305 w 10000"/>
                <a:gd name="csY33" fmla="*/ 3809 h 6393"/>
                <a:gd name="csX34" fmla="*/ 5029 w 10000"/>
                <a:gd name="csY34" fmla="*/ 3406 h 6393"/>
                <a:gd name="csX35" fmla="*/ 4741 w 10000"/>
                <a:gd name="csY35" fmla="*/ 2970 h 6393"/>
                <a:gd name="csX36" fmla="*/ 4441 w 10000"/>
                <a:gd name="csY36" fmla="*/ 2483 h 6393"/>
                <a:gd name="csX37" fmla="*/ 4441 w 10000"/>
                <a:gd name="csY37" fmla="*/ 2483 h 6393"/>
                <a:gd name="csX38" fmla="*/ 4143 w 10000"/>
                <a:gd name="csY38" fmla="*/ 2013 h 6393"/>
                <a:gd name="csX39" fmla="*/ 3856 w 10000"/>
                <a:gd name="csY39" fmla="*/ 1611 h 6393"/>
                <a:gd name="csX40" fmla="*/ 3580 w 10000"/>
                <a:gd name="csY40" fmla="*/ 1242 h 6393"/>
                <a:gd name="csX41" fmla="*/ 3316 w 10000"/>
                <a:gd name="csY41" fmla="*/ 940 h 6393"/>
                <a:gd name="csX42" fmla="*/ 3065 w 10000"/>
                <a:gd name="csY42" fmla="*/ 688 h 6393"/>
                <a:gd name="csX43" fmla="*/ 2823 w 10000"/>
                <a:gd name="csY43" fmla="*/ 470 h 6393"/>
                <a:gd name="csX44" fmla="*/ 2594 w 10000"/>
                <a:gd name="csY44" fmla="*/ 302 h 6393"/>
                <a:gd name="csX45" fmla="*/ 2377 w 10000"/>
                <a:gd name="csY45" fmla="*/ 168 h 6393"/>
                <a:gd name="csX46" fmla="*/ 2167 w 10000"/>
                <a:gd name="csY46" fmla="*/ 84 h 6393"/>
                <a:gd name="csX47" fmla="*/ 1972 w 10000"/>
                <a:gd name="csY47" fmla="*/ 17 h 6393"/>
                <a:gd name="csX48" fmla="*/ 1784 w 10000"/>
                <a:gd name="csY48" fmla="*/ 0 h 6393"/>
                <a:gd name="csX49" fmla="*/ 1608 w 10000"/>
                <a:gd name="csY49" fmla="*/ 0 h 6393"/>
                <a:gd name="csX50" fmla="*/ 1442 w 10000"/>
                <a:gd name="csY50" fmla="*/ 34 h 6393"/>
                <a:gd name="csX51" fmla="*/ 1286 w 10000"/>
                <a:gd name="csY51" fmla="*/ 84 h 6393"/>
                <a:gd name="csX52" fmla="*/ 1140 w 10000"/>
                <a:gd name="csY52" fmla="*/ 168 h 6393"/>
                <a:gd name="csX53" fmla="*/ 1003 w 10000"/>
                <a:gd name="csY53" fmla="*/ 252 h 6393"/>
                <a:gd name="csX54" fmla="*/ 874 w 10000"/>
                <a:gd name="csY54" fmla="*/ 369 h 6393"/>
                <a:gd name="csX55" fmla="*/ 756 w 10000"/>
                <a:gd name="csY55" fmla="*/ 487 h 6393"/>
                <a:gd name="csX56" fmla="*/ 647 w 10000"/>
                <a:gd name="csY56" fmla="*/ 621 h 6393"/>
                <a:gd name="csX57" fmla="*/ 549 w 10000"/>
                <a:gd name="csY57" fmla="*/ 772 h 6393"/>
                <a:gd name="csX58" fmla="*/ 456 w 10000"/>
                <a:gd name="csY58" fmla="*/ 906 h 6393"/>
                <a:gd name="csX59" fmla="*/ 376 w 10000"/>
                <a:gd name="csY59" fmla="*/ 1057 h 6393"/>
                <a:gd name="csX60" fmla="*/ 303 w 10000"/>
                <a:gd name="csY60" fmla="*/ 1208 h 6393"/>
                <a:gd name="csX61" fmla="*/ 237 w 10000"/>
                <a:gd name="csY61" fmla="*/ 1342 h 6393"/>
                <a:gd name="csX62" fmla="*/ 181 w 10000"/>
                <a:gd name="csY62" fmla="*/ 1477 h 6393"/>
                <a:gd name="csX63" fmla="*/ 132 w 10000"/>
                <a:gd name="csY63" fmla="*/ 1611 h 6393"/>
                <a:gd name="csX64" fmla="*/ 59 w 10000"/>
                <a:gd name="csY64" fmla="*/ 1812 h 6393"/>
                <a:gd name="csX65" fmla="*/ 15 w 10000"/>
                <a:gd name="csY65" fmla="*/ 1963 h 6393"/>
                <a:gd name="csX66" fmla="*/ 0 w 10000"/>
                <a:gd name="csY66" fmla="*/ 2013 h 639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</a:cxnLst>
              <a:rect l="l" t="t" r="r" b="b"/>
              <a:pathLst>
                <a:path w="10000" h="6393">
                  <a:moveTo>
                    <a:pt x="10000" y="4279"/>
                  </a:moveTo>
                  <a:lnTo>
                    <a:pt x="10000" y="4279"/>
                  </a:lnTo>
                  <a:cubicBezTo>
                    <a:pt x="9998" y="4284"/>
                    <a:pt x="9997" y="4290"/>
                    <a:pt x="9995" y="4295"/>
                  </a:cubicBezTo>
                  <a:lnTo>
                    <a:pt x="9995" y="4295"/>
                  </a:lnTo>
                  <a:lnTo>
                    <a:pt x="9995" y="4295"/>
                  </a:lnTo>
                  <a:lnTo>
                    <a:pt x="9902" y="4547"/>
                  </a:lnTo>
                  <a:cubicBezTo>
                    <a:pt x="9871" y="4625"/>
                    <a:pt x="9841" y="4704"/>
                    <a:pt x="9810" y="4782"/>
                  </a:cubicBezTo>
                  <a:cubicBezTo>
                    <a:pt x="9777" y="4855"/>
                    <a:pt x="9745" y="4927"/>
                    <a:pt x="9712" y="5000"/>
                  </a:cubicBezTo>
                  <a:cubicBezTo>
                    <a:pt x="9679" y="5067"/>
                    <a:pt x="9645" y="5134"/>
                    <a:pt x="9612" y="5201"/>
                  </a:cubicBezTo>
                  <a:lnTo>
                    <a:pt x="9510" y="5403"/>
                  </a:lnTo>
                  <a:lnTo>
                    <a:pt x="9402" y="5587"/>
                  </a:lnTo>
                  <a:cubicBezTo>
                    <a:pt x="9365" y="5637"/>
                    <a:pt x="9329" y="5688"/>
                    <a:pt x="9292" y="5738"/>
                  </a:cubicBezTo>
                  <a:lnTo>
                    <a:pt x="9178" y="5889"/>
                  </a:lnTo>
                  <a:lnTo>
                    <a:pt x="9058" y="6023"/>
                  </a:lnTo>
                  <a:cubicBezTo>
                    <a:pt x="9017" y="6057"/>
                    <a:pt x="8975" y="6090"/>
                    <a:pt x="8934" y="6124"/>
                  </a:cubicBezTo>
                  <a:cubicBezTo>
                    <a:pt x="8891" y="6158"/>
                    <a:pt x="8847" y="6191"/>
                    <a:pt x="8804" y="6225"/>
                  </a:cubicBezTo>
                  <a:cubicBezTo>
                    <a:pt x="8759" y="6247"/>
                    <a:pt x="8715" y="6270"/>
                    <a:pt x="8670" y="6292"/>
                  </a:cubicBezTo>
                  <a:lnTo>
                    <a:pt x="8531" y="6359"/>
                  </a:lnTo>
                  <a:lnTo>
                    <a:pt x="8385" y="6393"/>
                  </a:lnTo>
                  <a:lnTo>
                    <a:pt x="8233" y="6393"/>
                  </a:lnTo>
                  <a:lnTo>
                    <a:pt x="8075" y="6376"/>
                  </a:lnTo>
                  <a:lnTo>
                    <a:pt x="7909" y="6342"/>
                  </a:lnTo>
                  <a:lnTo>
                    <a:pt x="7738" y="6292"/>
                  </a:lnTo>
                  <a:lnTo>
                    <a:pt x="7560" y="6208"/>
                  </a:lnTo>
                  <a:lnTo>
                    <a:pt x="7372" y="6091"/>
                  </a:lnTo>
                  <a:lnTo>
                    <a:pt x="7177" y="5956"/>
                  </a:lnTo>
                  <a:lnTo>
                    <a:pt x="6974" y="5789"/>
                  </a:lnTo>
                  <a:lnTo>
                    <a:pt x="6764" y="5604"/>
                  </a:lnTo>
                  <a:lnTo>
                    <a:pt x="6545" y="5386"/>
                  </a:lnTo>
                  <a:lnTo>
                    <a:pt x="6315" y="5134"/>
                  </a:lnTo>
                  <a:lnTo>
                    <a:pt x="6079" y="4849"/>
                  </a:lnTo>
                  <a:lnTo>
                    <a:pt x="5830" y="4530"/>
                  </a:lnTo>
                  <a:lnTo>
                    <a:pt x="5573" y="4195"/>
                  </a:lnTo>
                  <a:lnTo>
                    <a:pt x="5305" y="3809"/>
                  </a:lnTo>
                  <a:lnTo>
                    <a:pt x="5029" y="3406"/>
                  </a:lnTo>
                  <a:lnTo>
                    <a:pt x="4741" y="2970"/>
                  </a:lnTo>
                  <a:lnTo>
                    <a:pt x="4441" y="2483"/>
                  </a:lnTo>
                  <a:lnTo>
                    <a:pt x="4441" y="2483"/>
                  </a:lnTo>
                  <a:lnTo>
                    <a:pt x="4143" y="2013"/>
                  </a:lnTo>
                  <a:lnTo>
                    <a:pt x="3856" y="1611"/>
                  </a:lnTo>
                  <a:lnTo>
                    <a:pt x="3580" y="1242"/>
                  </a:lnTo>
                  <a:lnTo>
                    <a:pt x="3316" y="940"/>
                  </a:lnTo>
                  <a:lnTo>
                    <a:pt x="3065" y="688"/>
                  </a:lnTo>
                  <a:lnTo>
                    <a:pt x="2823" y="470"/>
                  </a:lnTo>
                  <a:lnTo>
                    <a:pt x="2594" y="302"/>
                  </a:lnTo>
                  <a:lnTo>
                    <a:pt x="2377" y="168"/>
                  </a:lnTo>
                  <a:lnTo>
                    <a:pt x="2167" y="84"/>
                  </a:lnTo>
                  <a:lnTo>
                    <a:pt x="1972" y="17"/>
                  </a:lnTo>
                  <a:lnTo>
                    <a:pt x="1784" y="0"/>
                  </a:lnTo>
                  <a:lnTo>
                    <a:pt x="1608" y="0"/>
                  </a:lnTo>
                  <a:lnTo>
                    <a:pt x="1442" y="34"/>
                  </a:lnTo>
                  <a:lnTo>
                    <a:pt x="1286" y="84"/>
                  </a:lnTo>
                  <a:lnTo>
                    <a:pt x="1140" y="168"/>
                  </a:lnTo>
                  <a:lnTo>
                    <a:pt x="1003" y="252"/>
                  </a:lnTo>
                  <a:lnTo>
                    <a:pt x="874" y="369"/>
                  </a:lnTo>
                  <a:lnTo>
                    <a:pt x="756" y="487"/>
                  </a:lnTo>
                  <a:cubicBezTo>
                    <a:pt x="720" y="532"/>
                    <a:pt x="683" y="576"/>
                    <a:pt x="647" y="621"/>
                  </a:cubicBezTo>
                  <a:cubicBezTo>
                    <a:pt x="614" y="671"/>
                    <a:pt x="582" y="722"/>
                    <a:pt x="549" y="772"/>
                  </a:cubicBezTo>
                  <a:cubicBezTo>
                    <a:pt x="518" y="817"/>
                    <a:pt x="487" y="861"/>
                    <a:pt x="456" y="906"/>
                  </a:cubicBezTo>
                  <a:cubicBezTo>
                    <a:pt x="429" y="956"/>
                    <a:pt x="403" y="1007"/>
                    <a:pt x="376" y="1057"/>
                  </a:cubicBezTo>
                  <a:cubicBezTo>
                    <a:pt x="352" y="1107"/>
                    <a:pt x="327" y="1158"/>
                    <a:pt x="303" y="1208"/>
                  </a:cubicBezTo>
                  <a:cubicBezTo>
                    <a:pt x="281" y="1253"/>
                    <a:pt x="259" y="1297"/>
                    <a:pt x="237" y="1342"/>
                  </a:cubicBezTo>
                  <a:cubicBezTo>
                    <a:pt x="218" y="1387"/>
                    <a:pt x="200" y="1432"/>
                    <a:pt x="181" y="1477"/>
                  </a:cubicBezTo>
                  <a:cubicBezTo>
                    <a:pt x="165" y="1522"/>
                    <a:pt x="148" y="1566"/>
                    <a:pt x="132" y="1611"/>
                  </a:cubicBezTo>
                  <a:cubicBezTo>
                    <a:pt x="108" y="1678"/>
                    <a:pt x="83" y="1745"/>
                    <a:pt x="59" y="1812"/>
                  </a:cubicBezTo>
                  <a:cubicBezTo>
                    <a:pt x="44" y="1862"/>
                    <a:pt x="30" y="1913"/>
                    <a:pt x="15" y="1963"/>
                  </a:cubicBezTo>
                  <a:cubicBezTo>
                    <a:pt x="10" y="1980"/>
                    <a:pt x="5" y="1996"/>
                    <a:pt x="0" y="2013"/>
                  </a:cubicBezTo>
                </a:path>
              </a:pathLst>
            </a:cu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6789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23188"/>
            <a:ext cx="8229600" cy="4253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94963" y="113079"/>
            <a:ext cx="3596637" cy="3322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Sutter Hospital Medical Center</a:t>
            </a:r>
          </a:p>
          <a:p>
            <a:r>
              <a:rPr lang="en-US" i="1"/>
              <a:t>Planning Commission Study Session</a:t>
            </a:r>
          </a:p>
          <a:p>
            <a:r>
              <a:rPr lang="en-US"/>
              <a:t>June 25, 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553200"/>
            <a:ext cx="6096000" cy="168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Community Development Department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53200"/>
            <a:ext cx="2133600" cy="168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0086F7-17E9-49D6-BCF7-DD33B5E8C6D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ECB7743-DB0B-4DA2-9EC9-D888E37A7F5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0"/>
            <a:ext cx="3657599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454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accent3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2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2B_133D2CC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9_15A2317F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microsoft.com/office/2018/10/relationships/comments" Target="../comments/modernComment_11D_A737376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30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1B_4F957BCB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21_4A7442EC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8738E414-1558-B5FA-E462-0A36B20426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772400" cy="1470025"/>
          </a:xfrm>
        </p:spPr>
        <p:txBody>
          <a:bodyPr/>
          <a:lstStyle/>
          <a:p>
            <a:r>
              <a:rPr lang="en-US"/>
              <a:t>Sutter Hospital Medical Center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54C3A70D-FC8C-4827-F202-801C49BF7D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127375"/>
            <a:ext cx="6400800" cy="17526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City Council Study Session</a:t>
            </a:r>
          </a:p>
          <a:p>
            <a:r>
              <a:rPr lang="en-US" dirty="0">
                <a:solidFill>
                  <a:schemeClr val="tx1"/>
                </a:solidFill>
              </a:rPr>
              <a:t>Tuesday, July 21, 2026</a:t>
            </a:r>
          </a:p>
          <a:p>
            <a:r>
              <a:rPr lang="en-US" dirty="0">
                <a:solidFill>
                  <a:schemeClr val="tx1"/>
                </a:solidFill>
              </a:rPr>
              <a:t>Agenda Number 3.1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6B1D61-C24B-4CD8-A528-4881665EB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1</a:t>
            </a:fld>
            <a:endParaRPr lang="en-U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008D8C65-9E88-2099-24C8-1AAD98C94F3C}"/>
              </a:ext>
            </a:extLst>
          </p:cNvPr>
          <p:cNvSpPr txBox="1">
            <a:spLocks/>
          </p:cNvSpPr>
          <p:nvPr/>
        </p:nvSpPr>
        <p:spPr>
          <a:xfrm>
            <a:off x="457200" y="6553200"/>
            <a:ext cx="6096000" cy="168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Community Development Department</a:t>
            </a:r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B3594C10-63DE-EF45-2BBF-7055D73527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48400" y="91440"/>
            <a:ext cx="2743200" cy="21336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19" name="Subtitle 13">
            <a:extLst>
              <a:ext uri="{FF2B5EF4-FFF2-40B4-BE49-F238E27FC236}">
                <a16:creationId xmlns:a16="http://schemas.microsoft.com/office/drawing/2014/main" id="{C93B82AF-D9D4-3845-F3C2-09B6860256B7}"/>
              </a:ext>
            </a:extLst>
          </p:cNvPr>
          <p:cNvSpPr txBox="1">
            <a:spLocks/>
          </p:cNvSpPr>
          <p:nvPr/>
        </p:nvSpPr>
        <p:spPr>
          <a:xfrm>
            <a:off x="1371600" y="5334000"/>
            <a:ext cx="6400800" cy="12918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2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b="1">
                <a:solidFill>
                  <a:schemeClr val="tx1"/>
                </a:solidFill>
              </a:rPr>
              <a:t>Location: </a:t>
            </a:r>
            <a:r>
              <a:rPr lang="en-US" sz="1600">
                <a:solidFill>
                  <a:schemeClr val="tx1"/>
                </a:solidFill>
              </a:rPr>
              <a:t>5300 Chiron Way</a:t>
            </a:r>
          </a:p>
          <a:p>
            <a:pPr algn="l"/>
            <a:r>
              <a:rPr lang="en-US" sz="1600" b="1">
                <a:solidFill>
                  <a:schemeClr val="tx1"/>
                </a:solidFill>
              </a:rPr>
              <a:t>Project: </a:t>
            </a:r>
            <a:r>
              <a:rPr lang="en-US" sz="1600">
                <a:solidFill>
                  <a:schemeClr val="tx1"/>
                </a:solidFill>
              </a:rPr>
              <a:t>Amendment to Chiron PUD/PDP, General Plan Amendment</a:t>
            </a:r>
          </a:p>
          <a:p>
            <a:pPr algn="l"/>
            <a:r>
              <a:rPr lang="en-US" sz="1600" b="1">
                <a:solidFill>
                  <a:schemeClr val="tx1"/>
                </a:solidFill>
              </a:rPr>
              <a:t>Applicant</a:t>
            </a:r>
            <a:r>
              <a:rPr lang="en-US" sz="1600">
                <a:solidFill>
                  <a:schemeClr val="tx1"/>
                </a:solidFill>
              </a:rPr>
              <a:t>: Sutter Health (c/o Vahram </a:t>
            </a:r>
            <a:r>
              <a:rPr lang="en-US" sz="1600" err="1">
                <a:solidFill>
                  <a:schemeClr val="tx1"/>
                </a:solidFill>
              </a:rPr>
              <a:t>Massehian</a:t>
            </a:r>
            <a:r>
              <a:rPr lang="en-US" sz="1600">
                <a:solidFill>
                  <a:schemeClr val="tx1"/>
                </a:solidFill>
              </a:rPr>
              <a:t>)</a:t>
            </a:r>
            <a:endParaRPr lang="en-US" sz="16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203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F6879-1451-BAE0-E3F2-FC5BD2E5F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Grifols/BMR Ownership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E7FEB-BA93-AB9B-14EF-47BFB1C507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9D227C-77A8-F1F8-3907-105D61A2F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10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8BEF56-21E3-B561-E554-EBE0B9C9D07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E8260A-B0FA-9219-4A10-C46DCF7527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EFB9ACF-B4E2-3397-19FE-62CF2094AF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202995"/>
            <a:ext cx="8229600" cy="401489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3A08EA5-4880-D5FC-AB68-E75372C26EFD}"/>
              </a:ext>
            </a:extLst>
          </p:cNvPr>
          <p:cNvSpPr/>
          <p:nvPr/>
        </p:nvSpPr>
        <p:spPr>
          <a:xfrm>
            <a:off x="3048000" y="3911821"/>
            <a:ext cx="1424388" cy="4382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bg1"/>
                </a:solidFill>
              </a:rPr>
              <a:t>GRIFOLS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7C659B7-1A2A-9E0A-59D3-05BBFF3DFF17}"/>
              </a:ext>
            </a:extLst>
          </p:cNvPr>
          <p:cNvSpPr/>
          <p:nvPr/>
        </p:nvSpPr>
        <p:spPr>
          <a:xfrm>
            <a:off x="5791200" y="4971926"/>
            <a:ext cx="996728" cy="438274"/>
          </a:xfrm>
          <a:prstGeom prst="rect">
            <a:avLst/>
          </a:prstGeom>
          <a:solidFill>
            <a:srgbClr val="D5D3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</a:rPr>
              <a:t>BMR</a:t>
            </a:r>
          </a:p>
        </p:txBody>
      </p:sp>
    </p:spTree>
    <p:extLst>
      <p:ext uri="{BB962C8B-B14F-4D97-AF65-F5344CB8AC3E}">
        <p14:creationId xmlns:p14="http://schemas.microsoft.com/office/powerpoint/2010/main" val="641740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D0002-CACB-755F-824F-045E0359E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5A4149-E393-C563-C07E-B201D71D20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23188"/>
            <a:ext cx="8229600" cy="42538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>
                <a:solidFill>
                  <a:schemeClr val="tx1"/>
                </a:solidFill>
              </a:rPr>
              <a:t>2021:		</a:t>
            </a:r>
            <a:r>
              <a:rPr lang="en-US" sz="2600">
                <a:solidFill>
                  <a:schemeClr val="tx1"/>
                </a:solidFill>
              </a:rPr>
              <a:t>City approves BMR’s FDP for parking 		structure and four R&amp;D buildings</a:t>
            </a:r>
          </a:p>
          <a:p>
            <a:pPr marL="0" indent="0">
              <a:buNone/>
            </a:pPr>
            <a:endParaRPr lang="en-US" sz="2600" b="1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600" b="1">
                <a:solidFill>
                  <a:schemeClr val="tx1"/>
                </a:solidFill>
              </a:rPr>
              <a:t>2023-2024: 	</a:t>
            </a:r>
            <a:r>
              <a:rPr lang="en-US" sz="2600">
                <a:solidFill>
                  <a:schemeClr val="tx1"/>
                </a:solidFill>
              </a:rPr>
              <a:t>BMR builds parking structure and one 		R&amp;D shell building, renames campus 		“Emery Yards”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62AF46-4BDC-2782-FC28-7BE7C65E1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Regulatory History (BMR)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ED0EE2-3DC0-E236-2E2C-059C26B6E7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94963" y="113079"/>
            <a:ext cx="3596637" cy="332290"/>
          </a:xfrm>
        </p:spPr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CB9FC1-29A6-9264-2FA2-11786F69A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11</a:t>
            </a:fld>
            <a:endParaRPr lang="en-US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93B984E4-3134-95F4-8163-F7B6A0D78EA1}"/>
              </a:ext>
            </a:extLst>
          </p:cNvPr>
          <p:cNvSpPr txBox="1">
            <a:spLocks/>
          </p:cNvSpPr>
          <p:nvPr/>
        </p:nvSpPr>
        <p:spPr>
          <a:xfrm>
            <a:off x="457200" y="6553200"/>
            <a:ext cx="6096000" cy="168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Community Development Department</a:t>
            </a:r>
          </a:p>
        </p:txBody>
      </p:sp>
    </p:spTree>
    <p:extLst>
      <p:ext uri="{BB962C8B-B14F-4D97-AF65-F5344CB8AC3E}">
        <p14:creationId xmlns:p14="http://schemas.microsoft.com/office/powerpoint/2010/main" val="1330005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BE50C-0BC0-3264-B133-EC23B3E7B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BMR Development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6AC3BA-191C-C65D-8208-BCD570218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12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5691A2-8F66-D39A-753F-EA2A94A3FE8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D30C44-077B-67A3-3916-AB68C3546E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FC1507-419C-E0F7-ACCA-A392C870E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2143292"/>
            <a:ext cx="7543800" cy="422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7193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BF3E0E-2B2A-162A-987B-B58EFED3A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13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7F9B80-B2BD-F167-D09D-E7C34A4BABA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F0BFDD-DDB8-3F89-ABC3-3DCD641DFF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457E15-5395-7CC0-0E4F-A4BF87DC4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11" y="2171811"/>
            <a:ext cx="7775577" cy="4305189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1A5DBF92-9936-C532-46CC-A0C58ED6DBAB}"/>
              </a:ext>
            </a:extLst>
          </p:cNvPr>
          <p:cNvGrpSpPr/>
          <p:nvPr/>
        </p:nvGrpSpPr>
        <p:grpSpPr>
          <a:xfrm>
            <a:off x="7848600" y="5943600"/>
            <a:ext cx="488950" cy="488950"/>
            <a:chOff x="8420100" y="5746750"/>
            <a:chExt cx="609600" cy="6096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8A2043D-F735-2BE3-D556-AB46BF288874}"/>
                </a:ext>
              </a:extLst>
            </p:cNvPr>
            <p:cNvSpPr/>
            <p:nvPr/>
          </p:nvSpPr>
          <p:spPr>
            <a:xfrm>
              <a:off x="8420100" y="5746750"/>
              <a:ext cx="609600" cy="6096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2649878-6113-8356-7782-FA5808D1954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724900" y="6051550"/>
              <a:ext cx="304800" cy="12065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5117B3CE-E4E2-428F-402D-8788AFF54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678995"/>
          </a:xfrm>
        </p:spPr>
        <p:txBody>
          <a:bodyPr/>
          <a:lstStyle/>
          <a:p>
            <a:r>
              <a:rPr lang="en-US"/>
              <a:t>Sutter Controlled Parcels</a:t>
            </a:r>
          </a:p>
        </p:txBody>
      </p:sp>
    </p:spTree>
    <p:extLst>
      <p:ext uri="{BB962C8B-B14F-4D97-AF65-F5344CB8AC3E}">
        <p14:creationId xmlns:p14="http://schemas.microsoft.com/office/powerpoint/2010/main" val="2350721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77A9B-0295-2619-C971-9BD77FF1A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Sutter Proposal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598DF-E30D-2A94-C854-B30E17831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23188"/>
            <a:ext cx="8001000" cy="4253812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New buildings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B8 – 325-bed hospital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B1 – Medical office or housing, with parking </a:t>
            </a:r>
          </a:p>
          <a:p>
            <a:r>
              <a:rPr lang="en-US" sz="2400" dirty="0">
                <a:solidFill>
                  <a:schemeClr val="tx1"/>
                </a:solidFill>
              </a:rPr>
              <a:t>Existing buildings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B4 – medical office/support space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B2/3 – medical office/clinics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“PDU” site/Hollis Green/shuttle depot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B13/14 – parking structure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74C6FD-9EA5-A307-3242-6B2E2A8D5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14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EC1216-3F83-EAC6-EE66-3C8BE6DDA78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452954-B782-8D24-4951-EBAE0494D3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</p:spTree>
    <p:extLst>
      <p:ext uri="{BB962C8B-B14F-4D97-AF65-F5344CB8AC3E}">
        <p14:creationId xmlns:p14="http://schemas.microsoft.com/office/powerpoint/2010/main" val="2079777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5BA5D30B-5592-11FD-6418-14C76830FF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877"/>
          <a:stretch>
            <a:fillRect/>
          </a:stretch>
        </p:blipFill>
        <p:spPr>
          <a:xfrm>
            <a:off x="0" y="2162293"/>
            <a:ext cx="9144000" cy="440080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AD4D47-F745-53E4-73C7-1EA3CA6D8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15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529C85-B032-6BAE-2074-D076A5389F9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C26F73E-017A-C86C-8CCE-6350E119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678995"/>
          </a:xfrm>
        </p:spPr>
        <p:txBody>
          <a:bodyPr/>
          <a:lstStyle/>
          <a:p>
            <a:r>
              <a:rPr lang="en-US"/>
              <a:t>Sutter Proposal, cont.</a:t>
            </a:r>
          </a:p>
        </p:txBody>
      </p:sp>
      <p:sp>
        <p:nvSpPr>
          <p:cNvPr id="40" name="Footer Placeholder 5">
            <a:extLst>
              <a:ext uri="{FF2B5EF4-FFF2-40B4-BE49-F238E27FC236}">
                <a16:creationId xmlns:a16="http://schemas.microsoft.com/office/drawing/2014/main" id="{59D89808-D8A2-2A7E-EDAF-EC9252C51B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553200"/>
            <a:ext cx="6096000" cy="168275"/>
          </a:xfrm>
        </p:spPr>
        <p:txBody>
          <a:bodyPr/>
          <a:lstStyle/>
          <a:p>
            <a:r>
              <a:rPr lang="en-US"/>
              <a:t>Community Development Department</a:t>
            </a:r>
          </a:p>
        </p:txBody>
      </p:sp>
    </p:spTree>
    <p:extLst>
      <p:ext uri="{BB962C8B-B14F-4D97-AF65-F5344CB8AC3E}">
        <p14:creationId xmlns:p14="http://schemas.microsoft.com/office/powerpoint/2010/main" val="15281372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E27AB7B-31A5-5CF1-A610-F55E4B52D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Project Overview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C14A2CE-4B7B-C0D9-33F0-665B8C968E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Sutter Team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A4D40D-6457-30DB-9CDA-A1F41462A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16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6BC9F4-4FD9-15B0-9DF4-0AE55133A19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</p:spTree>
    <p:extLst>
      <p:ext uri="{BB962C8B-B14F-4D97-AF65-F5344CB8AC3E}">
        <p14:creationId xmlns:p14="http://schemas.microsoft.com/office/powerpoint/2010/main" val="2952335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74C30-2251-3C9F-4F77-BC035F605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Construction Schedule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6233FC-99C6-A2E7-8F5B-1DFEAAA22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17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5B329A-277B-6798-3F7A-0075F3C9DCD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17E08A-4065-763D-3F85-12C8BDC027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6D51358-70E5-90BF-4155-501AECF7B6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312014"/>
              </p:ext>
            </p:extLst>
          </p:nvPr>
        </p:nvGraphicFramePr>
        <p:xfrm>
          <a:off x="457200" y="2286000"/>
          <a:ext cx="8229600" cy="3733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3717232963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465989321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11267660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179605111"/>
                    </a:ext>
                  </a:extLst>
                </a:gridCol>
              </a:tblGrid>
              <a:tr h="472388">
                <a:tc>
                  <a:txBody>
                    <a:bodyPr/>
                    <a:lstStyle/>
                    <a:p>
                      <a:r>
                        <a:rPr lang="en-US" sz="1600"/>
                        <a:t>Building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Start 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Construction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Construction Phase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304529"/>
                  </a:ext>
                </a:extLst>
              </a:tr>
              <a:tr h="737700">
                <a:tc>
                  <a:txBody>
                    <a:bodyPr/>
                    <a:lstStyle/>
                    <a:p>
                      <a:r>
                        <a:rPr lang="en-US" sz="1600" b="1"/>
                        <a:t>B2/3 </a:t>
                      </a:r>
                      <a:r>
                        <a:rPr lang="en-US" sz="1600" b="1" i="0"/>
                        <a:t>(5555 Hollis St)</a:t>
                      </a:r>
                    </a:p>
                    <a:p>
                      <a:r>
                        <a:rPr lang="en-US" sz="1600" i="1"/>
                        <a:t>medical office/clinic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2 months after PUD approved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21 months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Q3 2027 – Q4 2029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72089393"/>
                  </a:ext>
                </a:extLst>
              </a:tr>
              <a:tr h="737700">
                <a:tc>
                  <a:txBody>
                    <a:bodyPr/>
                    <a:lstStyle/>
                    <a:p>
                      <a:r>
                        <a:rPr lang="en-US" sz="1600" b="1"/>
                        <a:t>B8 </a:t>
                      </a:r>
                    </a:p>
                    <a:p>
                      <a:r>
                        <a:rPr lang="en-US" sz="1600" i="1"/>
                        <a:t>new hospital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FDP submittal after PUD approved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71 months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Q3 2028 – Q4 2033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6552427"/>
                  </a:ext>
                </a:extLst>
              </a:tr>
              <a:tr h="737700">
                <a:tc>
                  <a:txBody>
                    <a:bodyPr/>
                    <a:lstStyle/>
                    <a:p>
                      <a:r>
                        <a:rPr lang="en-US" sz="1600" b="1"/>
                        <a:t>B4 </a:t>
                      </a:r>
                      <a:r>
                        <a:rPr lang="en-US" sz="1600" b="1" i="0"/>
                        <a:t>(5300 Chiron Way)</a:t>
                      </a:r>
                      <a:r>
                        <a:rPr lang="en-US" sz="1600" i="1"/>
                        <a:t> medical office/support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After hospital is built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Q3 2034 – Q4 2035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51062"/>
                  </a:ext>
                </a:extLst>
              </a:tr>
              <a:tr h="1048311">
                <a:tc>
                  <a:txBody>
                    <a:bodyPr/>
                    <a:lstStyle/>
                    <a:p>
                      <a:r>
                        <a:rPr lang="en-US" sz="1600" b="1" i="0"/>
                        <a:t>B1</a:t>
                      </a:r>
                      <a:r>
                        <a:rPr lang="en-US" sz="1600" i="0"/>
                        <a:t> </a:t>
                      </a:r>
                      <a:endParaRPr lang="en-US" sz="1600" i="1"/>
                    </a:p>
                    <a:p>
                      <a:r>
                        <a:rPr lang="en-US" sz="1600" i="1"/>
                        <a:t>new medical office/</a:t>
                      </a:r>
                    </a:p>
                    <a:p>
                      <a:r>
                        <a:rPr lang="en-US" sz="1600" i="1"/>
                        <a:t>housing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After hospital is operating (Use for construction coordination in interim)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24 months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TBD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820844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77626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FA7946D-558B-75CC-734A-353363680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Preliminary General Plan/Zoning Analysis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148574-809C-DEEC-B72B-A56FA0782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18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294D70-A8A8-B6E3-CD51-98CCBB229E6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187D1-7D14-26C8-F3C7-424706C6E8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8D08F5B5-A0C7-9534-6C41-FA65453119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9093791"/>
              </p:ext>
            </p:extLst>
          </p:nvPr>
        </p:nvGraphicFramePr>
        <p:xfrm>
          <a:off x="457200" y="2223188"/>
          <a:ext cx="8229600" cy="276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724562554"/>
                    </a:ext>
                  </a:extLst>
                </a:gridCol>
                <a:gridCol w="3962400">
                  <a:extLst>
                    <a:ext uri="{9D8B030D-6E8A-4147-A177-3AD203B41FA5}">
                      <a16:colId xmlns:a16="http://schemas.microsoft.com/office/drawing/2014/main" val="2467002568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4337397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Permitted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Proposed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87216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/>
                        <a:t>General Plan </a:t>
                      </a:r>
                    </a:p>
                    <a:p>
                      <a:r>
                        <a:rPr lang="en-US" b="1"/>
                        <a:t>Land Use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Office/Technology, Park/Open Space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0">
                          <a:solidFill>
                            <a:schemeClr val="tx1"/>
                          </a:solidFill>
                        </a:rPr>
                        <a:t>Hospital/medical office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3875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/>
                        <a:t>Zoning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PUD-3 – </a:t>
                      </a:r>
                      <a:r>
                        <a:rPr lang="en-US" i="1"/>
                        <a:t>Chiron PUD/PDP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0" i="1">
                          <a:solidFill>
                            <a:srgbClr val="FF0000"/>
                          </a:solidFill>
                        </a:rPr>
                        <a:t>Hospital/medical office*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5837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225 ft </a:t>
                      </a:r>
                      <a:r>
                        <a:rPr lang="en-US" i="1"/>
                        <a:t>– Chiron PUD/PDP</a:t>
                      </a:r>
                    </a:p>
                    <a:p>
                      <a:r>
                        <a:rPr lang="en-US" i="0"/>
                        <a:t>50 ft/100 ft (bonus) – </a:t>
                      </a:r>
                      <a:r>
                        <a:rPr lang="en-US" i="1"/>
                        <a:t>General Plan</a:t>
                      </a:r>
                      <a:endParaRPr lang="en-US" i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0" i="1">
                          <a:solidFill>
                            <a:srgbClr val="FF0000"/>
                          </a:solidFill>
                        </a:rPr>
                        <a:t>330 ft*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69269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/>
                        <a:t>Build-Out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2.2m sf – </a:t>
                      </a:r>
                      <a:r>
                        <a:rPr lang="en-US" i="1"/>
                        <a:t>Chiron PUD/PDP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0">
                          <a:solidFill>
                            <a:schemeClr val="tx1"/>
                          </a:solidFill>
                        </a:rPr>
                        <a:t>1.69m sf (Sutter + Grifols)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09271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/>
                        <a:t>Parking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0.81 spaces per employee – </a:t>
                      </a:r>
                      <a:r>
                        <a:rPr lang="en-US" i="1"/>
                        <a:t>PUD/PDP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0">
                          <a:solidFill>
                            <a:schemeClr val="tx1"/>
                          </a:solidFill>
                        </a:rPr>
                        <a:t>0.73 spaces per employee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3911940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CFA9CB7C-0499-1887-7856-A8EDCAD8AB1B}"/>
              </a:ext>
            </a:extLst>
          </p:cNvPr>
          <p:cNvSpPr txBox="1"/>
          <p:nvPr/>
        </p:nvSpPr>
        <p:spPr>
          <a:xfrm>
            <a:off x="457200" y="5045001"/>
            <a:ext cx="571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rgbClr val="FF0000"/>
                </a:solidFill>
              </a:rPr>
              <a:t>*exceeds/not consistent with existing PUD/PDP</a:t>
            </a:r>
          </a:p>
        </p:txBody>
      </p:sp>
    </p:spTree>
    <p:extLst>
      <p:ext uri="{BB962C8B-B14F-4D97-AF65-F5344CB8AC3E}">
        <p14:creationId xmlns:p14="http://schemas.microsoft.com/office/powerpoint/2010/main" val="36295103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C5F55-FFC0-C982-7A24-EE1D87453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Preliminary General Plan/Zoning Analysis,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5DC423-82AB-ABDA-1F19-3D6009E507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>
                <a:solidFill>
                  <a:schemeClr val="tx1"/>
                </a:solidFill>
              </a:rPr>
              <a:t>PUD amendment needed to allow hospital/medical office use</a:t>
            </a:r>
          </a:p>
          <a:p>
            <a:r>
              <a:rPr lang="en-US" sz="2400">
                <a:solidFill>
                  <a:schemeClr val="tx1"/>
                </a:solidFill>
              </a:rPr>
              <a:t>General Plan amendment needed to allow maximum height of 330 feet</a:t>
            </a:r>
          </a:p>
          <a:p>
            <a:r>
              <a:rPr lang="en-US" sz="2400">
                <a:solidFill>
                  <a:schemeClr val="tx1"/>
                </a:solidFill>
              </a:rPr>
              <a:t>Project will be evaluated against other Chiron PUD/PDP requirements (e.g., trees, landscaping, setbacks)</a:t>
            </a:r>
          </a:p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A7D357-4B03-6278-039A-90FE063B1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19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FEEC8B-DBD3-7FD9-08CF-7D0035967BB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026128-4151-2A2D-4468-24A6D8A95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</p:spTree>
    <p:extLst>
      <p:ext uri="{BB962C8B-B14F-4D97-AF65-F5344CB8AC3E}">
        <p14:creationId xmlns:p14="http://schemas.microsoft.com/office/powerpoint/2010/main" val="416675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E4B92-F4C8-4736-88B0-1B527ABFA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Presentation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E4DF11-4C43-44AB-8E46-E042189BC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23188"/>
            <a:ext cx="4381500" cy="4253812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Process &amp; Regulatory History</a:t>
            </a:r>
          </a:p>
          <a:p>
            <a:r>
              <a:rPr lang="en-US" dirty="0">
                <a:solidFill>
                  <a:schemeClr val="tx1"/>
                </a:solidFill>
              </a:rPr>
              <a:t>Project Overview</a:t>
            </a:r>
          </a:p>
          <a:p>
            <a:r>
              <a:rPr lang="en-US" dirty="0">
                <a:solidFill>
                  <a:schemeClr val="tx1"/>
                </a:solidFill>
              </a:rPr>
              <a:t>General Plan/Zoning</a:t>
            </a:r>
          </a:p>
          <a:p>
            <a:r>
              <a:rPr lang="en-US" dirty="0">
                <a:solidFill>
                  <a:schemeClr val="tx1"/>
                </a:solidFill>
              </a:rPr>
              <a:t>Environmental Review</a:t>
            </a:r>
          </a:p>
          <a:p>
            <a:r>
              <a:rPr lang="en-US" dirty="0">
                <a:solidFill>
                  <a:schemeClr val="tx1"/>
                </a:solidFill>
              </a:rPr>
              <a:t>Community; Committee and Staff Comments</a:t>
            </a:r>
          </a:p>
          <a:p>
            <a:r>
              <a:rPr lang="en-US" dirty="0">
                <a:solidFill>
                  <a:schemeClr val="tx1"/>
                </a:solidFill>
              </a:rPr>
              <a:t>Permits and Process</a:t>
            </a:r>
          </a:p>
          <a:p>
            <a:r>
              <a:rPr lang="en-US" dirty="0">
                <a:solidFill>
                  <a:schemeClr val="tx1"/>
                </a:solidFill>
              </a:rPr>
              <a:t>Issues to Consider</a:t>
            </a:r>
          </a:p>
          <a:p>
            <a:pPr marL="514350" indent="-514350">
              <a:buFont typeface="+mj-lt"/>
              <a:buAutoNum type="arabicPeriod"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840009-4402-4191-89B2-3557E8893B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94963" y="113079"/>
            <a:ext cx="3596637" cy="332290"/>
          </a:xfrm>
        </p:spPr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0DB810-A6FF-4660-8E3A-055A6B2A0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2</a:t>
            </a:fld>
            <a:endParaRPr lang="en-US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AC1EFD1-DFE2-30F8-95E6-CD9C61755062}"/>
              </a:ext>
            </a:extLst>
          </p:cNvPr>
          <p:cNvSpPr txBox="1">
            <a:spLocks/>
          </p:cNvSpPr>
          <p:nvPr/>
        </p:nvSpPr>
        <p:spPr>
          <a:xfrm>
            <a:off x="457200" y="6553200"/>
            <a:ext cx="6096000" cy="168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Community Development Department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D509EF0-B6DB-2DBF-08C7-A32B90C9EBA0}"/>
              </a:ext>
            </a:extLst>
          </p:cNvPr>
          <p:cNvSpPr txBox="1">
            <a:spLocks/>
          </p:cNvSpPr>
          <p:nvPr/>
        </p:nvSpPr>
        <p:spPr>
          <a:xfrm>
            <a:off x="4945381" y="2408925"/>
            <a:ext cx="4495800" cy="5518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2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Staff</a:t>
            </a:r>
          </a:p>
        </p:txBody>
      </p:sp>
      <p:sp>
        <p:nvSpPr>
          <p:cNvPr id="18" name="Right Bracket 17">
            <a:extLst>
              <a:ext uri="{FF2B5EF4-FFF2-40B4-BE49-F238E27FC236}">
                <a16:creationId xmlns:a16="http://schemas.microsoft.com/office/drawing/2014/main" id="{E8EBFB6D-1772-7E9E-3186-566367B9E578}"/>
              </a:ext>
            </a:extLst>
          </p:cNvPr>
          <p:cNvSpPr/>
          <p:nvPr/>
        </p:nvSpPr>
        <p:spPr>
          <a:xfrm>
            <a:off x="4724400" y="2362200"/>
            <a:ext cx="114300" cy="598591"/>
          </a:xfrm>
          <a:prstGeom prst="rightBracket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Bracket 18">
            <a:extLst>
              <a:ext uri="{FF2B5EF4-FFF2-40B4-BE49-F238E27FC236}">
                <a16:creationId xmlns:a16="http://schemas.microsoft.com/office/drawing/2014/main" id="{D8027157-79F2-4F32-8522-2616A8468E17}"/>
              </a:ext>
            </a:extLst>
          </p:cNvPr>
          <p:cNvSpPr/>
          <p:nvPr/>
        </p:nvSpPr>
        <p:spPr>
          <a:xfrm>
            <a:off x="4724400" y="3206377"/>
            <a:ext cx="114300" cy="293476"/>
          </a:xfrm>
          <a:prstGeom prst="rightBracket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Bracket 19">
            <a:extLst>
              <a:ext uri="{FF2B5EF4-FFF2-40B4-BE49-F238E27FC236}">
                <a16:creationId xmlns:a16="http://schemas.microsoft.com/office/drawing/2014/main" id="{11682A34-077B-0E55-D6A7-C1B33D0AAF02}"/>
              </a:ext>
            </a:extLst>
          </p:cNvPr>
          <p:cNvSpPr/>
          <p:nvPr/>
        </p:nvSpPr>
        <p:spPr>
          <a:xfrm>
            <a:off x="4724400" y="3793330"/>
            <a:ext cx="114300" cy="1845469"/>
          </a:xfrm>
          <a:prstGeom prst="rightBracket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Bracket 20">
            <a:extLst>
              <a:ext uri="{FF2B5EF4-FFF2-40B4-BE49-F238E27FC236}">
                <a16:creationId xmlns:a16="http://schemas.microsoft.com/office/drawing/2014/main" id="{6816D729-89A6-13B8-1200-F6A2F6E6B538}"/>
              </a:ext>
            </a:extLst>
          </p:cNvPr>
          <p:cNvSpPr/>
          <p:nvPr/>
        </p:nvSpPr>
        <p:spPr>
          <a:xfrm>
            <a:off x="4724400" y="5867400"/>
            <a:ext cx="114300" cy="293476"/>
          </a:xfrm>
          <a:prstGeom prst="rightBracket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F2EB625-2556-FDD7-E3B1-17DEB5F0D1A9}"/>
              </a:ext>
            </a:extLst>
          </p:cNvPr>
          <p:cNvSpPr txBox="1">
            <a:spLocks/>
          </p:cNvSpPr>
          <p:nvPr/>
        </p:nvSpPr>
        <p:spPr>
          <a:xfrm>
            <a:off x="4945381" y="4440131"/>
            <a:ext cx="4495800" cy="5518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2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Staff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A68A6D8-543F-D8C0-FD6E-CC914EA35640}"/>
              </a:ext>
            </a:extLst>
          </p:cNvPr>
          <p:cNvSpPr txBox="1">
            <a:spLocks/>
          </p:cNvSpPr>
          <p:nvPr/>
        </p:nvSpPr>
        <p:spPr>
          <a:xfrm>
            <a:off x="4945381" y="3071254"/>
            <a:ext cx="4495800" cy="5518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2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Sutter Team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7F6D68E-3635-E5E0-732D-48D71C3A41CA}"/>
              </a:ext>
            </a:extLst>
          </p:cNvPr>
          <p:cNvSpPr txBox="1">
            <a:spLocks/>
          </p:cNvSpPr>
          <p:nvPr/>
        </p:nvSpPr>
        <p:spPr>
          <a:xfrm>
            <a:off x="4945381" y="5738205"/>
            <a:ext cx="4495800" cy="5518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2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City Council</a:t>
            </a:r>
          </a:p>
        </p:txBody>
      </p:sp>
    </p:spTree>
    <p:extLst>
      <p:ext uri="{BB962C8B-B14F-4D97-AF65-F5344CB8AC3E}">
        <p14:creationId xmlns:p14="http://schemas.microsoft.com/office/powerpoint/2010/main" val="1437805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33243-4213-48AD-D229-6EEAC8572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Environmental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AD3B7-40AE-6FC9-B24E-FF32B76EDD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City must prepare an Environmental Impact Report (EIR) under CEQA to: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Evaluate and disclose potential environmental impacts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Consider mitigation measures and alternatives</a:t>
            </a:r>
          </a:p>
          <a:p>
            <a:pPr marL="457200" lvl="1" indent="0">
              <a:buNone/>
            </a:pPr>
            <a:endParaRPr lang="en-US">
              <a:solidFill>
                <a:schemeClr val="tx1"/>
              </a:solidFill>
            </a:endParaRPr>
          </a:p>
          <a:p>
            <a:r>
              <a:rPr lang="en-US">
                <a:solidFill>
                  <a:schemeClr val="tx1"/>
                </a:solidFill>
              </a:rPr>
              <a:t>City consultant, Urban Planning Partners (UPP), will prepare the EIR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7C27F4-72B7-29B6-2CCE-E0E9E3596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20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C486AD-EB31-512F-B7BB-324B15C6576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3584DE-709F-7097-76D6-309433488B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</p:spTree>
    <p:extLst>
      <p:ext uri="{BB962C8B-B14F-4D97-AF65-F5344CB8AC3E}">
        <p14:creationId xmlns:p14="http://schemas.microsoft.com/office/powerpoint/2010/main" val="28646152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30C57-53F0-F17B-F582-BA0AA9AB6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08733-50DC-EF68-94CC-3A8A7311C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Environmental Review,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2358F3-9D3A-A5E5-49FC-97C6790D0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23188"/>
            <a:ext cx="8229600" cy="510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>
                <a:solidFill>
                  <a:schemeClr val="tx1"/>
                </a:solidFill>
              </a:rPr>
              <a:t>Topics covered by the EIR: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5CD20F-BA61-FB7F-9C62-926D59383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21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AAD22-C1C3-7E24-C429-92F3EA32BF5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B1D595-62A5-FE04-3A66-97FD1E7E62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0924F2-97E6-31E2-110E-8A350F583822}"/>
              </a:ext>
            </a:extLst>
          </p:cNvPr>
          <p:cNvSpPr txBox="1"/>
          <p:nvPr/>
        </p:nvSpPr>
        <p:spPr>
          <a:xfrm>
            <a:off x="457200" y="2638485"/>
            <a:ext cx="41148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en-US" sz="2400">
                <a:solidFill>
                  <a:schemeClr val="tx1"/>
                </a:solidFill>
              </a:rPr>
              <a:t>Land Use</a:t>
            </a:r>
          </a:p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en-US" sz="2400">
                <a:solidFill>
                  <a:schemeClr val="tx1"/>
                </a:solidFill>
              </a:rPr>
              <a:t>Transportation</a:t>
            </a:r>
          </a:p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en-US" sz="2400">
                <a:solidFill>
                  <a:schemeClr val="tx1"/>
                </a:solidFill>
              </a:rPr>
              <a:t>Air Quality</a:t>
            </a:r>
          </a:p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en-US" sz="2400">
                <a:solidFill>
                  <a:schemeClr val="tx1"/>
                </a:solidFill>
              </a:rPr>
              <a:t>Greenhouse Gas Emissions</a:t>
            </a:r>
          </a:p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en-US" sz="2400">
                <a:solidFill>
                  <a:schemeClr val="tx1"/>
                </a:solidFill>
              </a:rPr>
              <a:t>Energy</a:t>
            </a:r>
          </a:p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en-US" sz="2400">
                <a:solidFill>
                  <a:schemeClr val="tx1"/>
                </a:solidFill>
              </a:rPr>
              <a:t>Cultural Resources and Tribal Cultural Resources</a:t>
            </a:r>
          </a:p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en-US" sz="2400">
                <a:solidFill>
                  <a:schemeClr val="tx1"/>
                </a:solidFill>
              </a:rPr>
              <a:t>Geology and Soils</a:t>
            </a:r>
          </a:p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en-US" sz="2400"/>
              <a:t>Hazards and Hazardous Materials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>
              <a:solidFill>
                <a:schemeClr val="tx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2919FE-6EEF-6B08-091E-A960149728B2}"/>
              </a:ext>
            </a:extLst>
          </p:cNvPr>
          <p:cNvSpPr txBox="1"/>
          <p:nvPr/>
        </p:nvSpPr>
        <p:spPr>
          <a:xfrm>
            <a:off x="4686300" y="2638485"/>
            <a:ext cx="40386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en-US" sz="2400">
                <a:solidFill>
                  <a:schemeClr val="tx1"/>
                </a:solidFill>
              </a:rPr>
              <a:t>Hydrology and Water Quality</a:t>
            </a:r>
          </a:p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en-US" sz="2400">
                <a:solidFill>
                  <a:schemeClr val="tx1"/>
                </a:solidFill>
              </a:rPr>
              <a:t>Noise and Vibration</a:t>
            </a:r>
          </a:p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en-US" sz="2400">
                <a:solidFill>
                  <a:schemeClr val="tx1"/>
                </a:solidFill>
              </a:rPr>
              <a:t>Population and Housing</a:t>
            </a:r>
          </a:p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en-US" sz="2400">
                <a:solidFill>
                  <a:schemeClr val="tx1"/>
                </a:solidFill>
              </a:rPr>
              <a:t>Public Services, Recreation, and Utilities</a:t>
            </a:r>
          </a:p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en-US" sz="2400">
                <a:solidFill>
                  <a:schemeClr val="tx1"/>
                </a:solidFill>
              </a:rPr>
              <a:t>Biological Resources</a:t>
            </a:r>
          </a:p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en-US" sz="2400">
                <a:solidFill>
                  <a:schemeClr val="tx1"/>
                </a:solidFill>
              </a:rPr>
              <a:t>Aesthetic Resources (Wind, Shade, Shadow)</a:t>
            </a:r>
          </a:p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en-US" sz="2400">
                <a:solidFill>
                  <a:schemeClr val="tx1"/>
                </a:solidFill>
              </a:rPr>
              <a:t>Project Alternatives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9054139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32782F-5264-70C7-786E-281CFA60D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22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85853A-E94E-78CB-26FF-7AD10367B86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Sutter Hospital Medical Center</a:t>
            </a:r>
          </a:p>
          <a:p>
            <a:r>
              <a:rPr lang="en-US" i="1"/>
              <a:t>Planning Commission Study Session</a:t>
            </a:r>
          </a:p>
          <a:p>
            <a:r>
              <a:rPr lang="en-US"/>
              <a:t>June 25,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A178A4-B256-87C5-D087-5BF1E1C54C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9D65C5-7BB8-D766-7A12-5E5FFFED339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t="4445"/>
          <a:stretch>
            <a:fillRect/>
          </a:stretch>
        </p:blipFill>
        <p:spPr>
          <a:xfrm>
            <a:off x="3802447" y="0"/>
            <a:ext cx="5354253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93683D2F-1A74-B845-228D-9C39266EA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47800"/>
            <a:ext cx="3345247" cy="678995"/>
          </a:xfrm>
        </p:spPr>
        <p:txBody>
          <a:bodyPr>
            <a:normAutofit fontScale="90000"/>
          </a:bodyPr>
          <a:lstStyle/>
          <a:p>
            <a:r>
              <a:rPr lang="en-US" sz="2800"/>
              <a:t>EIR Study Intersections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965604-07FF-8864-B10D-611E335E3BF6}"/>
              </a:ext>
            </a:extLst>
          </p:cNvPr>
          <p:cNvSpPr txBox="1"/>
          <p:nvPr/>
        </p:nvSpPr>
        <p:spPr>
          <a:xfrm rot="4365427">
            <a:off x="6067680" y="4491565"/>
            <a:ext cx="533400" cy="1384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900" b="1"/>
              <a:t>Horton St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3FBA13-1E4A-D7A1-E32F-7F5AF583B116}"/>
              </a:ext>
            </a:extLst>
          </p:cNvPr>
          <p:cNvSpPr txBox="1"/>
          <p:nvPr/>
        </p:nvSpPr>
        <p:spPr>
          <a:xfrm rot="4437005">
            <a:off x="6507893" y="4396991"/>
            <a:ext cx="533400" cy="1384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900" b="1"/>
              <a:t>Hollis 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57B0DD-7915-EA97-9054-6741E4FD7C2B}"/>
              </a:ext>
            </a:extLst>
          </p:cNvPr>
          <p:cNvSpPr txBox="1"/>
          <p:nvPr/>
        </p:nvSpPr>
        <p:spPr>
          <a:xfrm rot="4551293">
            <a:off x="7516002" y="4216323"/>
            <a:ext cx="727493" cy="1384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900" b="1"/>
              <a:t>San Pablo Ave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1B536F-77C6-6E58-3E8F-9A91460A29C0}"/>
              </a:ext>
            </a:extLst>
          </p:cNvPr>
          <p:cNvSpPr txBox="1"/>
          <p:nvPr/>
        </p:nvSpPr>
        <p:spPr>
          <a:xfrm rot="20795442">
            <a:off x="6802913" y="4620776"/>
            <a:ext cx="533400" cy="1384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900" b="1"/>
              <a:t>45th 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B09769-C427-1424-ADBD-2FC14ADA0166}"/>
              </a:ext>
            </a:extLst>
          </p:cNvPr>
          <p:cNvSpPr txBox="1"/>
          <p:nvPr/>
        </p:nvSpPr>
        <p:spPr>
          <a:xfrm rot="20795442">
            <a:off x="6611586" y="3869961"/>
            <a:ext cx="533400" cy="1384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900" b="1"/>
              <a:t>43rd St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C8D6B5-F26D-FD4F-91C9-0C091897B9A8}"/>
              </a:ext>
            </a:extLst>
          </p:cNvPr>
          <p:cNvSpPr txBox="1"/>
          <p:nvPr/>
        </p:nvSpPr>
        <p:spPr>
          <a:xfrm rot="20862664">
            <a:off x="6311316" y="3020279"/>
            <a:ext cx="453737" cy="1384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900" b="1"/>
              <a:t>Powell St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381458-2247-93D1-78AF-38F4CA7EFDC4}"/>
              </a:ext>
            </a:extLst>
          </p:cNvPr>
          <p:cNvSpPr txBox="1"/>
          <p:nvPr/>
        </p:nvSpPr>
        <p:spPr>
          <a:xfrm rot="20862664">
            <a:off x="6977322" y="5424680"/>
            <a:ext cx="357132" cy="1384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900" b="1"/>
              <a:t>40</a:t>
            </a:r>
            <a:r>
              <a:rPr lang="en-US" sz="900" b="1" baseline="30000"/>
              <a:t>th</a:t>
            </a:r>
            <a:r>
              <a:rPr lang="en-US" sz="900" b="1"/>
              <a:t> St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C33B4EB-6FC9-CAA5-92F1-D2420C553065}"/>
              </a:ext>
            </a:extLst>
          </p:cNvPr>
          <p:cNvSpPr txBox="1"/>
          <p:nvPr/>
        </p:nvSpPr>
        <p:spPr>
          <a:xfrm rot="20862664">
            <a:off x="6924780" y="5111897"/>
            <a:ext cx="422143" cy="1384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900" b="1"/>
              <a:t>Park Ave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290B86-F15A-D827-922A-FBF1448409B5}"/>
              </a:ext>
            </a:extLst>
          </p:cNvPr>
          <p:cNvSpPr txBox="1"/>
          <p:nvPr/>
        </p:nvSpPr>
        <p:spPr>
          <a:xfrm rot="4505592">
            <a:off x="5865980" y="1620133"/>
            <a:ext cx="389196" cy="1384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900" b="1"/>
              <a:t>Hollis St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578DCA-E638-6F11-4092-D712E63A6375}"/>
              </a:ext>
            </a:extLst>
          </p:cNvPr>
          <p:cNvSpPr txBox="1"/>
          <p:nvPr/>
        </p:nvSpPr>
        <p:spPr>
          <a:xfrm rot="4505592">
            <a:off x="5230783" y="1869256"/>
            <a:ext cx="663306" cy="1384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900" b="1"/>
              <a:t>Overland St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5FF6AB9-5C1B-BA6C-B73F-70AD2196B50B}"/>
              </a:ext>
            </a:extLst>
          </p:cNvPr>
          <p:cNvSpPr txBox="1"/>
          <p:nvPr/>
        </p:nvSpPr>
        <p:spPr>
          <a:xfrm rot="5207367">
            <a:off x="5237461" y="3882736"/>
            <a:ext cx="715771" cy="1384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900" b="1"/>
              <a:t>Shellmound St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3B803AD-E6F0-7104-8B20-FE7AA2369976}"/>
              </a:ext>
            </a:extLst>
          </p:cNvPr>
          <p:cNvSpPr txBox="1"/>
          <p:nvPr/>
        </p:nvSpPr>
        <p:spPr>
          <a:xfrm rot="20795442">
            <a:off x="5403394" y="1325211"/>
            <a:ext cx="387821" cy="1384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900" b="1"/>
              <a:t>65th St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D3725BB4-1C18-4D12-7924-F40E8F427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23188"/>
            <a:ext cx="3249088" cy="4253812"/>
          </a:xfrm>
        </p:spPr>
        <p:txBody>
          <a:bodyPr>
            <a:normAutofit/>
          </a:bodyPr>
          <a:lstStyle/>
          <a:p>
            <a:r>
              <a:rPr lang="en-US" sz="2000">
                <a:solidFill>
                  <a:schemeClr val="tx1"/>
                </a:solidFill>
              </a:rPr>
              <a:t>79 study intersections</a:t>
            </a:r>
          </a:p>
        </p:txBody>
      </p:sp>
    </p:spTree>
    <p:extLst>
      <p:ext uri="{BB962C8B-B14F-4D97-AF65-F5344CB8AC3E}">
        <p14:creationId xmlns:p14="http://schemas.microsoft.com/office/powerpoint/2010/main" val="280541373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7EDE8-7D79-A699-A143-18628F6E7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Meeting Schedule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26849-E40D-2180-F9E4-2CD72CA73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23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07243E-7F79-861B-31B9-20A202AED40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44DAA7-3689-251D-88E6-A1EA912C21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  <p:graphicFrame>
        <p:nvGraphicFramePr>
          <p:cNvPr id="9" name="Content Placeholder 6">
            <a:extLst>
              <a:ext uri="{FF2B5EF4-FFF2-40B4-BE49-F238E27FC236}">
                <a16:creationId xmlns:a16="http://schemas.microsoft.com/office/drawing/2014/main" id="{08E6F4C2-DDB2-7234-2009-649DD9C7F9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009940"/>
              </p:ext>
            </p:extLst>
          </p:nvPr>
        </p:nvGraphicFramePr>
        <p:xfrm>
          <a:off x="457200" y="2222500"/>
          <a:ext cx="8229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329765999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4098442014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31526296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/>
                        <a:t>Meeting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Date &amp;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Location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2248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i="1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Sutter Health Community Meeting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i="1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May 18, 6:00 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i="1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5300 Chiron Way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6261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i="1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Bicycle/Pedestrian Advisory Committee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i="1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June 1, 5:30 PM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i="1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Civic Center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76550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i="1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Commission on Aging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i="1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June 10, 10:00 AM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160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ECCL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33430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i="1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Parks and Recreation Committee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June 17, 6:00 PM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30705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Planning Commission – Study Session</a:t>
                      </a: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June 25, 6:30 PM</a:t>
                      </a:r>
                    </a:p>
                  </a:txBody>
                  <a:tcPr>
                    <a:solidFill>
                      <a:srgbClr val="D0D8E8"/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en-US" sz="1600" dirty="0"/>
                        <a:t>Civic Center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57900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/>
                        <a:t>City Council – Study Session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July 21, 6:00 PM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4569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/>
                        <a:t>Planning Commission – EIR Scoping Meeting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August 27, 6:30 PM</a:t>
                      </a:r>
                    </a:p>
                  </a:txBody>
                  <a:tcP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805071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9F3F095-39FB-A750-7D41-733F2DDD9F70}"/>
              </a:ext>
            </a:extLst>
          </p:cNvPr>
          <p:cNvSpPr txBox="1"/>
          <p:nvPr/>
        </p:nvSpPr>
        <p:spPr>
          <a:xfrm>
            <a:off x="602974" y="5410200"/>
            <a:ext cx="78087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Additional Study Sessions with the City Council and the Planning Commission are </a:t>
            </a:r>
          </a:p>
          <a:p>
            <a:r>
              <a:rPr lang="en-US" dirty="0"/>
              <a:t>anticipated and will be scheduled in the coming months.</a:t>
            </a:r>
          </a:p>
        </p:txBody>
      </p:sp>
    </p:spTree>
    <p:extLst>
      <p:ext uri="{BB962C8B-B14F-4D97-AF65-F5344CB8AC3E}">
        <p14:creationId xmlns:p14="http://schemas.microsoft.com/office/powerpoint/2010/main" val="36349020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47330-0F66-5FD6-D1B1-2932026A5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Community &amp; Committee Comments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3778DA-7A3E-0BD9-9D55-63471A84A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24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800025-9113-1983-9EA2-A6FBA51A0EB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277994-AAAC-A092-E866-D925645695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80E4C2D-86EC-9EBD-03B8-AB698C61F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Traffic impacts: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Bike and pedestrian safety (lighting, traffic conflicts)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53rd Street (impacts on Emery Bay Village, school)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Horton Street (diverter removal, Stanford intersection)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Parking spillover and access</a:t>
            </a:r>
          </a:p>
          <a:p>
            <a:r>
              <a:rPr lang="en-US">
                <a:solidFill>
                  <a:schemeClr val="tx1"/>
                </a:solidFill>
              </a:rPr>
              <a:t>Want more information on proposed shuttle service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Integration with existing transit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Bus shelter improvements</a:t>
            </a:r>
          </a:p>
          <a:p>
            <a:pPr lvl="1"/>
            <a:endParaRPr lang="en-US">
              <a:solidFill>
                <a:schemeClr val="tx1"/>
              </a:solidFill>
            </a:endParaRPr>
          </a:p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5055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5707E-DC86-63C4-0146-A34AB524A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C54AE-D547-7207-A2A4-545106296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Community &amp; Committee Comments, cont.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AA7FC-88EE-7E91-A6BE-76376D537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25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55EB0F-D13E-F964-73B0-953B3ECA783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0D50BB-0548-F329-01F5-0FB56D6FE9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BC84D7D-7D86-A746-CABF-0BA89BE2A3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Want Sutter to provide broader community value, such as: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Senior programming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Public open space and amenities</a:t>
            </a:r>
          </a:p>
          <a:p>
            <a:r>
              <a:rPr lang="en-US">
                <a:solidFill>
                  <a:schemeClr val="tx1"/>
                </a:solidFill>
              </a:rPr>
              <a:t>Other topics: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Proposed height and massing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Noise impact on wildlife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Landscaping/tree replacement</a:t>
            </a:r>
          </a:p>
        </p:txBody>
      </p:sp>
    </p:spTree>
    <p:extLst>
      <p:ext uri="{BB962C8B-B14F-4D97-AF65-F5344CB8AC3E}">
        <p14:creationId xmlns:p14="http://schemas.microsoft.com/office/powerpoint/2010/main" val="732561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A835DE-BC9B-F645-234F-3BDF8310B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7D43C-12C3-9184-48BC-4AF96EB57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 Commission Comments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951466-FF5E-2D2F-CA33-BE90D0EE6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26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A52721-F87E-1411-1D51-3E2F4702709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74E79F-2ABE-393B-0231-27EA735433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A8EC888-57B9-CC78-6BC2-694870C64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Horton Street Traffic Diverter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No bike infrastructure to compensate for removal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Intractable bollards for emergency/shuttle access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Right turn only restrictions on 53</a:t>
            </a:r>
            <a:r>
              <a:rPr lang="en-US" baseline="30000" dirty="0">
                <a:solidFill>
                  <a:schemeClr val="tx1"/>
                </a:solidFill>
              </a:rPr>
              <a:t>rd</a:t>
            </a:r>
            <a:r>
              <a:rPr lang="en-US" dirty="0">
                <a:solidFill>
                  <a:schemeClr val="tx1"/>
                </a:solidFill>
              </a:rPr>
              <a:t> Street</a:t>
            </a:r>
          </a:p>
          <a:p>
            <a:r>
              <a:rPr lang="en-US" dirty="0">
                <a:solidFill>
                  <a:schemeClr val="tx1"/>
                </a:solidFill>
              </a:rPr>
              <a:t>Shuttle Coordination with ETMA</a:t>
            </a:r>
          </a:p>
          <a:p>
            <a:r>
              <a:rPr lang="en-US" dirty="0">
                <a:solidFill>
                  <a:schemeClr val="tx1"/>
                </a:solidFill>
              </a:rPr>
              <a:t>Larger workforce housing on B-1</a:t>
            </a:r>
          </a:p>
          <a:p>
            <a:r>
              <a:rPr lang="en-US" dirty="0">
                <a:solidFill>
                  <a:schemeClr val="tx1"/>
                </a:solidFill>
              </a:rPr>
              <a:t>Explore creative ways of using existing parking at Bay Street and Grifols garage</a:t>
            </a:r>
          </a:p>
          <a:p>
            <a:r>
              <a:rPr lang="en-US" dirty="0">
                <a:solidFill>
                  <a:schemeClr val="tx1"/>
                </a:solidFill>
              </a:rPr>
              <a:t>Helipad/Noise and Light Pollution</a:t>
            </a:r>
          </a:p>
        </p:txBody>
      </p:sp>
    </p:spTree>
    <p:extLst>
      <p:ext uri="{BB962C8B-B14F-4D97-AF65-F5344CB8AC3E}">
        <p14:creationId xmlns:p14="http://schemas.microsoft.com/office/powerpoint/2010/main" val="4606897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70605-D18C-6317-3251-EA55C4498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5EBD9-3176-AF7B-0B63-790DFEF9C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Staff Comments</a:t>
            </a:r>
            <a:br>
              <a:rPr lang="en-US"/>
            </a:br>
            <a:r>
              <a:rPr lang="en-US" sz="2200" i="1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Transportation Impacts</a:t>
            </a: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A08B4-164B-A962-84A0-083C0893CD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Recommend the applicant offer more context on bike/ped improvements, impact of removing the diverter</a:t>
            </a:r>
          </a:p>
          <a:p>
            <a:r>
              <a:rPr lang="en-US" dirty="0">
                <a:solidFill>
                  <a:schemeClr val="tx1"/>
                </a:solidFill>
              </a:rPr>
              <a:t>Recommend the applicant align project description more with regional transportation planning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52BC93-6019-F36C-C275-93405A9E2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27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08D8A2-6979-4C9E-4FD1-F22A7A7CB09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8B0A4F-AFDA-538D-E147-B14415911C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Community Development Department</a:t>
            </a:r>
          </a:p>
        </p:txBody>
      </p:sp>
    </p:spTree>
    <p:extLst>
      <p:ext uri="{BB962C8B-B14F-4D97-AF65-F5344CB8AC3E}">
        <p14:creationId xmlns:p14="http://schemas.microsoft.com/office/powerpoint/2010/main" val="27942519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64E93-CB1E-67CD-C73C-7F7601A25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6F2E-4221-CAA9-0A03-DD4C673C6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Staff Comments</a:t>
            </a:r>
            <a:br>
              <a:rPr lang="en-US"/>
            </a:br>
            <a:r>
              <a:rPr lang="en-US" sz="2200" i="1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Transportation Impacts, cont.</a:t>
            </a: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0D0EB0-8CD3-F81A-6BEB-CCAB1FE22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>
                <a:solidFill>
                  <a:schemeClr val="tx1"/>
                </a:solidFill>
              </a:rPr>
              <a:t>Transportation analysis should evaluate: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Removal of diverter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Bike/ped barriers due to proposed circulation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Multimodal conflict locations and interactions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Effects on 53</a:t>
            </a:r>
            <a:r>
              <a:rPr lang="en-US" baseline="30000">
                <a:solidFill>
                  <a:schemeClr val="tx1"/>
                </a:solidFill>
              </a:rPr>
              <a:t>rd </a:t>
            </a:r>
            <a:r>
              <a:rPr lang="en-US">
                <a:solidFill>
                  <a:schemeClr val="tx1"/>
                </a:solidFill>
              </a:rPr>
              <a:t>and Horton bicycle boulevards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Interaction between proposed shuttle and existing transit 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Interaction between multimodal network and driveways, loading, drop-off, shuttle, and emergency access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Consistency with City transportation policies and plans (e.g. ATP, LRSP, General Plan)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D39394-B301-BF15-92A5-8CDF3D5DB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28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93AB01-4807-4D9D-5348-1F4C467A5C8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4D9620-5480-B74B-45E7-E2A5A3B232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</p:spTree>
    <p:extLst>
      <p:ext uri="{BB962C8B-B14F-4D97-AF65-F5344CB8AC3E}">
        <p14:creationId xmlns:p14="http://schemas.microsoft.com/office/powerpoint/2010/main" val="27583129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F6E9D-E24E-DC84-8371-1B12A7E4F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8FFAE-D633-925E-E826-000C8022B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Staff Comments</a:t>
            </a:r>
            <a:br>
              <a:rPr lang="en-US"/>
            </a:br>
            <a:r>
              <a:rPr lang="en-US" sz="2200" i="1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Housing Variant</a:t>
            </a: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101017-CECB-F61E-B050-1A85F81562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23188"/>
            <a:ext cx="8382000" cy="4253812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Encourage applicant to consider a larger workforce housing proposal at site B1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546553-2A87-58BF-BDB5-5FAA44EF5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29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95B4BE-C49F-A010-E865-09BA1422219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7D83DF-AB70-D362-B323-A7985BA12D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8B813F3-2368-78F8-0AA9-AF569EECE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3721" y="3276600"/>
            <a:ext cx="4705138" cy="293125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A38C54C-7BB4-B82C-A276-CC60FFE6DFF1}"/>
              </a:ext>
            </a:extLst>
          </p:cNvPr>
          <p:cNvSpPr/>
          <p:nvPr/>
        </p:nvSpPr>
        <p:spPr>
          <a:xfrm>
            <a:off x="7597521" y="4747412"/>
            <a:ext cx="604410" cy="71173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9C3CA9C-BE88-7F41-DACB-E7A5B0E8F332}"/>
              </a:ext>
            </a:extLst>
          </p:cNvPr>
          <p:cNvSpPr/>
          <p:nvPr/>
        </p:nvSpPr>
        <p:spPr>
          <a:xfrm>
            <a:off x="8279467" y="3998707"/>
            <a:ext cx="731183" cy="5169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tx1"/>
                </a:solidFill>
              </a:rPr>
              <a:t>B1</a:t>
            </a:r>
            <a:endParaRPr lang="en-US" sz="1600" b="1">
              <a:solidFill>
                <a:schemeClr val="tx1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6D50A55-99A4-635D-C3FB-54EE0036D3E1}"/>
              </a:ext>
            </a:extLst>
          </p:cNvPr>
          <p:cNvCxnSpPr>
            <a:cxnSpLocks/>
          </p:cNvCxnSpPr>
          <p:nvPr/>
        </p:nvCxnSpPr>
        <p:spPr>
          <a:xfrm flipH="1">
            <a:off x="7969251" y="4418064"/>
            <a:ext cx="391478" cy="50619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3195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2D7A8A3A-0C93-8FF7-AD78-83B4DE7E059E}"/>
              </a:ext>
            </a:extLst>
          </p:cNvPr>
          <p:cNvSpPr/>
          <p:nvPr/>
        </p:nvSpPr>
        <p:spPr>
          <a:xfrm>
            <a:off x="-282804" y="678730"/>
            <a:ext cx="9643620" cy="1404594"/>
          </a:xfrm>
          <a:custGeom>
            <a:avLst/>
            <a:gdLst>
              <a:gd name="csX0" fmla="*/ 113122 w 9643620"/>
              <a:gd name="csY0" fmla="*/ 301658 h 1404594"/>
              <a:gd name="csX1" fmla="*/ 1319752 w 9643620"/>
              <a:gd name="csY1" fmla="*/ 9427 h 1404594"/>
              <a:gd name="csX2" fmla="*/ 2064470 w 9643620"/>
              <a:gd name="csY2" fmla="*/ 47134 h 1404594"/>
              <a:gd name="csX3" fmla="*/ 3355942 w 9643620"/>
              <a:gd name="csY3" fmla="*/ 75414 h 1404594"/>
              <a:gd name="csX4" fmla="*/ 9587060 w 9643620"/>
              <a:gd name="csY4" fmla="*/ 0 h 1404594"/>
              <a:gd name="csX5" fmla="*/ 9643620 w 9643620"/>
              <a:gd name="csY5" fmla="*/ 1263192 h 1404594"/>
              <a:gd name="csX6" fmla="*/ 876693 w 9643620"/>
              <a:gd name="csY6" fmla="*/ 1404594 h 1404594"/>
              <a:gd name="csX7" fmla="*/ 0 w 9643620"/>
              <a:gd name="csY7" fmla="*/ 942680 h 140459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9643620" h="1404594">
                <a:moveTo>
                  <a:pt x="113122" y="301658"/>
                </a:moveTo>
                <a:lnTo>
                  <a:pt x="1319752" y="9427"/>
                </a:lnTo>
                <a:lnTo>
                  <a:pt x="2064470" y="47134"/>
                </a:lnTo>
                <a:lnTo>
                  <a:pt x="3355942" y="75414"/>
                </a:lnTo>
                <a:lnTo>
                  <a:pt x="9587060" y="0"/>
                </a:lnTo>
                <a:lnTo>
                  <a:pt x="9643620" y="1263192"/>
                </a:lnTo>
                <a:lnTo>
                  <a:pt x="876693" y="1404594"/>
                </a:lnTo>
                <a:lnTo>
                  <a:pt x="0" y="942680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068999-F068-4CF0-91A4-F8C1B3DB8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3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BCFAD5-C6D2-133F-5E57-8B17B1190D0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370FB1-AA96-C964-6C42-E2FADBB636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ECC68CC-F7E1-7AE5-4278-17D5FB67ADCF}"/>
              </a:ext>
            </a:extLst>
          </p:cNvPr>
          <p:cNvGrpSpPr/>
          <p:nvPr/>
        </p:nvGrpSpPr>
        <p:grpSpPr>
          <a:xfrm>
            <a:off x="1120406" y="533400"/>
            <a:ext cx="6519863" cy="5904937"/>
            <a:chOff x="1704975" y="174625"/>
            <a:chExt cx="7186555" cy="6508750"/>
          </a:xfrm>
        </p:grpSpPr>
        <p:graphicFrame>
          <p:nvGraphicFramePr>
            <p:cNvPr id="8" name="Diagram 7">
              <a:extLst>
                <a:ext uri="{FF2B5EF4-FFF2-40B4-BE49-F238E27FC236}">
                  <a16:creationId xmlns:a16="http://schemas.microsoft.com/office/drawing/2014/main" id="{C02E0515-D3CE-9613-8AC8-710D0E764F3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953228851"/>
                </p:ext>
              </p:extLst>
            </p:nvPr>
          </p:nvGraphicFramePr>
          <p:xfrm>
            <a:off x="2728177" y="1727993"/>
            <a:ext cx="2310548" cy="495538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aphicFrame>
          <p:nvGraphicFramePr>
            <p:cNvPr id="9" name="Diagram 8">
              <a:extLst>
                <a:ext uri="{FF2B5EF4-FFF2-40B4-BE49-F238E27FC236}">
                  <a16:creationId xmlns:a16="http://schemas.microsoft.com/office/drawing/2014/main" id="{752D07FC-D4B5-7DDE-D835-C22CF2F0750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556112252"/>
                </p:ext>
              </p:extLst>
            </p:nvPr>
          </p:nvGraphicFramePr>
          <p:xfrm>
            <a:off x="6191929" y="1727994"/>
            <a:ext cx="2699601" cy="321786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graphicFrame>
          <p:nvGraphicFramePr>
            <p:cNvPr id="10" name="Diagram 9">
              <a:extLst>
                <a:ext uri="{FF2B5EF4-FFF2-40B4-BE49-F238E27FC236}">
                  <a16:creationId xmlns:a16="http://schemas.microsoft.com/office/drawing/2014/main" id="{02423572-B4A8-59D5-FFF9-E17824FC486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25665671"/>
                </p:ext>
              </p:extLst>
            </p:nvPr>
          </p:nvGraphicFramePr>
          <p:xfrm>
            <a:off x="4571998" y="174625"/>
            <a:ext cx="2209802" cy="12954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2" r:lo="rId13" r:qs="rId14" r:cs="rId15"/>
            </a:graphicData>
          </a:graphic>
        </p:graphicFrame>
        <p:sp>
          <p:nvSpPr>
            <p:cNvPr id="11" name="Arrow: Bent 10">
              <a:extLst>
                <a:ext uri="{FF2B5EF4-FFF2-40B4-BE49-F238E27FC236}">
                  <a16:creationId xmlns:a16="http://schemas.microsoft.com/office/drawing/2014/main" id="{E7AE5ECD-D61F-CBAF-DFE1-C6EEC4F43200}"/>
                </a:ext>
              </a:extLst>
            </p:cNvPr>
            <p:cNvSpPr/>
            <p:nvPr/>
          </p:nvSpPr>
          <p:spPr>
            <a:xfrm rot="5400000">
              <a:off x="6973469" y="1010967"/>
              <a:ext cx="493776" cy="857247"/>
            </a:xfrm>
            <a:prstGeom prst="ben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" name="Arrow: Bent 11">
              <a:extLst>
                <a:ext uri="{FF2B5EF4-FFF2-40B4-BE49-F238E27FC236}">
                  <a16:creationId xmlns:a16="http://schemas.microsoft.com/office/drawing/2014/main" id="{F8DD89F8-D4F5-05DA-F2BC-20AD36E8FCCB}"/>
                </a:ext>
              </a:extLst>
            </p:cNvPr>
            <p:cNvSpPr/>
            <p:nvPr/>
          </p:nvSpPr>
          <p:spPr>
            <a:xfrm rot="5400000" flipV="1">
              <a:off x="3922298" y="1017724"/>
              <a:ext cx="480260" cy="857249"/>
            </a:xfrm>
            <a:prstGeom prst="ben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CE8AB98-8020-23FD-D650-D10C885E9E61}"/>
                </a:ext>
              </a:extLst>
            </p:cNvPr>
            <p:cNvSpPr txBox="1"/>
            <p:nvPr/>
          </p:nvSpPr>
          <p:spPr>
            <a:xfrm>
              <a:off x="1704975" y="1075301"/>
              <a:ext cx="2057402" cy="4749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100" i="1">
                  <a:solidFill>
                    <a:schemeClr val="bg1">
                      <a:lumMod val="50000"/>
                    </a:schemeClr>
                  </a:solidFill>
                </a:rPr>
                <a:t>determine appropriate level of environmental review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C0EC4012-C29A-22B5-44D2-4E2AE550C2F3}"/>
              </a:ext>
            </a:extLst>
          </p:cNvPr>
          <p:cNvSpPr txBox="1"/>
          <p:nvPr/>
        </p:nvSpPr>
        <p:spPr>
          <a:xfrm>
            <a:off x="7792669" y="2817560"/>
            <a:ext cx="119893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Community Input, PUD Amendment, General Plan Amendment</a:t>
            </a:r>
          </a:p>
        </p:txBody>
      </p:sp>
      <p:sp>
        <p:nvSpPr>
          <p:cNvPr id="18" name="Right Brace 17">
            <a:extLst>
              <a:ext uri="{FF2B5EF4-FFF2-40B4-BE49-F238E27FC236}">
                <a16:creationId xmlns:a16="http://schemas.microsoft.com/office/drawing/2014/main" id="{66EA60D9-5C43-D3F3-244B-36B68062E7C2}"/>
              </a:ext>
            </a:extLst>
          </p:cNvPr>
          <p:cNvSpPr/>
          <p:nvPr/>
        </p:nvSpPr>
        <p:spPr>
          <a:xfrm>
            <a:off x="7564069" y="1945250"/>
            <a:ext cx="228600" cy="2916758"/>
          </a:xfrm>
          <a:prstGeom prst="rightBrace">
            <a:avLst>
              <a:gd name="adj1" fmla="val 8333"/>
              <a:gd name="adj2" fmla="val 50323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Brace 18">
            <a:extLst>
              <a:ext uri="{FF2B5EF4-FFF2-40B4-BE49-F238E27FC236}">
                <a16:creationId xmlns:a16="http://schemas.microsoft.com/office/drawing/2014/main" id="{09BA13D3-53EC-0F26-4EBF-D13BC0A51D85}"/>
              </a:ext>
            </a:extLst>
          </p:cNvPr>
          <p:cNvSpPr/>
          <p:nvPr/>
        </p:nvSpPr>
        <p:spPr>
          <a:xfrm rot="10800000">
            <a:off x="1753703" y="1942663"/>
            <a:ext cx="228600" cy="4495674"/>
          </a:xfrm>
          <a:prstGeom prst="rightBrace">
            <a:avLst>
              <a:gd name="adj1" fmla="val 8333"/>
              <a:gd name="adj2" fmla="val 50323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20EF550-15E9-56CB-CE9B-24014D5A7804}"/>
              </a:ext>
            </a:extLst>
          </p:cNvPr>
          <p:cNvSpPr txBox="1"/>
          <p:nvPr/>
        </p:nvSpPr>
        <p:spPr>
          <a:xfrm>
            <a:off x="763102" y="3998027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/>
              <a:t>CEQA</a:t>
            </a:r>
            <a:endParaRPr lang="en-US" sz="1050" b="1"/>
          </a:p>
        </p:txBody>
      </p:sp>
      <p:sp>
        <p:nvSpPr>
          <p:cNvPr id="3" name="Arrow: Circular 2">
            <a:extLst>
              <a:ext uri="{FF2B5EF4-FFF2-40B4-BE49-F238E27FC236}">
                <a16:creationId xmlns:a16="http://schemas.microsoft.com/office/drawing/2014/main" id="{6C37089E-8DBC-4A5C-826D-0E3D52829767}"/>
              </a:ext>
            </a:extLst>
          </p:cNvPr>
          <p:cNvSpPr/>
          <p:nvPr/>
        </p:nvSpPr>
        <p:spPr>
          <a:xfrm rot="16200000">
            <a:off x="4762500" y="3677019"/>
            <a:ext cx="1026961" cy="1026961"/>
          </a:xfrm>
          <a:prstGeom prst="circularArrow">
            <a:avLst>
              <a:gd name="adj1" fmla="val 12500"/>
              <a:gd name="adj2" fmla="val 1142314"/>
              <a:gd name="adj3" fmla="val 20457681"/>
              <a:gd name="adj4" fmla="val 10800000"/>
              <a:gd name="adj5" fmla="val 12500"/>
            </a:avLst>
          </a:prstGeom>
          <a:solidFill>
            <a:srgbClr val="4F81BD">
              <a:lumMod val="60000"/>
              <a:lumOff val="40000"/>
            </a:srgbClr>
          </a:solidFill>
          <a:ln>
            <a:noFill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6360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AB06C-C720-0B21-DA73-866008A92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35AF5-D751-6F4A-D014-A0505FFDA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Staff Comments</a:t>
            </a:r>
            <a:br>
              <a:rPr lang="en-US"/>
            </a:br>
            <a:r>
              <a:rPr lang="en-US" sz="2200" i="1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Community Benefits</a:t>
            </a: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B36108-EE74-91D9-CC25-7E3CBBB8A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City may evaluate issues outside of EIR and in addition to City requirements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Staff is engaging fiscal consultant to evaluate campus’ impact</a:t>
            </a:r>
          </a:p>
          <a:p>
            <a:r>
              <a:rPr lang="en-US">
                <a:solidFill>
                  <a:schemeClr val="tx1"/>
                </a:solidFill>
              </a:rPr>
              <a:t>Agreed-upon benefits may be memorialized in Development/Community Benefits Agreement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7935C9-5C90-334B-1FC3-AD9A4C37F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30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E3EA77-331A-E019-D156-AA1B1433D71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4E51AA-B8C6-93F0-9D3B-A4C4833D9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</p:spTree>
    <p:extLst>
      <p:ext uri="{BB962C8B-B14F-4D97-AF65-F5344CB8AC3E}">
        <p14:creationId xmlns:p14="http://schemas.microsoft.com/office/powerpoint/2010/main" val="133519661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8B9DB-E718-41FB-B3E3-1F4F260A2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F83A2-F4C1-D7F5-A077-62DA93F2D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Staff Comments</a:t>
            </a:r>
            <a:br>
              <a:rPr lang="en-US"/>
            </a:br>
            <a:r>
              <a:rPr lang="en-US" sz="2200" i="1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Community Benefits, cont.</a:t>
            </a: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B87958-AE0A-F381-86B6-29B3E700E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23188"/>
            <a:ext cx="8382000" cy="42538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>
                <a:solidFill>
                  <a:schemeClr val="tx1"/>
                </a:solidFill>
              </a:rPr>
              <a:t>Potential topics for community benefit:</a:t>
            </a:r>
          </a:p>
          <a:p>
            <a:r>
              <a:rPr lang="en-US" sz="2600">
                <a:solidFill>
                  <a:schemeClr val="tx1"/>
                </a:solidFill>
              </a:rPr>
              <a:t>Transportation improvements</a:t>
            </a:r>
          </a:p>
          <a:p>
            <a:r>
              <a:rPr lang="en-US" sz="2600">
                <a:solidFill>
                  <a:schemeClr val="tx1"/>
                </a:solidFill>
              </a:rPr>
              <a:t>Public realm improvements</a:t>
            </a:r>
          </a:p>
          <a:p>
            <a:r>
              <a:rPr lang="en-US" sz="2600">
                <a:solidFill>
                  <a:schemeClr val="tx1"/>
                </a:solidFill>
              </a:rPr>
              <a:t>Senior programming</a:t>
            </a:r>
          </a:p>
          <a:p>
            <a:r>
              <a:rPr lang="en-US" sz="2600">
                <a:solidFill>
                  <a:schemeClr val="tx1"/>
                </a:solidFill>
              </a:rPr>
              <a:t>Educational partnerships</a:t>
            </a:r>
          </a:p>
          <a:p>
            <a:r>
              <a:rPr lang="en-US" sz="2600">
                <a:solidFill>
                  <a:schemeClr val="tx1"/>
                </a:solidFill>
              </a:rPr>
              <a:t>Public art</a:t>
            </a:r>
          </a:p>
          <a:p>
            <a:r>
              <a:rPr lang="en-US" sz="2600">
                <a:solidFill>
                  <a:schemeClr val="tx1"/>
                </a:solidFill>
              </a:rPr>
              <a:t>Mobile food vendors</a:t>
            </a:r>
          </a:p>
          <a:p>
            <a:r>
              <a:rPr lang="en-US" sz="2600">
                <a:solidFill>
                  <a:schemeClr val="tx1"/>
                </a:solidFill>
              </a:rPr>
              <a:t>Childcare services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3BE0B7-2457-4F35-D415-F09D13913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31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BB8E4-9C20-9EC8-84DB-C8A65CD3686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743F0-546E-B638-706B-E63234E317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</p:spTree>
    <p:extLst>
      <p:ext uri="{BB962C8B-B14F-4D97-AF65-F5344CB8AC3E}">
        <p14:creationId xmlns:p14="http://schemas.microsoft.com/office/powerpoint/2010/main" val="6999204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3F50B-D1D1-22FD-0963-6B702042A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Permits and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9C338-DA52-A830-F462-4DF093116C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Planning Commission makes recommendation, City Council approves: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EIR certification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PUD Amendment 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General Plan Amendment</a:t>
            </a:r>
          </a:p>
          <a:p>
            <a:r>
              <a:rPr lang="en-US">
                <a:solidFill>
                  <a:schemeClr val="tx1"/>
                </a:solidFill>
              </a:rPr>
              <a:t>Other permits may include: 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Final Development Plan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Tree removal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Development/Community Benefit Agreement</a:t>
            </a:r>
          </a:p>
          <a:p>
            <a:pPr lvl="1"/>
            <a:endParaRPr lang="en-US">
              <a:solidFill>
                <a:schemeClr val="tx1"/>
              </a:solidFill>
            </a:endParaRPr>
          </a:p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812C4D-AB46-3A26-9164-C470D8894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32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3C310D-E7D6-2F77-A1FC-C5F3B53ECA7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DE72F-2CDD-017E-2D1D-783BA79A8C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</p:spTree>
    <p:extLst>
      <p:ext uri="{BB962C8B-B14F-4D97-AF65-F5344CB8AC3E}">
        <p14:creationId xmlns:p14="http://schemas.microsoft.com/office/powerpoint/2010/main" val="124913329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333F373-822E-4387-C4D4-569B6937A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239617"/>
            <a:ext cx="7772400" cy="1362075"/>
          </a:xfrm>
        </p:spPr>
        <p:txBody>
          <a:bodyPr/>
          <a:lstStyle/>
          <a:p>
            <a:r>
              <a:rPr lang="en-US" dirty="0"/>
              <a:t>Council feedback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2A8CF7-C487-4D93-3E8C-046F1B85F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33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626394-575B-50E4-DC13-43FF818D9B1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A84307-8586-9C56-3DCD-58787A829A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</p:spTree>
    <p:extLst>
      <p:ext uri="{BB962C8B-B14F-4D97-AF65-F5344CB8AC3E}">
        <p14:creationId xmlns:p14="http://schemas.microsoft.com/office/powerpoint/2010/main" val="17745536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FE81C-4A0F-FABA-4DAB-B19ACE011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5381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Does the Council have any comments or direction on the circulation plan and transportation improvements?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Bicycle and pedestrian improvements 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Driveway/drop-off/loading/emergency access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Operation of shuttle system 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Opportunities to coordinate shuttle with existing transit/transportation services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F430E3-121A-B365-6A08-AB75B3496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34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471747-DB97-649C-AC4C-9C0E2E7D7BA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BC0BBD-1BEE-411D-6560-252705E723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</p:spTree>
    <p:extLst>
      <p:ext uri="{BB962C8B-B14F-4D97-AF65-F5344CB8AC3E}">
        <p14:creationId xmlns:p14="http://schemas.microsoft.com/office/powerpoint/2010/main" val="19688994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09135-3C53-4CF3-E73F-921552C32B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253812"/>
          </a:xfrm>
        </p:spPr>
        <p:txBody>
          <a:bodyPr/>
          <a:lstStyle/>
          <a:p>
            <a:pPr marL="457200" indent="-457200">
              <a:buNone/>
            </a:pPr>
            <a:r>
              <a:rPr lang="en-US" dirty="0">
                <a:solidFill>
                  <a:schemeClr val="tx1"/>
                </a:solidFill>
              </a:rPr>
              <a:t>2.	Has the Council identified any potential impacts on fiscal, public service, or public health, safety and welfare issues that would not be addressed through the CEQA process?</a:t>
            </a:r>
          </a:p>
          <a:p>
            <a:pPr marL="514350" indent="-514350">
              <a:buFont typeface="+mj-lt"/>
              <a:buAutoNum type="arabicPeriod"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F23A0F-8D8C-F321-9816-7C6839B34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35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ACD3E0-3BD4-DE5D-2517-76D41A33D55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7E0012-3216-2BA6-9C97-91B1EB8236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</p:spTree>
    <p:extLst>
      <p:ext uri="{BB962C8B-B14F-4D97-AF65-F5344CB8AC3E}">
        <p14:creationId xmlns:p14="http://schemas.microsoft.com/office/powerpoint/2010/main" val="18553457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5E8ED-C7C0-DEA1-B3FF-7A391F3A26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1421202"/>
          </a:xfrm>
        </p:spPr>
        <p:txBody>
          <a:bodyPr>
            <a:normAutofit/>
          </a:bodyPr>
          <a:lstStyle/>
          <a:p>
            <a:pPr marL="514350" indent="-514350">
              <a:buAutoNum type="arabicPeriod" startAt="3"/>
            </a:pPr>
            <a:r>
              <a:rPr lang="en-US" dirty="0">
                <a:solidFill>
                  <a:schemeClr val="tx1"/>
                </a:solidFill>
              </a:rPr>
              <a:t>Does the Council have any comments on the proposed scale of the housing variant proposed at the B-1 site?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80FF30-7878-421F-63BC-CAA0AFCEF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36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91FA92-E6E8-4A47-55BD-6572320EB5F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3AC67A-C7A8-C6F6-B9E6-B20946DDFB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1860A09-CED1-5ADA-0574-E6FDFCC463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1866" y="3402402"/>
            <a:ext cx="4298071" cy="267765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2C3BCB6-A03D-A6A9-E7FE-12EAE88DA05A}"/>
              </a:ext>
            </a:extLst>
          </p:cNvPr>
          <p:cNvSpPr/>
          <p:nvPr/>
        </p:nvSpPr>
        <p:spPr>
          <a:xfrm>
            <a:off x="7932146" y="4741230"/>
            <a:ext cx="552120" cy="65016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7751990-EDD1-56C4-C8A0-07E6B1F55253}"/>
              </a:ext>
            </a:extLst>
          </p:cNvPr>
          <p:cNvSpPr/>
          <p:nvPr/>
        </p:nvSpPr>
        <p:spPr>
          <a:xfrm>
            <a:off x="8334577" y="4046659"/>
            <a:ext cx="667924" cy="472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tx1"/>
                </a:solidFill>
              </a:rPr>
              <a:t>B1</a:t>
            </a:r>
            <a:endParaRPr lang="en-US" sz="1600" b="1">
              <a:solidFill>
                <a:schemeClr val="tx1"/>
              </a:solidFill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BDF34AE-946F-8910-5C47-7E66B52FEC8F}"/>
              </a:ext>
            </a:extLst>
          </p:cNvPr>
          <p:cNvCxnSpPr>
            <a:cxnSpLocks/>
          </p:cNvCxnSpPr>
          <p:nvPr/>
        </p:nvCxnSpPr>
        <p:spPr>
          <a:xfrm flipH="1">
            <a:off x="8305800" y="4510031"/>
            <a:ext cx="280732" cy="41799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388817E6-19F3-85DF-3D75-99BFD28C4389}"/>
              </a:ext>
            </a:extLst>
          </p:cNvPr>
          <p:cNvSpPr txBox="1"/>
          <p:nvPr/>
        </p:nvSpPr>
        <p:spPr>
          <a:xfrm>
            <a:off x="990600" y="3440083"/>
            <a:ext cx="3429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marR="0" lvl="1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Should the applicant evaluate a larger workforce housing alternative or other site program?</a:t>
            </a:r>
          </a:p>
        </p:txBody>
      </p:sp>
    </p:spTree>
    <p:extLst>
      <p:ext uri="{BB962C8B-B14F-4D97-AF65-F5344CB8AC3E}">
        <p14:creationId xmlns:p14="http://schemas.microsoft.com/office/powerpoint/2010/main" val="22468148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7A13FB8-9BEE-C2F5-65D6-4567912B3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769" y="2805782"/>
            <a:ext cx="5706511" cy="319819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B710B-88DA-7954-91C6-667FED7DE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1200"/>
            <a:ext cx="8077200" cy="1025726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AutoNum type="arabicPeriod" startAt="4"/>
            </a:pPr>
            <a:r>
              <a:rPr lang="en-US" dirty="0">
                <a:solidFill>
                  <a:schemeClr val="tx1"/>
                </a:solidFill>
              </a:rPr>
              <a:t>Does the Council have any input on the design of the shuttle depot proposed at Hollis Green?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DE4668-689B-5BC1-E671-BD76747DC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37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BEF451-B213-B866-7446-9022B93CDA4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2D3A20-8844-9B68-F9FC-0214F2416E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BE112B2-61DF-B3A2-EF04-D446073F71BC}"/>
              </a:ext>
            </a:extLst>
          </p:cNvPr>
          <p:cNvSpPr/>
          <p:nvPr/>
        </p:nvSpPr>
        <p:spPr>
          <a:xfrm>
            <a:off x="2941320" y="5290379"/>
            <a:ext cx="777240" cy="57580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36C915-02F6-CD9D-2748-228AF5D8BB3B}"/>
              </a:ext>
            </a:extLst>
          </p:cNvPr>
          <p:cNvSpPr/>
          <p:nvPr/>
        </p:nvSpPr>
        <p:spPr>
          <a:xfrm>
            <a:off x="1402079" y="4542757"/>
            <a:ext cx="1131411" cy="8715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Shuttle Depot</a:t>
            </a:r>
            <a:endParaRPr lang="en-US" sz="1200" b="1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B564DDB-3EA5-E4BD-968B-AE3B676C6DD8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2533490" y="4978510"/>
            <a:ext cx="648569" cy="53837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04986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369F7-31FB-8D20-1448-0CEBB3CB9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D41813-A194-697B-D6AE-17C5A74567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253812"/>
          </a:xfrm>
        </p:spPr>
        <p:txBody>
          <a:bodyPr/>
          <a:lstStyle/>
          <a:p>
            <a:pPr marL="457200" indent="-457200">
              <a:buNone/>
            </a:pPr>
            <a:r>
              <a:rPr lang="en-US" dirty="0">
                <a:solidFill>
                  <a:schemeClr val="tx1"/>
                </a:solidFill>
              </a:rPr>
              <a:t>5. 	Does the Council have any other comments or direction regarding the project?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954817-2DEC-2190-19F5-8E8309161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38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1D75-C6A1-3B0A-7EEF-4AAC18C261A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6950D0-D1E1-A178-F185-AB7107C7BC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</p:spTree>
    <p:extLst>
      <p:ext uri="{BB962C8B-B14F-4D97-AF65-F5344CB8AC3E}">
        <p14:creationId xmlns:p14="http://schemas.microsoft.com/office/powerpoint/2010/main" val="20199407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93893-2D79-5C6A-40D0-E8F8009310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QUESTIONS?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F4A2CC-368E-8D9A-6538-F78B89964D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80849B-D5A5-A66F-1C9D-F4F6D5795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029FA4-861B-DAC9-B82C-92965715C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39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69D658A-83FD-E8CF-03E8-17FC73038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</p:spTree>
    <p:extLst>
      <p:ext uri="{BB962C8B-B14F-4D97-AF65-F5344CB8AC3E}">
        <p14:creationId xmlns:p14="http://schemas.microsoft.com/office/powerpoint/2010/main" val="3705455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5BB11-210E-00F3-935D-160443B7D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D27002-7A19-C2C6-419A-F1E629002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4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172654-7D1B-BC4F-8DE2-2092BB2A060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CB91AD-6C69-E1F9-2D7B-649D3A8731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31105FAE-14C3-CA6C-77AF-C09E5A7D6439}"/>
              </a:ext>
            </a:extLst>
          </p:cNvPr>
          <p:cNvGraphicFramePr/>
          <p:nvPr/>
        </p:nvGraphicFramePr>
        <p:xfrm>
          <a:off x="2307794" y="1752600"/>
          <a:ext cx="4528412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609821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5BB4D9D-3EE6-10B9-4BC9-F21F1073C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Appendix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DBB9A65-8079-E919-C6AF-D03F8CA293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0CC85D-CC68-440B-2A67-4A9F13615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40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7BA16A-985E-0638-F883-04EE9F2F82A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AFCDB5-AD7C-475A-C59B-7E529D87E1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</p:spTree>
    <p:extLst>
      <p:ext uri="{BB962C8B-B14F-4D97-AF65-F5344CB8AC3E}">
        <p14:creationId xmlns:p14="http://schemas.microsoft.com/office/powerpoint/2010/main" val="15866473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34F77-CA92-07AF-99C5-34ECBA4C3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0BC109-41DB-9513-915A-2A40F5551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41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2CCEC9-B7E5-4F1B-EFD4-216EC893019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8A4C6D-FE31-697F-4885-014291E26D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723153-4822-5AB9-5ED6-F289590D0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5400"/>
            <a:ext cx="9144000" cy="5025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4454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B8F0A4-B4AB-6922-D098-7CD1E8E95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42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46DAC2-2982-8060-F89D-87E5327EB05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B98846-65D6-8B5B-BFC4-4E67D4C672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561A800-1C55-6BE4-CA7B-F622EF2E8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1600"/>
            <a:ext cx="9144000" cy="501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7358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C5CF8F-47A8-2A06-054A-B7977CBF8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43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52D3E3-9BFC-5886-BF6A-67AF3AA51F7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71D4AC-1EDD-12E6-C1B1-B1ADDE8A38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0A8482-DAAA-3473-90E6-7DB02DA6A6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1600"/>
            <a:ext cx="9144000" cy="501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1140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1FFC9-A6F7-637B-CDED-59303CF1C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Anna Yates Traffic Observation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06206-08EB-2F94-D00E-FB8D8152A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On Wednesday June 3, staff observed 53rd Street during Anna Yates pick-up/drop-off hours: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8:00 - 9:00 am </a:t>
            </a:r>
            <a:r>
              <a:rPr lang="en-US" i="1">
                <a:solidFill>
                  <a:schemeClr val="tx1"/>
                </a:solidFill>
              </a:rPr>
              <a:t>(traffic peak at 8:15 - 8:40 am)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1:00 - 2:00 pm </a:t>
            </a:r>
            <a:r>
              <a:rPr lang="en-US" i="1">
                <a:solidFill>
                  <a:schemeClr val="tx1"/>
                </a:solidFill>
              </a:rPr>
              <a:t>(traffic peak at 1:25 - 1:50 pm)</a:t>
            </a:r>
            <a:endParaRPr lang="en-US">
              <a:solidFill>
                <a:schemeClr val="tx1"/>
              </a:solidFill>
            </a:endParaRPr>
          </a:p>
          <a:p>
            <a:r>
              <a:rPr lang="en-US">
                <a:solidFill>
                  <a:schemeClr val="tx1"/>
                </a:solidFill>
              </a:rPr>
              <a:t>Congestion concentrated in the loading zone and at the school entrance</a:t>
            </a:r>
          </a:p>
          <a:p>
            <a:r>
              <a:rPr lang="en-US">
                <a:solidFill>
                  <a:schemeClr val="tx1"/>
                </a:solidFill>
              </a:rPr>
              <a:t>Double loading, queues in eastbound direction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FE341F-A1E8-65A4-15F5-72419B97A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44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997296-25A1-D0EB-CF9F-556D95B9292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C09B14-527C-E2CA-FFC7-5A70078F6F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</p:spTree>
    <p:extLst>
      <p:ext uri="{BB962C8B-B14F-4D97-AF65-F5344CB8AC3E}">
        <p14:creationId xmlns:p14="http://schemas.microsoft.com/office/powerpoint/2010/main" val="186727803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454B6-E818-C344-554F-543017958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Anna Yates Traffic Observation, cont.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0D2DE1-2A37-E466-A0A0-29529856D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45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BE8D0C-B833-4456-930C-AB3027484C5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EC6E89-26AF-7BDA-1927-81AA32F4B7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BFB65D9-CFA4-C8AB-6B82-AA6C02CB6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61" y="2167400"/>
            <a:ext cx="7620077" cy="426783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62BCD6A-7816-8E15-756F-1490F8A35B6D}"/>
              </a:ext>
            </a:extLst>
          </p:cNvPr>
          <p:cNvGrpSpPr/>
          <p:nvPr/>
        </p:nvGrpSpPr>
        <p:grpSpPr>
          <a:xfrm rot="14952578">
            <a:off x="7972196" y="6057278"/>
            <a:ext cx="348355" cy="348355"/>
            <a:chOff x="8420100" y="5746750"/>
            <a:chExt cx="609600" cy="6096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98859B7-0F83-403F-48E9-1922110508E4}"/>
                </a:ext>
              </a:extLst>
            </p:cNvPr>
            <p:cNvSpPr/>
            <p:nvPr/>
          </p:nvSpPr>
          <p:spPr>
            <a:xfrm>
              <a:off x="8420100" y="5746750"/>
              <a:ext cx="609600" cy="6096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2B3B924-96CD-DE57-DF2C-C6BE3164878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724900" y="6051550"/>
              <a:ext cx="304800" cy="12065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420511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32E6B-8C76-3FA1-CA24-B473D440B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Anna Yates Traffic Observation, cont.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E789EC-A5ED-E935-D5D6-89BA8DFC2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46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F507D2-D184-8783-DC25-7303F36BDBB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211B95-3E79-62F8-75A5-F58E362610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45F270-8DBA-AB03-F921-8A2F71477A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461" t="2432" r="785" b="4863"/>
          <a:stretch>
            <a:fillRect/>
          </a:stretch>
        </p:blipFill>
        <p:spPr>
          <a:xfrm>
            <a:off x="457200" y="2742892"/>
            <a:ext cx="3879130" cy="31942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84089FA-CE17-57FA-8B73-F97F8DE22C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85"/>
          <a:stretch>
            <a:fillRect/>
          </a:stretch>
        </p:blipFill>
        <p:spPr>
          <a:xfrm>
            <a:off x="4572000" y="2742892"/>
            <a:ext cx="4114799" cy="3194210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ADFA923-C9C5-BDBC-85DD-28206E31B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488677"/>
            <a:ext cx="2121030" cy="35791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200">
                <a:solidFill>
                  <a:schemeClr val="tx1"/>
                </a:solidFill>
              </a:rPr>
              <a:t>Morning (8:30 am)</a:t>
            </a:r>
            <a:endParaRPr lang="en-US" sz="2000">
              <a:solidFill>
                <a:schemeClr val="tx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287D59B-E730-C3CA-44D1-BEDC132939F6}"/>
              </a:ext>
            </a:extLst>
          </p:cNvPr>
          <p:cNvSpPr txBox="1">
            <a:spLocks/>
          </p:cNvSpPr>
          <p:nvPr/>
        </p:nvSpPr>
        <p:spPr>
          <a:xfrm>
            <a:off x="4562572" y="2450969"/>
            <a:ext cx="2121031" cy="35791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2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>
                <a:solidFill>
                  <a:schemeClr val="tx1"/>
                </a:solidFill>
              </a:rPr>
              <a:t>Afternoon (1:30 pm)</a:t>
            </a:r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798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76C8C-F7F4-B4A5-2803-D609C1CFC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BMR Massing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90920F-4AFF-9F8B-E353-24BA71983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47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CF9A22-7B56-07DF-F641-5F8D0E148A9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D74BDE-4471-E3B5-4617-CE78CC53FA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AAF1BA2-947F-31E0-F2EA-9B4025218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249625"/>
            <a:ext cx="7924800" cy="41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449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AAA049-F1C9-47F4-BA03-1721EBE4F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5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A141E4-1799-FC46-25DC-3924B74B974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E00235-13DB-9553-12C5-D1CCB7AA3A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0A3F553-700A-D8A9-AF5B-0DE46FCC12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954"/>
          <a:stretch>
            <a:fillRect/>
          </a:stretch>
        </p:blipFill>
        <p:spPr>
          <a:xfrm>
            <a:off x="839528" y="2199777"/>
            <a:ext cx="7464943" cy="4277223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1CEDE18B-0951-E2E0-585E-4F400101C7FA}"/>
              </a:ext>
            </a:extLst>
          </p:cNvPr>
          <p:cNvGrpSpPr/>
          <p:nvPr/>
        </p:nvGrpSpPr>
        <p:grpSpPr>
          <a:xfrm>
            <a:off x="7772400" y="5943600"/>
            <a:ext cx="460886" cy="460886"/>
            <a:chOff x="8420100" y="5746750"/>
            <a:chExt cx="609600" cy="6096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7E286D8-C85B-F5FC-DADF-0593FAD680E9}"/>
                </a:ext>
              </a:extLst>
            </p:cNvPr>
            <p:cNvSpPr/>
            <p:nvPr/>
          </p:nvSpPr>
          <p:spPr>
            <a:xfrm>
              <a:off x="8420100" y="5746750"/>
              <a:ext cx="609600" cy="6096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AA08E21-EF78-E5C3-49C1-8ACEC6C0526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724900" y="6051550"/>
              <a:ext cx="304800" cy="12065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45F407EE-CEDE-0B66-1F66-2039A543D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678995"/>
          </a:xfrm>
        </p:spPr>
        <p:txBody>
          <a:bodyPr/>
          <a:lstStyle/>
          <a:p>
            <a:r>
              <a:rPr lang="en-US"/>
              <a:t>Project Location</a:t>
            </a:r>
          </a:p>
        </p:txBody>
      </p:sp>
    </p:spTree>
    <p:extLst>
      <p:ext uri="{BB962C8B-B14F-4D97-AF65-F5344CB8AC3E}">
        <p14:creationId xmlns:p14="http://schemas.microsoft.com/office/powerpoint/2010/main" val="3863292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60E7A-8778-4284-54CD-63D0E5F9A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8866284A-B2B3-6E08-DF15-CCDE0D9EF449}"/>
              </a:ext>
            </a:extLst>
          </p:cNvPr>
          <p:cNvSpPr txBox="1"/>
          <p:nvPr/>
        </p:nvSpPr>
        <p:spPr>
          <a:xfrm>
            <a:off x="457200" y="2286000"/>
            <a:ext cx="8077200" cy="273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600" b="1">
                <a:latin typeface="Arial" panose="020B0604020202020204" pitchFamily="34" charset="0"/>
                <a:cs typeface="Arial" panose="020B0604020202020204" pitchFamily="34" charset="0"/>
              </a:rPr>
              <a:t>1995: 	</a:t>
            </a: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City approves Chiron PUD/PDP for a life 		science campus</a:t>
            </a:r>
          </a:p>
          <a:p>
            <a:pPr>
              <a:spcBef>
                <a:spcPct val="20000"/>
              </a:spcBef>
            </a:pPr>
            <a:endParaRPr lang="en-US" sz="2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</a:pPr>
            <a:r>
              <a:rPr lang="en-US" sz="2600" b="1">
                <a:latin typeface="Arial" panose="020B0604020202020204" pitchFamily="34" charset="0"/>
                <a:cs typeface="Arial" panose="020B0604020202020204" pitchFamily="34" charset="0"/>
              </a:rPr>
              <a:t>1996-2005:</a:t>
            </a: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 	Chiron builds lab building, utility plant, 		parking structure</a:t>
            </a:r>
          </a:p>
          <a:p>
            <a:pPr>
              <a:spcBef>
                <a:spcPct val="20000"/>
              </a:spcBef>
            </a:pPr>
            <a:endParaRPr lang="en-US" sz="2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A41BDE-A677-B0A3-3286-3F527B87E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Regulatory History (Chiron)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24A6F-2CFC-1E1C-A579-5319870B7E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94963" y="113079"/>
            <a:ext cx="3596637" cy="332290"/>
          </a:xfrm>
        </p:spPr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93966B-3A2B-AB43-ABE6-48F08D8DE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6</a:t>
            </a:fld>
            <a:endParaRPr lang="en-US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2146DCF8-3C58-9A3D-EA6A-69030DC10D29}"/>
              </a:ext>
            </a:extLst>
          </p:cNvPr>
          <p:cNvSpPr txBox="1">
            <a:spLocks/>
          </p:cNvSpPr>
          <p:nvPr/>
        </p:nvSpPr>
        <p:spPr>
          <a:xfrm>
            <a:off x="457200" y="6553200"/>
            <a:ext cx="6096000" cy="168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Community Development Department</a:t>
            </a:r>
          </a:p>
        </p:txBody>
      </p:sp>
    </p:spTree>
    <p:extLst>
      <p:ext uri="{BB962C8B-B14F-4D97-AF65-F5344CB8AC3E}">
        <p14:creationId xmlns:p14="http://schemas.microsoft.com/office/powerpoint/2010/main" val="4229437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427DB81-CB2E-8E7E-4A93-4438E49578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0835" r="3750" b="22196"/>
          <a:stretch>
            <a:fillRect/>
          </a:stretch>
        </p:blipFill>
        <p:spPr>
          <a:xfrm>
            <a:off x="228600" y="1917335"/>
            <a:ext cx="8458200" cy="39624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30807D-DC2F-4D3A-FCE2-70E890F49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Chiron PUD/PDP Build-Out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294C0B-B602-5337-6A26-CB51CEB56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7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6A2A96-B1FB-C584-30E5-7651B14B21A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4EB261-B4D0-4335-E3D7-5025E670EB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FF189E-D162-DA91-2746-35052645751D}"/>
              </a:ext>
            </a:extLst>
          </p:cNvPr>
          <p:cNvSpPr txBox="1"/>
          <p:nvPr/>
        </p:nvSpPr>
        <p:spPr>
          <a:xfrm>
            <a:off x="685800" y="5879736"/>
            <a:ext cx="8115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14 new buildings: </a:t>
            </a:r>
          </a:p>
          <a:p>
            <a:r>
              <a:rPr lang="en-US" dirty="0"/>
              <a:t>7 labs; 3 office towers, structures parking and support facilities</a:t>
            </a:r>
          </a:p>
        </p:txBody>
      </p:sp>
    </p:spTree>
    <p:extLst>
      <p:ext uri="{BB962C8B-B14F-4D97-AF65-F5344CB8AC3E}">
        <p14:creationId xmlns:p14="http://schemas.microsoft.com/office/powerpoint/2010/main" val="1271652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96F00B6-DA06-F186-38CB-B874AEB3B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1848" y="1905001"/>
            <a:ext cx="9435848" cy="4648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06A308-8BA8-0C4A-FDFB-97E0B0385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Chiron PUD/PDP Massing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CC9131-9C7A-B879-0A86-ECEA00C13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8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FE1F68-788A-C298-A92C-46F50EAA832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AA5301-7713-A10B-BD0C-0434BC2C25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Community Development Department</a:t>
            </a:r>
          </a:p>
        </p:txBody>
      </p:sp>
    </p:spTree>
    <p:extLst>
      <p:ext uri="{BB962C8B-B14F-4D97-AF65-F5344CB8AC3E}">
        <p14:creationId xmlns:p14="http://schemas.microsoft.com/office/powerpoint/2010/main" val="851261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45001-1379-80DD-EEA7-A3F3F69CB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1468AB-E3E2-D054-E05A-84A8AF1ED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23188"/>
            <a:ext cx="8382000" cy="356801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000" b="1">
                <a:solidFill>
                  <a:schemeClr val="tx1"/>
                </a:solidFill>
              </a:rPr>
              <a:t>2006: </a:t>
            </a:r>
            <a:r>
              <a:rPr lang="en-US" sz="3000">
                <a:solidFill>
                  <a:schemeClr val="tx1"/>
                </a:solidFill>
              </a:rPr>
              <a:t>Chiron sells PUD/PDP to Novartis</a:t>
            </a:r>
          </a:p>
          <a:p>
            <a:pPr marL="0" indent="0">
              <a:buNone/>
            </a:pPr>
            <a:r>
              <a:rPr lang="en-US" sz="3000">
                <a:solidFill>
                  <a:schemeClr val="tx1"/>
                </a:solidFill>
              </a:rPr>
              <a:t>	Novartis builds Hollis Green</a:t>
            </a:r>
          </a:p>
          <a:p>
            <a:pPr marL="0" indent="0">
              <a:buNone/>
            </a:pPr>
            <a:endParaRPr lang="en-US" sz="3000" b="1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3000" b="1">
                <a:solidFill>
                  <a:schemeClr val="tx1"/>
                </a:solidFill>
              </a:rPr>
              <a:t>2013:</a:t>
            </a:r>
            <a:r>
              <a:rPr lang="en-US" sz="3000">
                <a:solidFill>
                  <a:schemeClr val="tx1"/>
                </a:solidFill>
              </a:rPr>
              <a:t> Novartis sells portion of PUD/PDP to Grifols</a:t>
            </a:r>
          </a:p>
          <a:p>
            <a:pPr marL="0" indent="0">
              <a:buNone/>
            </a:pPr>
            <a:endParaRPr lang="en-US" sz="300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3000" b="1">
                <a:solidFill>
                  <a:schemeClr val="tx1"/>
                </a:solidFill>
              </a:rPr>
              <a:t>2019:</a:t>
            </a:r>
            <a:r>
              <a:rPr lang="en-US" sz="3000">
                <a:solidFill>
                  <a:schemeClr val="tx1"/>
                </a:solidFill>
              </a:rPr>
              <a:t> Novartis sells remaining portion of 		PUD/PDP to Biomed Realty (BMR)</a:t>
            </a:r>
          </a:p>
          <a:p>
            <a:pPr marL="0" indent="0">
              <a:buNone/>
            </a:pPr>
            <a:endParaRPr lang="en-US" sz="310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60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372E74-4D05-B44E-475C-BC5000A03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Regulatory History (Novartis)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6BCF79-3B54-519C-3053-DBD53C37E9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94963" y="113079"/>
            <a:ext cx="3596637" cy="332290"/>
          </a:xfrm>
        </p:spPr>
        <p:txBody>
          <a:bodyPr/>
          <a:lstStyle/>
          <a:p>
            <a:r>
              <a:rPr lang="en-US" dirty="0"/>
              <a:t>Sutter Hospital Medical Center</a:t>
            </a:r>
          </a:p>
          <a:p>
            <a:r>
              <a:rPr lang="en-US" i="1" dirty="0"/>
              <a:t>City Council Study Session</a:t>
            </a:r>
          </a:p>
          <a:p>
            <a:r>
              <a:rPr lang="en-US" dirty="0"/>
              <a:t>July 21,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8C720-C0FF-AA79-27F7-368C37E01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86F7-17E9-49D6-BCF7-DD33B5E8C6DD}" type="slidenum">
              <a:rPr lang="en-US" smtClean="0"/>
              <a:t>9</a:t>
            </a:fld>
            <a:endParaRPr lang="en-US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8DF1B9D-124A-358F-BCEF-4A7DC04F7E63}"/>
              </a:ext>
            </a:extLst>
          </p:cNvPr>
          <p:cNvSpPr txBox="1">
            <a:spLocks/>
          </p:cNvSpPr>
          <p:nvPr/>
        </p:nvSpPr>
        <p:spPr>
          <a:xfrm>
            <a:off x="457200" y="6553200"/>
            <a:ext cx="6096000" cy="168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Community Development Department</a:t>
            </a:r>
          </a:p>
        </p:txBody>
      </p:sp>
    </p:spTree>
    <p:extLst>
      <p:ext uri="{BB962C8B-B14F-4D97-AF65-F5344CB8AC3E}">
        <p14:creationId xmlns:p14="http://schemas.microsoft.com/office/powerpoint/2010/main" val="142128815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7c2d71e8-bce2-49fc-8607-b8c59fdc2648" xsi:nil="true"/>
    <lcf76f155ced4ddcb4097134ff3c332f xmlns="7c2d71e8-bce2-49fc-8607-b8c59fdc2648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2A9625E6BF3D4FBE9E60ECFECF1710" ma:contentTypeVersion="15" ma:contentTypeDescription="Create a new document." ma:contentTypeScope="" ma:versionID="337b5281ae615005392874a50dad1689">
  <xsd:schema xmlns:xsd="http://www.w3.org/2001/XMLSchema" xmlns:xs="http://www.w3.org/2001/XMLSchema" xmlns:p="http://schemas.microsoft.com/office/2006/metadata/properties" xmlns:ns2="7c2d71e8-bce2-49fc-8607-b8c59fdc2648" xmlns:ns3="2141d57e-1090-4fad-b480-f93c4dd3b6db" targetNamespace="http://schemas.microsoft.com/office/2006/metadata/properties" ma:root="true" ma:fieldsID="bf485839596b4933a10b9f15ab935d42" ns2:_="" ns3:_="">
    <xsd:import namespace="7c2d71e8-bce2-49fc-8607-b8c59fdc2648"/>
    <xsd:import namespace="2141d57e-1090-4fad-b480-f93c4dd3b6d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lcf76f155ced4ddcb4097134ff3c332f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2d71e8-bce2-49fc-8607-b8c59fdc264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2f28932d-dfa6-483a-b660-59f707d46f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41d57e-1090-4fad-b480-f93c4dd3b6d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3CE0862-A58C-48FD-B04B-C36FF749E2D9}">
  <ds:schemaRefs>
    <ds:schemaRef ds:uri="0b233579-7289-4627-9f15-362799b73a56"/>
    <ds:schemaRef ds:uri="88552f38-1c75-400c-9a87-bca7310bb58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7c2d71e8-bce2-49fc-8607-b8c59fdc2648"/>
  </ds:schemaRefs>
</ds:datastoreItem>
</file>

<file path=customXml/itemProps2.xml><?xml version="1.0" encoding="utf-8"?>
<ds:datastoreItem xmlns:ds="http://schemas.openxmlformats.org/officeDocument/2006/customXml" ds:itemID="{205A2703-77B1-4BA4-AA17-3EF9E6A7D93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1832381-9364-424C-8767-C1C42ACAE4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2d71e8-bce2-49fc-8607-b8c59fdc2648"/>
    <ds:schemaRef ds:uri="2141d57e-1090-4fad-b480-f93c4dd3b6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5025</TotalTime>
  <Words>2266</Words>
  <Application>Microsoft Office PowerPoint</Application>
  <PresentationFormat>On-screen Show (4:3)</PresentationFormat>
  <Paragraphs>516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2" baseType="lpstr">
      <vt:lpstr>Arial</vt:lpstr>
      <vt:lpstr>Calibri</vt:lpstr>
      <vt:lpstr>Courier New</vt:lpstr>
      <vt:lpstr>Wingdings</vt:lpstr>
      <vt:lpstr>Custom Design</vt:lpstr>
      <vt:lpstr>Sutter Hospital Medical Center</vt:lpstr>
      <vt:lpstr>Presentation Outline</vt:lpstr>
      <vt:lpstr>PowerPoint Presentation</vt:lpstr>
      <vt:lpstr>PowerPoint Presentation</vt:lpstr>
      <vt:lpstr>Project Location</vt:lpstr>
      <vt:lpstr>Regulatory History (Chiron)</vt:lpstr>
      <vt:lpstr>Chiron PUD/PDP Build-Out</vt:lpstr>
      <vt:lpstr>Chiron PUD/PDP Massing</vt:lpstr>
      <vt:lpstr>Regulatory History (Novartis)</vt:lpstr>
      <vt:lpstr>Grifols/BMR Ownership </vt:lpstr>
      <vt:lpstr>Regulatory History (BMR)</vt:lpstr>
      <vt:lpstr>BMR Development</vt:lpstr>
      <vt:lpstr>Sutter Controlled Parcels</vt:lpstr>
      <vt:lpstr>Sutter Proposal</vt:lpstr>
      <vt:lpstr>Sutter Proposal, cont.</vt:lpstr>
      <vt:lpstr>Project Overview</vt:lpstr>
      <vt:lpstr>Construction Schedule</vt:lpstr>
      <vt:lpstr>Preliminary General Plan/Zoning Analysis</vt:lpstr>
      <vt:lpstr>Preliminary General Plan/Zoning Analysis, cont.</vt:lpstr>
      <vt:lpstr>Environmental Review</vt:lpstr>
      <vt:lpstr>Environmental Review, cont.</vt:lpstr>
      <vt:lpstr>EIR Study Intersections</vt:lpstr>
      <vt:lpstr>Meeting Schedule</vt:lpstr>
      <vt:lpstr>Community &amp; Committee Comments</vt:lpstr>
      <vt:lpstr>Community &amp; Committee Comments, cont.</vt:lpstr>
      <vt:lpstr>Planning Commission Comments</vt:lpstr>
      <vt:lpstr>Staff Comments Transportation Impacts</vt:lpstr>
      <vt:lpstr>Staff Comments Transportation Impacts, cont.</vt:lpstr>
      <vt:lpstr>Staff Comments Housing Variant</vt:lpstr>
      <vt:lpstr>Staff Comments Community Benefits</vt:lpstr>
      <vt:lpstr>Staff Comments Community Benefits, cont.</vt:lpstr>
      <vt:lpstr>Permits and Process</vt:lpstr>
      <vt:lpstr>Council feedback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QUESTIONS?</vt:lpstr>
      <vt:lpstr>Appendix</vt:lpstr>
      <vt:lpstr>PowerPoint Presentation</vt:lpstr>
      <vt:lpstr>PowerPoint Presentation</vt:lpstr>
      <vt:lpstr>PowerPoint Presentation</vt:lpstr>
      <vt:lpstr>Anna Yates Traffic Observation</vt:lpstr>
      <vt:lpstr>Anna Yates Traffic Observation, cont.</vt:lpstr>
      <vt:lpstr>Anna Yates Traffic Observation, cont.</vt:lpstr>
      <vt:lpstr>BMR Massing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Lorrayne Leong</dc:creator>
  <cp:lastModifiedBy>Miroo Desai</cp:lastModifiedBy>
  <cp:revision>10</cp:revision>
  <dcterms:created xsi:type="dcterms:W3CDTF">2015-12-08T00:11:23Z</dcterms:created>
  <dcterms:modified xsi:type="dcterms:W3CDTF">2026-07-21T22:37:32Z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15600</vt:r8>
  </property>
  <property fmtid="{D5CDD505-2E9C-101B-9397-08002B2CF9AE}" pid="3" name="xd_ProgID">
    <vt:lpwstr/>
  </property>
  <property fmtid="{D5CDD505-2E9C-101B-9397-08002B2CF9AE}" pid="4" name="MediaServiceImageTags">
    <vt:lpwstr/>
  </property>
  <property fmtid="{D5CDD505-2E9C-101B-9397-08002B2CF9AE}" pid="5" name="_ColorHex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_ColorTag">
    <vt:lpwstr/>
  </property>
  <property fmtid="{D5CDD505-2E9C-101B-9397-08002B2CF9AE}" pid="10" name="TriggerFlowInfo">
    <vt:lpwstr/>
  </property>
  <property fmtid="{D5CDD505-2E9C-101B-9397-08002B2CF9AE}" pid="11" name="xd_Signature">
    <vt:bool>false</vt:bool>
  </property>
  <property fmtid="{D5CDD505-2E9C-101B-9397-08002B2CF9AE}" pid="12" name="_Emoji">
    <vt:lpwstr/>
  </property>
  <property fmtid="{D5CDD505-2E9C-101B-9397-08002B2CF9AE}" pid="13" name="ContentTypeId">
    <vt:lpwstr>0x0101002B2A9625E6BF3D4FBE9E60ECFECF1710</vt:lpwstr>
  </property>
</Properties>
</file>