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2" r:id="rId1"/>
  </p:sldMasterIdLst>
  <p:notesMasterIdLst>
    <p:notesMasterId r:id="rId17"/>
  </p:notesMasterIdLst>
  <p:sldIdLst>
    <p:sldId id="270" r:id="rId2"/>
    <p:sldId id="257" r:id="rId3"/>
    <p:sldId id="258" r:id="rId4"/>
    <p:sldId id="259" r:id="rId5"/>
    <p:sldId id="260" r:id="rId6"/>
    <p:sldId id="261" r:id="rId7"/>
    <p:sldId id="275" r:id="rId8"/>
    <p:sldId id="274" r:id="rId9"/>
    <p:sldId id="276" r:id="rId10"/>
    <p:sldId id="262" r:id="rId11"/>
    <p:sldId id="272" r:id="rId12"/>
    <p:sldId id="266" r:id="rId13"/>
    <p:sldId id="273" r:id="rId14"/>
    <p:sldId id="267" r:id="rId15"/>
    <p:sldId id="269" r:id="rId16"/>
  </p:sldIdLst>
  <p:sldSz cx="18288000" cy="10287000"/>
  <p:notesSz cx="6858000" cy="9144000"/>
  <p:embeddedFontLst>
    <p:embeddedFont>
      <p:font typeface="Aileron Heavy" pitchFamily="2" charset="77"/>
      <p:regular r:id="rId18"/>
      <p:bold r:id="rId19"/>
    </p:embeddedFont>
    <p:embeddedFont>
      <p:font typeface="Aileron Regular" pitchFamily="2" charset="77"/>
      <p:regular r:id="rId20"/>
    </p:embeddedFont>
    <p:embeddedFont>
      <p:font typeface="Aileron Regular Bold" pitchFamily="2" charset="77"/>
      <p:regular r:id="rId21"/>
      <p:bold r:id="rId22"/>
    </p:embeddedFont>
    <p:embeddedFont>
      <p:font typeface="Aileron Regular Bold Italics" pitchFamily="2" charset="77"/>
      <p:regular r:id="rId23"/>
      <p:bold r:id="rId24"/>
      <p:italic r:id="rId25"/>
      <p:boldItalic r:id="rId26"/>
    </p:embeddedFont>
    <p:embeddedFont>
      <p:font typeface="Aileron Regular Italics" pitchFamily="2" charset="77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rbel" panose="020B0503020204020204" pitchFamily="34" charset="0"/>
      <p:regular r:id="rId33"/>
      <p:bold r:id="rId34"/>
      <p:italic r:id="rId35"/>
      <p:boldItalic r:id="rId36"/>
    </p:embeddedFont>
    <p:embeddedFont>
      <p:font typeface="Open Sans Bold" panose="020B0806030504020204" pitchFamily="34" charset="0"/>
      <p:regular r:id="rId37"/>
      <p:bold r:id="rId38"/>
    </p:embeddedFont>
    <p:embeddedFont>
      <p:font typeface="Open Sans Light" panose="020F0302020204030204" pitchFamily="34" charset="0"/>
      <p:regular r:id="rId39"/>
      <p:italic r:id="rId40"/>
    </p:embeddedFont>
    <p:embeddedFont>
      <p:font typeface="Wingdings 2" pitchFamily="2" charset="2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2D9183-083F-984C-954F-B80351D80B45}" v="108" dt="2021-05-07T01:33:31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4464" autoAdjust="0"/>
  </p:normalViewPr>
  <p:slideViewPr>
    <p:cSldViewPr>
      <p:cViewPr varScale="1">
        <p:scale>
          <a:sx n="41" d="100"/>
          <a:sy n="41" d="100"/>
        </p:scale>
        <p:origin x="216" y="8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7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microsoft.com/office/2015/10/relationships/revisionInfo" Target="revisionInfo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59F18-9A23-9842-B103-099178AF0B42}" type="datetimeFigureOut">
              <a:rPr lang="en-US" smtClean="0"/>
              <a:t>5/6/21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4760B-E1FC-C240-8451-A3C2707A3C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4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49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4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24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66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1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94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77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83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s-ES" dirty="0"/>
              <a:t>¡Contáctenos! </a:t>
            </a:r>
          </a:p>
          <a:p>
            <a:r>
              <a:rPr lang="es-ES" dirty="0"/>
              <a:t>Puede contactarnos para presentar una queja por teléfono, correo electrónico o en persona en nuestra oficina principal.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English: </a:t>
            </a:r>
          </a:p>
          <a:p>
            <a:r>
              <a:rPr lang="en-US" dirty="0"/>
              <a:t>Contact us! </a:t>
            </a:r>
          </a:p>
          <a:p>
            <a:endParaRPr lang="en-US" dirty="0"/>
          </a:p>
          <a:p>
            <a:r>
              <a:rPr lang="en-US" dirty="0"/>
              <a:t>You can contact us to file a complaint via telephone, email or in person at our main office.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4760B-E1FC-C240-8451-A3C2707A3CD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2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142999"/>
            <a:ext cx="13712429" cy="8001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905395" y="1142999"/>
            <a:ext cx="4387977" cy="800100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772" y="1947672"/>
            <a:ext cx="10972800" cy="4882896"/>
          </a:xfrm>
        </p:spPr>
        <p:txBody>
          <a:bodyPr anchor="b">
            <a:normAutofit/>
          </a:bodyPr>
          <a:lstStyle>
            <a:lvl1pPr algn="l">
              <a:defRPr sz="8850" spc="-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23" y="7005369"/>
            <a:ext cx="10972800" cy="1371600"/>
          </a:xfrm>
        </p:spPr>
        <p:txBody>
          <a:bodyPr anchor="t">
            <a:normAutofit/>
          </a:bodyPr>
          <a:lstStyle>
            <a:lvl1pPr marL="0" indent="0" algn="l">
              <a:buNone/>
              <a:defRPr sz="33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85800" indent="0" algn="ctr">
              <a:buNone/>
              <a:defRPr sz="3300"/>
            </a:lvl2pPr>
            <a:lvl3pPr marL="1371600" indent="0" algn="ctr">
              <a:buNone/>
              <a:defRPr sz="33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" y="1485900"/>
            <a:ext cx="4229100" cy="742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01868" y="1303020"/>
            <a:ext cx="10972800" cy="768096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71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868" y="1947672"/>
            <a:ext cx="10972800" cy="4882896"/>
          </a:xfrm>
        </p:spPr>
        <p:txBody>
          <a:bodyPr anchor="b">
            <a:normAutofit/>
          </a:bodyPr>
          <a:lstStyle>
            <a:lvl1pPr>
              <a:defRPr sz="8850" b="0" spc="-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9300" y="7008876"/>
            <a:ext cx="10972800" cy="1371600"/>
          </a:xfrm>
        </p:spPr>
        <p:txBody>
          <a:bodyPr anchor="t">
            <a:normAutofit/>
          </a:bodyPr>
          <a:lstStyle>
            <a:lvl1pPr marL="0" indent="0">
              <a:buNone/>
              <a:defRPr sz="33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1868" y="1303020"/>
            <a:ext cx="5212080" cy="76809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27180" y="1303020"/>
            <a:ext cx="5212080" cy="76809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1868" y="1535379"/>
            <a:ext cx="5212080" cy="121158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1868" y="2896404"/>
            <a:ext cx="5212080" cy="603504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727695" y="1535380"/>
            <a:ext cx="5212080" cy="1219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727695" y="2896404"/>
            <a:ext cx="5212080" cy="603504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43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6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8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1714500"/>
            <a:ext cx="4251960" cy="3566160"/>
          </a:xfrm>
        </p:spPr>
        <p:txBody>
          <a:bodyPr anchor="b">
            <a:normAutofit/>
          </a:bodyPr>
          <a:lstStyle>
            <a:lvl1pPr>
              <a:defRPr sz="4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1868" y="1303020"/>
            <a:ext cx="10972800" cy="76809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5241264"/>
            <a:ext cx="4251960" cy="348298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1714500"/>
            <a:ext cx="4251960" cy="3566160"/>
          </a:xfrm>
        </p:spPr>
        <p:txBody>
          <a:bodyPr anchor="b">
            <a:normAutofit/>
          </a:bodyPr>
          <a:lstStyle>
            <a:lvl1pPr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5966" y="1151129"/>
            <a:ext cx="12172845" cy="799642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5239512"/>
            <a:ext cx="4251960" cy="348386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248652" y="9534526"/>
            <a:ext cx="8867276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138428"/>
            <a:ext cx="5165385" cy="79964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379" y="1685756"/>
            <a:ext cx="4421223" cy="69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7723796" y="1138428"/>
            <a:ext cx="576072" cy="799642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3902" y="1296162"/>
            <a:ext cx="10972800" cy="7680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3698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03903" y="9534526"/>
            <a:ext cx="886727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51203" y="9534526"/>
            <a:ext cx="229639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04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 spc="-9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3716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Wingdings 2" pitchFamily="18" charset="2"/>
        <a:buChar char="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0.m4a"/><Relationship Id="rId7" Type="http://schemas.openxmlformats.org/officeDocument/2006/relationships/image" Target="../media/image21.jpeg"/><Relationship Id="rId12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hyperlink" Target="https://www.ci.emeryville.ca.us/DocumentCenter/View/8088/Workplace-Hospitality-Poster-SPANISH-062415?bidId=" TargetMode="Externa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audio" Target="../media/media12.m4a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11" Type="http://schemas.openxmlformats.org/officeDocument/2006/relationships/image" Target="../media/image29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i.emeryville.ca.us/DocumentCenter/View/8276/Employee-Claim-Form-SPANISH_072715?bidId=" TargetMode="External"/><Relationship Id="rId3" Type="http://schemas.microsoft.com/office/2007/relationships/media" Target="../media/media14.m4a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4.png"/><Relationship Id="rId3" Type="http://schemas.openxmlformats.org/officeDocument/2006/relationships/audio" Target="../media/media15.m4a"/><Relationship Id="rId7" Type="http://schemas.openxmlformats.org/officeDocument/2006/relationships/image" Target="../media/image11.svg"/><Relationship Id="rId12" Type="http://schemas.openxmlformats.org/officeDocument/2006/relationships/image" Target="../media/image33.svg"/><Relationship Id="rId17" Type="http://schemas.openxmlformats.org/officeDocument/2006/relationships/image" Target="../media/image3.png"/><Relationship Id="rId2" Type="http://schemas.microsoft.com/office/2007/relationships/media" Target="../media/media15.m4a"/><Relationship Id="rId16" Type="http://schemas.openxmlformats.org/officeDocument/2006/relationships/image" Target="../media/image37.svg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Relationship Id="rId1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40.jpg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audio" Target="../media/media17.m4a"/><Relationship Id="rId10" Type="http://schemas.openxmlformats.org/officeDocument/2006/relationships/image" Target="../media/image38.JPG"/><Relationship Id="rId4" Type="http://schemas.microsoft.com/office/2007/relationships/media" Target="../media/media17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svg"/><Relationship Id="rId12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3.m4a"/><Relationship Id="rId7" Type="http://schemas.openxmlformats.org/officeDocument/2006/relationships/image" Target="../media/image11.sv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11.sv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11" Type="http://schemas.openxmlformats.org/officeDocument/2006/relationships/image" Target="../media/image15.jpg"/><Relationship Id="rId5" Type="http://schemas.openxmlformats.org/officeDocument/2006/relationships/notesSlide" Target="../notesSlides/notesSlide5.xml"/><Relationship Id="rId10" Type="http://schemas.openxmlformats.org/officeDocument/2006/relationships/hyperlink" Target="https://www.ci.emeryville.ca.us/DocumentCenter/View/13011/MWO-PSL-Workplace-Poster-2020-SPANISH" TargetMode="External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www.cityofemeryville.org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4a"/><Relationship Id="rId7" Type="http://schemas.openxmlformats.org/officeDocument/2006/relationships/image" Target="../media/image16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ci.emeryville.ca.us/DocumentCenter/View/8924/PSL-Designation-Form-FINAL?bidId=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9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379A40-A051-8E45-BD9E-827218002078}"/>
              </a:ext>
            </a:extLst>
          </p:cNvPr>
          <p:cNvSpPr txBox="1"/>
          <p:nvPr/>
        </p:nvSpPr>
        <p:spPr>
          <a:xfrm>
            <a:off x="11759609" y="19563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82915C15-96F6-A540-AD4A-541D52EB2B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89811" y="1436526"/>
            <a:ext cx="13708378" cy="7413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B6DFA9-58D5-EC47-835F-BB722A069ABD}"/>
              </a:ext>
            </a:extLst>
          </p:cNvPr>
          <p:cNvSpPr txBox="1"/>
          <p:nvPr/>
        </p:nvSpPr>
        <p:spPr>
          <a:xfrm>
            <a:off x="347132" y="676495"/>
            <a:ext cx="12119114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/>
              <a:t>SALARIO MINIMO Y LICENCIA DE ENFERMEDAD REMUNERADA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78152-4FE1-9C4E-A750-39F6FF9D3744}"/>
              </a:ext>
            </a:extLst>
          </p:cNvPr>
          <p:cNvSpPr txBox="1"/>
          <p:nvPr/>
        </p:nvSpPr>
        <p:spPr>
          <a:xfrm>
            <a:off x="347132" y="153275"/>
            <a:ext cx="839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ENTRENAMIENTO DE NORMAS LABORALES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BBAC99E7-DC8B-E343-B4C3-4AB78FDA50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42062" y="0"/>
            <a:ext cx="5662885" cy="1509180"/>
          </a:xfrm>
          <a:prstGeom prst="rect">
            <a:avLst/>
          </a:prstGeom>
        </p:spPr>
      </p:pic>
      <p:pic>
        <p:nvPicPr>
          <p:cNvPr id="5" name="Audio Recording Mar 2, 2021 at 9:18:04 PM" descr="Audio Recording Mar 2, 2021 at 9:18:04 PM">
            <a:hlinkClick r:id="" action="ppaction://media"/>
            <a:extLst>
              <a:ext uri="{FF2B5EF4-FFF2-40B4-BE49-F238E27FC236}">
                <a16:creationId xmlns:a16="http://schemas.microsoft.com/office/drawing/2014/main" id="{C26A0813-78E9-0240-BB54-CB164B89B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7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9074" b="907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73603" y="1028700"/>
            <a:ext cx="1234054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1162" y="602273"/>
            <a:ext cx="6811840" cy="45412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28047" y="5791200"/>
            <a:ext cx="61722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228046" y="602273"/>
            <a:ext cx="6172199" cy="45412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1162" y="5791200"/>
            <a:ext cx="6225224" cy="4150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1960E-B9A9-4341-B3FB-AE2D31CD3614}"/>
              </a:ext>
            </a:extLst>
          </p:cNvPr>
          <p:cNvSpPr txBox="1"/>
          <p:nvPr/>
        </p:nvSpPr>
        <p:spPr>
          <a:xfrm>
            <a:off x="2850744" y="3584442"/>
            <a:ext cx="13488971" cy="2308324"/>
          </a:xfrm>
          <a:prstGeom prst="rect">
            <a:avLst/>
          </a:prstGeom>
          <a:solidFill>
            <a:schemeClr val="bg1">
              <a:lumMod val="6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FF"/>
                </a:solidFill>
                <a:latin typeface="Aileron Regular Bold"/>
              </a:rPr>
              <a:t>CARGOS POR SERVICIO DE HOSPITALIDAD </a:t>
            </a:r>
            <a:endParaRPr lang="en-US" sz="7200" dirty="0"/>
          </a:p>
        </p:txBody>
      </p:sp>
      <p:pic>
        <p:nvPicPr>
          <p:cNvPr id="7" name="Audio Recording Feb 28, 2021 at 12:27:11 AM" descr="Audio Recording Feb 28, 2021 at 12:27:11 AM">
            <a:hlinkClick r:id="" action="ppaction://media"/>
            <a:extLst>
              <a:ext uri="{FF2B5EF4-FFF2-40B4-BE49-F238E27FC236}">
                <a16:creationId xmlns:a16="http://schemas.microsoft.com/office/drawing/2014/main" id="{83D9D644-758A-8446-B539-A3DF1FB3F9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37600" y="4332204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6964">
        <p:blinds dir="vert"/>
      </p:transition>
    </mc:Choice>
    <mc:Fallback>
      <p:transition spd="slow" advTm="469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10" objId="12"/>
        <p14:pauseEvt time="28379" objId="12"/>
        <p14:seekEvt time="28379" objId="12" seek="25951"/>
        <p14:resumeEvt time="28380" objId="12"/>
        <p14:stopEvt time="46654" objId="1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F754C990-9493-43C5-A08F-2B9A55F7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176A2F0-4868-448D-8624-668A960A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3175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C22E6-680B-6B4E-9DA3-7CD30C04F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853" y="720090"/>
            <a:ext cx="6656294" cy="88468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5E5BF1-DA53-E94B-8501-9FAAA0EA3FBC}"/>
              </a:ext>
            </a:extLst>
          </p:cNvPr>
          <p:cNvSpPr txBox="1"/>
          <p:nvPr/>
        </p:nvSpPr>
        <p:spPr>
          <a:xfrm>
            <a:off x="13030200" y="31623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DESCARGUE </a:t>
            </a:r>
            <a:r>
              <a:rPr lang="en-US" sz="2800" dirty="0">
                <a:solidFill>
                  <a:srgbClr val="00B0F0"/>
                </a:solidFill>
                <a:hlinkClick r:id="rId5"/>
              </a:rPr>
              <a:t>AQUI!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77C0E-FC3B-714E-B33A-63B3AB7CECF7}"/>
              </a:ext>
            </a:extLst>
          </p:cNvPr>
          <p:cNvSpPr txBox="1"/>
          <p:nvPr/>
        </p:nvSpPr>
        <p:spPr>
          <a:xfrm>
            <a:off x="13030200" y="4620280"/>
            <a:ext cx="403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TAMBIEN DISPONISBLE EN LA PAGINA WEB: </a:t>
            </a:r>
          </a:p>
          <a:p>
            <a:r>
              <a:rPr lang="en-US" sz="2800" dirty="0">
                <a:solidFill>
                  <a:srgbClr val="00B0F0"/>
                </a:solidFill>
                <a:hlinkClick r:id="rId5"/>
              </a:rPr>
              <a:t>www.ci.emeryville.ca.us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Audio Recording Mar 1, 2021 at 10:57:29 AM" descr="Audio Recording Mar 1, 2021 at 10:57:29 AM">
            <a:hlinkClick r:id="" action="ppaction://media"/>
            <a:extLst>
              <a:ext uri="{FF2B5EF4-FFF2-40B4-BE49-F238E27FC236}">
                <a16:creationId xmlns:a16="http://schemas.microsoft.com/office/drawing/2014/main" id="{EA77E417-4B2B-B64B-BC56-9321CF935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0A94D-BF41-A644-98C2-220B96F4FD2D}"/>
              </a:ext>
            </a:extLst>
          </p:cNvPr>
          <p:cNvSpPr txBox="1"/>
          <p:nvPr/>
        </p:nvSpPr>
        <p:spPr>
          <a:xfrm>
            <a:off x="1143000" y="2751941"/>
            <a:ext cx="46728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sz="2800" dirty="0"/>
              <a:t>Ley De Cargo Por Servicio applica a todos los empleadores de la industria hotelera </a:t>
            </a:r>
            <a:r>
              <a:rPr lang="en-US" sz="2800" b="1" dirty="0"/>
              <a:t>AL MENOS QUE </a:t>
            </a:r>
            <a:r>
              <a:rPr lang="en-US" sz="2800" dirty="0"/>
              <a:t>la empreza tenga una poliza vigente que estipula que los cargos por servicio seran usado para cubrir gastos de la empreza. </a:t>
            </a:r>
          </a:p>
        </p:txBody>
      </p:sp>
    </p:spTree>
    <p:extLst>
      <p:ext uri="{BB962C8B-B14F-4D97-AF65-F5344CB8AC3E}">
        <p14:creationId xmlns:p14="http://schemas.microsoft.com/office/powerpoint/2010/main" val="10127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0FD3C8C4-9E76-474A-8462-C5E21FEB2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9105373" y="1628601"/>
            <a:ext cx="8677449" cy="867744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9736" y="175755"/>
            <a:ext cx="6698595" cy="44657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69736" y="7624208"/>
            <a:ext cx="2170844" cy="2167371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6460" r="6460"/>
          <a:stretch>
            <a:fillRect/>
          </a:stretch>
        </p:blipFill>
        <p:spPr>
          <a:xfrm>
            <a:off x="469736" y="5566808"/>
            <a:ext cx="536792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43500" y="2076450"/>
            <a:ext cx="5486400" cy="82296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298949" y="168611"/>
            <a:ext cx="7814630" cy="10136937"/>
            <a:chOff x="0" y="-9525"/>
            <a:chExt cx="10419506" cy="13515911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0419506" cy="1890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54"/>
                </a:lnSpc>
              </a:pPr>
              <a:r>
                <a:rPr lang="en-US" sz="4712" spc="141" dirty="0">
                  <a:solidFill>
                    <a:srgbClr val="FFFFFF"/>
                  </a:solidFill>
                  <a:latin typeface="Aileron Heavy"/>
                </a:rPr>
                <a:t>COMO PRESENTAR UN RECLAMO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047853" y="2105405"/>
              <a:ext cx="8371653" cy="11400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71"/>
                </a:lnSpc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 Puede presenter un reclamo si usted: </a:t>
              </a: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NO recibe el salario minimo</a:t>
              </a: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NO recibe horas pagadas de enfermedad o aviso para designar a la persona PSL</a:t>
              </a: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Denegada el uso de PSL</a:t>
              </a:r>
            </a:p>
            <a:p>
              <a:pPr marL="635843" lvl="1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Trabajador de Hospitalidad que:</a:t>
              </a:r>
            </a:p>
            <a:p>
              <a:pPr marL="1093043" lvl="2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No recibe cargos de servicio/ tips</a:t>
              </a:r>
            </a:p>
            <a:p>
              <a:pPr marL="1093043" lvl="2" indent="-317922">
                <a:lnSpc>
                  <a:spcPts val="4771"/>
                </a:lnSpc>
                <a:buFont typeface="Arial"/>
                <a:buChar char="•"/>
              </a:pPr>
              <a:r>
                <a:rPr lang="en-US" sz="2945" spc="265" dirty="0">
                  <a:solidFill>
                    <a:srgbClr val="F2F0F4"/>
                  </a:solidFill>
                  <a:latin typeface="Aileron Regular Italics"/>
                </a:rPr>
                <a:t>No recibe por escrito la distribucion de costos por servicio</a:t>
              </a:r>
            </a:p>
          </p:txBody>
        </p:sp>
      </p:grpSp>
      <p:pic>
        <p:nvPicPr>
          <p:cNvPr id="12" name="Audio Recording Feb 28, 2021 at 12:52:55 AM" descr="Audio Recording Feb 28, 2021 at 12:52:55 AM">
            <a:hlinkClick r:id="" action="ppaction://media"/>
            <a:extLst>
              <a:ext uri="{FF2B5EF4-FFF2-40B4-BE49-F238E27FC236}">
                <a16:creationId xmlns:a16="http://schemas.microsoft.com/office/drawing/2014/main" id="{3354DC9E-DD5F-3A4C-BDD4-FA473C07F6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31257" y="3803661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0999">
        <p14:switch dir="r"/>
      </p:transition>
    </mc:Choice>
    <mc:Fallback>
      <p:transition spd="slow" advTm="40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23" objId="11"/>
        <p14:pauseEvt time="40998" objId="11"/>
        <p14:seekEvt time="40998" objId="11" seek="38141"/>
        <p14:resumeEvt time="40999" objId="11"/>
        <p14:stopEvt time="40999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687705"/>
            <a:ext cx="16856964" cy="88468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42EE2-EB57-9742-AC6B-62266CC51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9100"/>
            <a:ext cx="7772400" cy="9180195"/>
          </a:xfrm>
          <a:prstGeom prst="rect">
            <a:avLst/>
          </a:prstGeom>
        </p:spPr>
      </p:pic>
      <p:pic>
        <p:nvPicPr>
          <p:cNvPr id="5" name="Audio Recording Feb 28, 2021 at 1:08:12 AM" descr="Audio Recording Feb 28, 2021 at 1:08:12 AM">
            <a:hlinkClick r:id="" action="ppaction://media"/>
            <a:extLst>
              <a:ext uri="{FF2B5EF4-FFF2-40B4-BE49-F238E27FC236}">
                <a16:creationId xmlns:a16="http://schemas.microsoft.com/office/drawing/2014/main" id="{DFD19A44-F9E3-9246-BB4A-044BBEAA4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1400" y="5009197"/>
            <a:ext cx="812800" cy="812800"/>
          </a:xfrm>
          <a:prstGeom prst="rect">
            <a:avLst/>
          </a:prstGeom>
        </p:spPr>
      </p:pic>
      <p:pic>
        <p:nvPicPr>
          <p:cNvPr id="6" name="Audio Recording Feb 28, 2021 at 1:09:38 AM" descr="Audio Recording Feb 28, 2021 at 1:09:38 AM">
            <a:hlinkClick r:id="" action="ppaction://media"/>
            <a:extLst>
              <a:ext uri="{FF2B5EF4-FFF2-40B4-BE49-F238E27FC236}">
                <a16:creationId xmlns:a16="http://schemas.microsoft.com/office/drawing/2014/main" id="{DDBFBB64-F72D-C843-A9B6-93CA87D5DB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3859" y="6434816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EA815-E29C-1B4E-8E5F-772CE854FFE0}"/>
              </a:ext>
            </a:extLst>
          </p:cNvPr>
          <p:cNvSpPr txBox="1"/>
          <p:nvPr/>
        </p:nvSpPr>
        <p:spPr>
          <a:xfrm>
            <a:off x="12746736" y="3413633"/>
            <a:ext cx="3932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DESCARGAR FORMULARIO </a:t>
            </a:r>
            <a:r>
              <a:rPr lang="en-US" sz="2800" dirty="0">
                <a:solidFill>
                  <a:srgbClr val="92D05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AQUI!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89E1C-F50F-2840-946B-E1393CDBC4D6}"/>
              </a:ext>
            </a:extLst>
          </p:cNvPr>
          <p:cNvSpPr txBox="1"/>
          <p:nvPr/>
        </p:nvSpPr>
        <p:spPr>
          <a:xfrm>
            <a:off x="12575738" y="5188646"/>
            <a:ext cx="5029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TAMBIEN DISPONIBLE EN LA PAGINA WEB: </a:t>
            </a:r>
          </a:p>
          <a:p>
            <a:r>
              <a:rPr lang="en-US" sz="2800" dirty="0">
                <a:solidFill>
                  <a:srgbClr val="00B0F0"/>
                </a:solidFill>
                <a:hlinkClick r:id="rId8"/>
              </a:rPr>
              <a:t>https://www.ci.emeryville.ca.gov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7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775F2827-7EAF-8D4B-956E-4FE8BA200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540767" y="1962081"/>
            <a:ext cx="8866135" cy="8866135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8E552F0-09A3-6E46-B03D-6AAA721CA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271486" y="0"/>
            <a:ext cx="10287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103312" y="1028700"/>
            <a:ext cx="682660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spc="144" dirty="0">
                <a:solidFill>
                  <a:srgbClr val="F2F0F4"/>
                </a:solidFill>
                <a:latin typeface="Aileron Heavy"/>
              </a:rPr>
              <a:t>CONTACTOS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604529" y="2862685"/>
            <a:ext cx="5477123" cy="1618144"/>
            <a:chOff x="0" y="-123825"/>
            <a:chExt cx="7302831" cy="2157527"/>
          </a:xfrm>
        </p:grpSpPr>
        <p:sp>
          <p:nvSpPr>
            <p:cNvPr id="4" name="TextBox 4"/>
            <p:cNvSpPr txBox="1"/>
            <p:nvPr/>
          </p:nvSpPr>
          <p:spPr>
            <a:xfrm>
              <a:off x="0" y="-123825"/>
              <a:ext cx="7302831" cy="746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 dirty="0">
                  <a:solidFill>
                    <a:srgbClr val="F2F0F4"/>
                  </a:solidFill>
                  <a:latin typeface="Aileron Regular Italics"/>
                </a:rPr>
                <a:t>Telefono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55005"/>
              <a:ext cx="7302831" cy="14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rgbClr val="F2F0F4"/>
                  </a:solidFill>
                  <a:latin typeface="Aileron Regular"/>
                </a:rPr>
                <a:t>(510) 569-4300</a:t>
              </a:r>
            </a:p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rgbClr val="F2F0F4"/>
                  </a:solidFill>
                  <a:latin typeface="Aileron Regular"/>
                </a:rPr>
                <a:t>(510) 596-4351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04529" y="4593981"/>
            <a:ext cx="5477123" cy="1015693"/>
            <a:chOff x="0" y="-123825"/>
            <a:chExt cx="7302831" cy="1354258"/>
          </a:xfrm>
        </p:grpSpPr>
        <p:sp>
          <p:nvSpPr>
            <p:cNvPr id="7" name="TextBox 7"/>
            <p:cNvSpPr txBox="1"/>
            <p:nvPr/>
          </p:nvSpPr>
          <p:spPr>
            <a:xfrm>
              <a:off x="0" y="-123825"/>
              <a:ext cx="7302831" cy="746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 dirty="0">
                  <a:solidFill>
                    <a:srgbClr val="F2F0F4"/>
                  </a:solidFill>
                  <a:latin typeface="Aileron Regular Italics"/>
                </a:rPr>
                <a:t>Correo electronico: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55005"/>
              <a:ext cx="7302831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rgbClr val="F2F0F4"/>
                  </a:solidFill>
                  <a:latin typeface="Aileron Regular"/>
                </a:rPr>
                <a:t>minwage@emeryville.org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604529" y="6652641"/>
            <a:ext cx="5477123" cy="3701654"/>
            <a:chOff x="0" y="-123825"/>
            <a:chExt cx="7302831" cy="493553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23825"/>
              <a:ext cx="7302831" cy="4935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 dirty="0">
                  <a:solidFill>
                    <a:srgbClr val="F2F0F4"/>
                  </a:solidFill>
                  <a:latin typeface="Aileron Regular Italics"/>
                </a:rPr>
                <a:t>Oficina Principal</a:t>
              </a:r>
            </a:p>
            <a:p>
              <a:pPr>
                <a:lnSpc>
                  <a:spcPts val="4860"/>
                </a:lnSpc>
              </a:pPr>
              <a:endParaRPr lang="en-US" sz="3000" spc="270" dirty="0">
                <a:solidFill>
                  <a:srgbClr val="F2F0F4"/>
                </a:solidFill>
                <a:latin typeface="Aileron Regular Italics"/>
              </a:endParaRPr>
            </a:p>
            <a:p>
              <a:pPr>
                <a:lnSpc>
                  <a:spcPts val="4860"/>
                </a:lnSpc>
              </a:pPr>
              <a:endParaRPr lang="en-US" sz="3000" spc="270" dirty="0">
                <a:solidFill>
                  <a:srgbClr val="F2F0F4"/>
                </a:solidFill>
                <a:latin typeface="Aileron Regular Italics"/>
              </a:endParaRPr>
            </a:p>
            <a:p>
              <a:pPr>
                <a:lnSpc>
                  <a:spcPts val="4860"/>
                </a:lnSpc>
              </a:pPr>
              <a:endParaRPr lang="en-US" sz="3000" spc="270" dirty="0">
                <a:solidFill>
                  <a:srgbClr val="F2F0F4"/>
                </a:solidFill>
                <a:latin typeface="Aileron Regular Italics"/>
              </a:endParaRPr>
            </a:p>
            <a:p>
              <a:pPr>
                <a:lnSpc>
                  <a:spcPts val="4860"/>
                </a:lnSpc>
              </a:pPr>
              <a:endParaRPr lang="en-US" sz="3000" spc="270" dirty="0">
                <a:solidFill>
                  <a:srgbClr val="F2F0F4"/>
                </a:solidFill>
                <a:latin typeface="Aileron Regular Italics"/>
              </a:endParaRPr>
            </a:p>
            <a:p>
              <a:pPr>
                <a:lnSpc>
                  <a:spcPts val="4860"/>
                </a:lnSpc>
              </a:pPr>
              <a:endParaRPr lang="en-US" sz="3000" spc="270" dirty="0">
                <a:solidFill>
                  <a:srgbClr val="F2F0F4"/>
                </a:solidFill>
                <a:latin typeface="Aileron Regular Itali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78722"/>
              <a:ext cx="7302831" cy="22652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rgbClr val="F2F0F4"/>
                  </a:solidFill>
                  <a:latin typeface="Aileron Regular"/>
                </a:rPr>
                <a:t>City of Emeryville</a:t>
              </a:r>
            </a:p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rgbClr val="F2F0F4"/>
                  </a:solidFill>
                  <a:latin typeface="Aileron Regular"/>
                </a:rPr>
                <a:t>1333 Park Ave.,</a:t>
              </a:r>
            </a:p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rgbClr val="F2F0F4"/>
                  </a:solidFill>
                  <a:latin typeface="Aileron Regular"/>
                </a:rPr>
                <a:t>Emeryville, CA 94608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24659" r="14517"/>
          <a:stretch>
            <a:fillRect/>
          </a:stretch>
        </p:blipFill>
        <p:spPr>
          <a:xfrm>
            <a:off x="9732152" y="1028700"/>
            <a:ext cx="7527148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03312" y="2878175"/>
            <a:ext cx="1068059" cy="10680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03312" y="4950961"/>
            <a:ext cx="923429" cy="6587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924889" y="6395149"/>
            <a:ext cx="1424906" cy="1424906"/>
          </a:xfrm>
          <a:prstGeom prst="rect">
            <a:avLst/>
          </a:prstGeom>
        </p:spPr>
      </p:pic>
      <p:pic>
        <p:nvPicPr>
          <p:cNvPr id="17" name="Audio Recording Feb 28, 2021 at 1:14:46 AM" descr="Audio Recording Feb 28, 2021 at 1:14:46 AM">
            <a:hlinkClick r:id="" action="ppaction://media"/>
            <a:extLst>
              <a:ext uri="{FF2B5EF4-FFF2-40B4-BE49-F238E27FC236}">
                <a16:creationId xmlns:a16="http://schemas.microsoft.com/office/drawing/2014/main" id="{1C32D468-863D-354D-BE1D-DE507405FD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44106" y="5414111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484">
        <p:fade/>
      </p:transition>
    </mc:Choice>
    <mc:Fallback>
      <p:transition spd="med" advTm="18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09" objId="19"/>
        <p14:stopEvt time="16946" objId="19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54964"/>
            <a:ext cx="7669328" cy="1461821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0956" y="554964"/>
            <a:ext cx="5662885" cy="150918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196431" y="7704084"/>
            <a:ext cx="4116746" cy="2193675"/>
            <a:chOff x="0" y="-123825"/>
            <a:chExt cx="5488995" cy="292489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23825"/>
              <a:ext cx="5488995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r>
                <a:rPr lang="en-US" sz="3000" spc="270" dirty="0">
                  <a:solidFill>
                    <a:srgbClr val="3C47D6"/>
                  </a:solidFill>
                  <a:latin typeface="Aileron Regular Italics"/>
                </a:rPr>
                <a:t>April Shabazz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35838"/>
              <a:ext cx="5488995" cy="2265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 Management Analyst</a:t>
              </a:r>
            </a:p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City of Emeryville</a:t>
              </a:r>
            </a:p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(Ingles) 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66339" y="7704084"/>
            <a:ext cx="4955322" cy="2193676"/>
            <a:chOff x="0" y="-123825"/>
            <a:chExt cx="6607096" cy="29249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23825"/>
              <a:ext cx="6607096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r>
                <a:rPr lang="en-US" sz="3000" spc="270" dirty="0">
                  <a:solidFill>
                    <a:srgbClr val="3C47D6"/>
                  </a:solidFill>
                  <a:latin typeface="Aileron Regular Italics"/>
                </a:rPr>
                <a:t>Lin Robertson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35840"/>
              <a:ext cx="6607096" cy="2265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Consultora de Cumplimiento Laboral </a:t>
              </a:r>
            </a:p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(Ingles/Español)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619194" y="7704084"/>
            <a:ext cx="4927964" cy="2193676"/>
            <a:chOff x="0" y="-123825"/>
            <a:chExt cx="6570618" cy="29249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23825"/>
              <a:ext cx="6570618" cy="723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60"/>
                </a:lnSpc>
              </a:pPr>
              <a:r>
                <a:rPr lang="en-US" sz="3000" spc="270" dirty="0">
                  <a:solidFill>
                    <a:srgbClr val="3C47D6"/>
                  </a:solidFill>
                  <a:latin typeface="Aileron Regular Italics"/>
                </a:rPr>
                <a:t>Lucy Sanchez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35840"/>
              <a:ext cx="6570618" cy="2265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Consultora de Cumplimiento Laboral </a:t>
              </a:r>
            </a:p>
            <a:p>
              <a:pPr algn="ctr">
                <a:lnSpc>
                  <a:spcPts val="4550"/>
                </a:lnSpc>
              </a:pP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(Ingles/Enspañol)</a:t>
              </a:r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E56D250-9478-ED45-85FE-CE81B810D3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DD907A-AACF-5E4B-922C-97D44B5F180C}"/>
              </a:ext>
            </a:extLst>
          </p:cNvPr>
          <p:cNvSpPr txBox="1"/>
          <p:nvPr/>
        </p:nvSpPr>
        <p:spPr>
          <a:xfrm>
            <a:off x="8834594" y="660645"/>
            <a:ext cx="756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</a:rPr>
              <a:t>GRACIAS!</a:t>
            </a:r>
          </a:p>
        </p:txBody>
      </p:sp>
      <p:pic>
        <p:nvPicPr>
          <p:cNvPr id="22" name="Audio Recording Mar 1, 2021 at 12:44:18 PM" descr="Audio Recording Mar 1, 2021 at 12:44:18 PM">
            <a:hlinkClick r:id="" action="ppaction://media"/>
            <a:extLst>
              <a:ext uri="{FF2B5EF4-FFF2-40B4-BE49-F238E27FC236}">
                <a16:creationId xmlns:a16="http://schemas.microsoft.com/office/drawing/2014/main" id="{E778D5EF-E076-1C46-A89C-F35D79FE5BC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7599" y="4829354"/>
            <a:ext cx="812800" cy="812800"/>
          </a:xfrm>
          <a:prstGeom prst="rect">
            <a:avLst/>
          </a:prstGeom>
        </p:spPr>
      </p:pic>
      <p:pic>
        <p:nvPicPr>
          <p:cNvPr id="23" name="Picture 22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722F599C-1A9B-A640-BFED-240DC7E052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2930756"/>
            <a:ext cx="4941577" cy="4609996"/>
          </a:xfrm>
          <a:prstGeom prst="rect">
            <a:avLst/>
          </a:prstGeom>
        </p:spPr>
      </p:pic>
      <p:pic>
        <p:nvPicPr>
          <p:cNvPr id="25" name="Picture 24" descr="A picture containing person, indoor, glasses, wearing&#10;&#10;Description automatically generated">
            <a:extLst>
              <a:ext uri="{FF2B5EF4-FFF2-40B4-BE49-F238E27FC236}">
                <a16:creationId xmlns:a16="http://schemas.microsoft.com/office/drawing/2014/main" id="{9E871F22-C6DA-9A4F-ABC4-90831AD4D0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2930756"/>
            <a:ext cx="4495800" cy="4609996"/>
          </a:xfrm>
          <a:prstGeom prst="rect">
            <a:avLst/>
          </a:prstGeom>
        </p:spPr>
      </p:pic>
      <p:pic>
        <p:nvPicPr>
          <p:cNvPr id="27" name="Picture 2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733A9FE-C531-1741-AB08-A078B58F4B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482" y="2930756"/>
            <a:ext cx="4499387" cy="45364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BA0B89-4466-634B-8CB2-F20254C0A945}"/>
              </a:ext>
            </a:extLst>
          </p:cNvPr>
          <p:cNvSpPr txBox="1"/>
          <p:nvPr/>
        </p:nvSpPr>
        <p:spPr>
          <a:xfrm>
            <a:off x="8000284" y="1583975"/>
            <a:ext cx="9754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POR FAVOR REFIERASE A LA SIGUINETE ENCUESTA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3628">
        <p14:reveal/>
      </p:transition>
    </mc:Choice>
    <mc:Fallback>
      <p:transition spd="slow" advTm="23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23" objId="20"/>
        <p14:stopEvt time="22233" objId="2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C4EA7DF0-FFF5-FC45-8AFA-1F633E73D3C8}"/>
              </a:ext>
            </a:extLst>
          </p:cNvPr>
          <p:cNvGrpSpPr/>
          <p:nvPr/>
        </p:nvGrpSpPr>
        <p:grpSpPr>
          <a:xfrm>
            <a:off x="7791953" y="389616"/>
            <a:ext cx="9467347" cy="9362935"/>
            <a:chOff x="0" y="0"/>
            <a:chExt cx="2241732" cy="2498690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0DE09A7-6D8C-9948-89D9-96DE41CF8394}"/>
                </a:ext>
              </a:extLst>
            </p:cNvPr>
            <p:cNvSpPr/>
            <p:nvPr/>
          </p:nvSpPr>
          <p:spPr>
            <a:xfrm>
              <a:off x="0" y="0"/>
              <a:ext cx="2241732" cy="2498690"/>
            </a:xfrm>
            <a:custGeom>
              <a:avLst/>
              <a:gdLst/>
              <a:ahLst/>
              <a:cxnLst/>
              <a:rect l="l" t="t" r="r" b="b"/>
              <a:pathLst>
                <a:path w="2241732" h="2498690">
                  <a:moveTo>
                    <a:pt x="0" y="0"/>
                  </a:moveTo>
                  <a:lnTo>
                    <a:pt x="2241732" y="0"/>
                  </a:lnTo>
                  <a:lnTo>
                    <a:pt x="2241732" y="2498690"/>
                  </a:lnTo>
                  <a:lnTo>
                    <a:pt x="0" y="2498690"/>
                  </a:lnTo>
                  <a:close/>
                </a:path>
              </a:pathLst>
            </a:custGeom>
            <a:solidFill>
              <a:srgbClr val="39649D">
                <a:alpha val="97647"/>
              </a:srgbClr>
            </a:solidFill>
          </p:spPr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82CDA9A0-C8E9-0D48-B971-ABF32A37B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7307247" y="-283627"/>
            <a:ext cx="10350924" cy="1100098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935349" y="389616"/>
            <a:ext cx="8207527" cy="7304270"/>
            <a:chOff x="-1" y="-114300"/>
            <a:chExt cx="10943369" cy="9739026"/>
          </a:xfrm>
        </p:grpSpPr>
        <p:sp>
          <p:nvSpPr>
            <p:cNvPr id="3" name="TextBox 3"/>
            <p:cNvSpPr txBox="1"/>
            <p:nvPr/>
          </p:nvSpPr>
          <p:spPr>
            <a:xfrm>
              <a:off x="0" y="-114300"/>
              <a:ext cx="9765266" cy="132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9"/>
                </a:lnSpc>
              </a:pPr>
              <a:r>
                <a:rPr lang="en-US" sz="5999" dirty="0">
                  <a:solidFill>
                    <a:srgbClr val="F2F0F4"/>
                  </a:solidFill>
                  <a:latin typeface="Aileron Heavy"/>
                </a:rPr>
                <a:t>TEMAS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830992"/>
              <a:ext cx="9765266" cy="688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102" dirty="0">
                  <a:solidFill>
                    <a:srgbClr val="F2F0F4"/>
                  </a:solidFill>
                  <a:latin typeface="Aileron Heavy"/>
                </a:rPr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2759941"/>
              <a:ext cx="10943369" cy="6864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49"/>
                </a:lnSpc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Codigo Municipal de Emeryville, EMC 5-37:</a:t>
              </a:r>
            </a:p>
            <a:p>
              <a:pPr marL="457200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Ordenanza del Salario Minimo</a:t>
              </a:r>
            </a:p>
            <a:p>
              <a:pPr marL="457200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Licencia por Enfermedad Remunerada (PSL)</a:t>
              </a:r>
            </a:p>
            <a:p>
              <a:pPr marL="457200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Ley de Cargo de Servicio</a:t>
              </a:r>
            </a:p>
            <a:p>
              <a:pPr marL="457200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Como Presentar una Queja </a:t>
              </a:r>
            </a:p>
            <a:p>
              <a:pPr marL="457200" indent="-457200">
                <a:lnSpc>
                  <a:spcPts val="4549"/>
                </a:lnSpc>
                <a:buFont typeface="Arial" panose="020B0604020202020204" pitchFamily="34" charset="0"/>
                <a:buChar char="•"/>
              </a:pPr>
              <a:r>
                <a:rPr lang="en-US" sz="2599" spc="129" dirty="0">
                  <a:solidFill>
                    <a:srgbClr val="F2F0F4"/>
                  </a:solidFill>
                  <a:latin typeface="Aileron Regular"/>
                </a:rPr>
                <a:t>Contactos </a:t>
              </a:r>
            </a:p>
            <a:p>
              <a:pPr>
                <a:lnSpc>
                  <a:spcPts val="4549"/>
                </a:lnSpc>
              </a:pPr>
              <a:endParaRPr lang="en-US" sz="2599" spc="129" dirty="0">
                <a:solidFill>
                  <a:srgbClr val="F2F0F4"/>
                </a:solidFill>
                <a:latin typeface="Aileron Regular"/>
              </a:endParaRPr>
            </a:p>
            <a:p>
              <a:pPr>
                <a:lnSpc>
                  <a:spcPts val="4550"/>
                </a:lnSpc>
              </a:pPr>
              <a:endParaRPr lang="en-US" sz="2599" spc="129" dirty="0">
                <a:solidFill>
                  <a:srgbClr val="F2F0F4"/>
                </a:solidFill>
                <a:latin typeface="Aileron Regular"/>
              </a:endParaRPr>
            </a:p>
            <a:p>
              <a:pPr>
                <a:lnSpc>
                  <a:spcPts val="4550"/>
                </a:lnSpc>
              </a:pPr>
              <a:endParaRPr lang="en-US" sz="2599" spc="129" dirty="0">
                <a:solidFill>
                  <a:srgbClr val="F2F0F4"/>
                </a:solidFill>
                <a:latin typeface="Aileron Regular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7502" y="1975834"/>
            <a:ext cx="7158528" cy="49125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92067" y="5216864"/>
            <a:ext cx="7751933" cy="3343021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0EDCBF8-7816-324A-A71A-3F9F521CA1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0092125" y="1225746"/>
            <a:ext cx="7010398" cy="851057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2407502-20E3-CE47-9E33-918FE96B7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7502" y="165351"/>
            <a:ext cx="4870298" cy="1215758"/>
          </a:xfrm>
          <a:prstGeom prst="rect">
            <a:avLst/>
          </a:prstGeom>
        </p:spPr>
      </p:pic>
      <p:pic>
        <p:nvPicPr>
          <p:cNvPr id="14" name="Audio Recording Feb 27, 2021 at 9:15:01 PM" descr="Audio Recording Feb 27, 2021 at 9:15:01 PM">
            <a:hlinkClick r:id="" action="ppaction://media"/>
            <a:extLst>
              <a:ext uri="{FF2B5EF4-FFF2-40B4-BE49-F238E27FC236}">
                <a16:creationId xmlns:a16="http://schemas.microsoft.com/office/drawing/2014/main" id="{0FDC07F8-24BD-A04B-A6AD-7EA1B01E8F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5524500" y="-1"/>
            <a:ext cx="127635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32433" y="717031"/>
            <a:ext cx="5873125" cy="8375099"/>
            <a:chOff x="-106345" y="-1066801"/>
            <a:chExt cx="7830832" cy="10159575"/>
          </a:xfrm>
        </p:grpSpPr>
        <p:sp>
          <p:nvSpPr>
            <p:cNvPr id="4" name="TextBox 4"/>
            <p:cNvSpPr txBox="1"/>
            <p:nvPr/>
          </p:nvSpPr>
          <p:spPr>
            <a:xfrm>
              <a:off x="-106345" y="-1066801"/>
              <a:ext cx="7724487" cy="4685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</a:pPr>
              <a:r>
                <a:rPr lang="en-US" sz="5000" dirty="0">
                  <a:solidFill>
                    <a:srgbClr val="92D050"/>
                  </a:solidFill>
                  <a:latin typeface="Aileron Heavy"/>
                </a:rPr>
                <a:t>Salario Minimo y Dias de Enfermedad Remunerada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401461"/>
              <a:ext cx="7724487" cy="679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60"/>
                </a:lnSpc>
              </a:pPr>
              <a:r>
                <a:rPr lang="en-US" sz="3000" spc="270" dirty="0">
                  <a:solidFill>
                    <a:srgbClr val="F2F0F4"/>
                  </a:solidFill>
                  <a:latin typeface="Aileron Regular Italics"/>
                </a:rPr>
                <a:t>Adoptada  2 de Julio, 2015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990777"/>
              <a:ext cx="7724487" cy="4101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01"/>
                </a:lnSpc>
              </a:pPr>
              <a:r>
                <a:rPr lang="es-ES" sz="2800" dirty="0">
                  <a:solidFill>
                    <a:schemeClr val="bg1"/>
                  </a:solidFill>
                </a:rPr>
                <a:t>En Julio de 2015, la Ciudad de Emeryville adoptó el Código Municipal de Emeryville (EMC) 5-37, que requeriría que las empresas aumenten el salario mínimo y proporcionen horas de licencia por enfermedad pagadas a sus empleados.</a:t>
              </a:r>
              <a:endParaRPr lang="en-US" sz="2800" spc="108" dirty="0">
                <a:solidFill>
                  <a:schemeClr val="bg1"/>
                </a:solidFill>
                <a:latin typeface="Aileron Regular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533529" y="4595233"/>
              <a:ext cx="7084613" cy="44616"/>
            </a:xfrm>
            <a:prstGeom prst="rect">
              <a:avLst/>
            </a:prstGeom>
            <a:solidFill>
              <a:srgbClr val="F2F0F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64861" y="1212702"/>
            <a:ext cx="8862936" cy="5805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17347" t="6937" r="17347"/>
          <a:stretch>
            <a:fillRect/>
          </a:stretch>
        </p:blipFill>
        <p:spPr>
          <a:xfrm>
            <a:off x="353013" y="717031"/>
            <a:ext cx="4865673" cy="37471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l="14688" r="14688"/>
          <a:stretch>
            <a:fillRect/>
          </a:stretch>
        </p:blipFill>
        <p:spPr>
          <a:xfrm>
            <a:off x="5724829" y="5951159"/>
            <a:ext cx="5415863" cy="3307141"/>
          </a:xfrm>
          <a:prstGeom prst="rect">
            <a:avLst/>
          </a:prstGeom>
        </p:spPr>
      </p:pic>
      <p:pic>
        <p:nvPicPr>
          <p:cNvPr id="11" name="Audio Recording Feb 27, 2021 at 9:19:23 PM" descr="Audio Recording Feb 27, 2021 at 9:19:23 PM">
            <a:hlinkClick r:id="" action="ppaction://media"/>
            <a:extLst>
              <a:ext uri="{FF2B5EF4-FFF2-40B4-BE49-F238E27FC236}">
                <a16:creationId xmlns:a16="http://schemas.microsoft.com/office/drawing/2014/main" id="{E2E6F3AE-7EBA-BB41-923F-FB7FDE7313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1685" y="4231075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5211">
        <p15:prstTrans prst="drape"/>
      </p:transition>
    </mc:Choice>
    <mc:Fallback>
      <p:transition spd="slow" advTm="25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23" objId="14"/>
        <p14:stopEvt time="21238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>
            <a:extLst>
              <a:ext uri="{FF2B5EF4-FFF2-40B4-BE49-F238E27FC236}">
                <a16:creationId xmlns:a16="http://schemas.microsoft.com/office/drawing/2014/main" id="{0124E3FF-AFD3-8745-B24F-26C751ADCC62}"/>
              </a:ext>
            </a:extLst>
          </p:cNvPr>
          <p:cNvGrpSpPr/>
          <p:nvPr/>
        </p:nvGrpSpPr>
        <p:grpSpPr>
          <a:xfrm>
            <a:off x="7146181" y="1042275"/>
            <a:ext cx="10326164" cy="8749425"/>
            <a:chOff x="0" y="0"/>
            <a:chExt cx="2241732" cy="249869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FFD164-FC18-E344-9D1E-B6B16380F2E1}"/>
                </a:ext>
              </a:extLst>
            </p:cNvPr>
            <p:cNvSpPr/>
            <p:nvPr/>
          </p:nvSpPr>
          <p:spPr>
            <a:xfrm>
              <a:off x="0" y="0"/>
              <a:ext cx="2241732" cy="2498690"/>
            </a:xfrm>
            <a:custGeom>
              <a:avLst/>
              <a:gdLst/>
              <a:ahLst/>
              <a:cxnLst/>
              <a:rect l="l" t="t" r="r" b="b"/>
              <a:pathLst>
                <a:path w="2241732" h="2498690">
                  <a:moveTo>
                    <a:pt x="0" y="0"/>
                  </a:moveTo>
                  <a:lnTo>
                    <a:pt x="2241732" y="0"/>
                  </a:lnTo>
                  <a:lnTo>
                    <a:pt x="2241732" y="2498690"/>
                  </a:lnTo>
                  <a:lnTo>
                    <a:pt x="0" y="2498690"/>
                  </a:lnTo>
                  <a:close/>
                </a:path>
              </a:pathLst>
            </a:custGeom>
            <a:solidFill>
              <a:srgbClr val="39649D">
                <a:alpha val="97647"/>
              </a:srgbClr>
            </a:solidFill>
          </p:spPr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BAACFD1C-2E81-B743-95D2-EE6DE4B3D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7200900" y="470377"/>
            <a:ext cx="9715500" cy="9715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47423" y="1486386"/>
            <a:ext cx="9113822" cy="1238654"/>
            <a:chOff x="0" y="-123825"/>
            <a:chExt cx="12151763" cy="1651539"/>
          </a:xfrm>
        </p:grpSpPr>
        <p:sp>
          <p:nvSpPr>
            <p:cNvPr id="4" name="TextBox 4"/>
            <p:cNvSpPr txBox="1"/>
            <p:nvPr/>
          </p:nvSpPr>
          <p:spPr>
            <a:xfrm>
              <a:off x="0" y="-123825"/>
              <a:ext cx="7460078" cy="746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 dirty="0">
                  <a:solidFill>
                    <a:srgbClr val="92D050"/>
                  </a:solidFill>
                  <a:latin typeface="Aileron Regular Bold Italics"/>
                </a:rPr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35559"/>
              <a:ext cx="12151763" cy="692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endParaRPr lang="en-US" sz="2600" spc="130" dirty="0">
                <a:solidFill>
                  <a:schemeClr val="bg1"/>
                </a:solidFill>
                <a:latin typeface="Aileron Regular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24761" y="1732170"/>
            <a:ext cx="9113822" cy="5311067"/>
            <a:chOff x="-30216" y="-3456396"/>
            <a:chExt cx="12151763" cy="7081421"/>
          </a:xfrm>
        </p:grpSpPr>
        <p:sp>
          <p:nvSpPr>
            <p:cNvPr id="7" name="TextBox 7"/>
            <p:cNvSpPr txBox="1"/>
            <p:nvPr/>
          </p:nvSpPr>
          <p:spPr>
            <a:xfrm>
              <a:off x="0" y="-3456396"/>
              <a:ext cx="10123438" cy="7463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 dirty="0">
                  <a:solidFill>
                    <a:srgbClr val="92D050"/>
                  </a:solidFill>
                  <a:latin typeface="Aileron Regular Bold Italics"/>
                </a:rPr>
                <a:t>Aumento del Salario Minimo: 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30216" y="-1786370"/>
              <a:ext cx="12151763" cy="5411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La ordenanza requirio que las emprezas pequeñas (55 empleados o menos) aumetara el salario minimo a $12.25 y $14.44 para los trabajadores de emprezas grande (56 empleados o mas). La ordenanza tambien requiere aumentos graduales cada año. </a:t>
              </a:r>
            </a:p>
            <a:p>
              <a:pPr>
                <a:lnSpc>
                  <a:spcPts val="4550"/>
                </a:lnSpc>
              </a:pPr>
              <a:br>
                <a:rPr lang="en-US" sz="2800" dirty="0"/>
              </a:br>
              <a:r>
                <a:rPr lang="en-US" sz="2600" spc="130" dirty="0">
                  <a:solidFill>
                    <a:srgbClr val="000000"/>
                  </a:solidFill>
                  <a:latin typeface="Aileron Regular"/>
                </a:rPr>
                <a:t> 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5655" y="145841"/>
            <a:ext cx="5662885" cy="1509180"/>
          </a:xfrm>
          <a:prstGeom prst="rect">
            <a:avLst/>
          </a:prstGeom>
        </p:spPr>
      </p:pic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05267FAE-CCCA-0C44-A19F-F96EB10B42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0" y="1549400"/>
            <a:ext cx="7095813" cy="8001000"/>
          </a:xfrm>
          <a:prstGeom prst="rect">
            <a:avLst/>
          </a:prstGeom>
        </p:spPr>
      </p:pic>
      <p:pic>
        <p:nvPicPr>
          <p:cNvPr id="17" name="Audio Recording May 6, 2021 at 6:29:22 PM" descr="Audio Recording May 6, 2021 at 6:29:22 PM">
            <a:hlinkClick r:id="" action="ppaction://media"/>
            <a:extLst>
              <a:ext uri="{FF2B5EF4-FFF2-40B4-BE49-F238E27FC236}">
                <a16:creationId xmlns:a16="http://schemas.microsoft.com/office/drawing/2014/main" id="{9232253E-F289-C14F-ABE3-2F6617340E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00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61" objId="15"/>
        <p14:stopEvt time="68768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72098DD-DE9B-A54B-8411-D291DF8C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33730" y="2334260"/>
            <a:ext cx="9504463" cy="79527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239" y="542290"/>
            <a:ext cx="9504462" cy="181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5200" dirty="0">
                <a:solidFill>
                  <a:srgbClr val="92D050"/>
                </a:solidFill>
                <a:latin typeface="Open Sans Bold"/>
              </a:rPr>
              <a:t>ORDENANZA DE </a:t>
            </a:r>
          </a:p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92D050"/>
                </a:solidFill>
                <a:latin typeface="Open Sans Bold"/>
              </a:rPr>
              <a:t>SALARIO MINIMO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563" y="2537217"/>
            <a:ext cx="9296400" cy="4267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 Light"/>
              </a:rPr>
              <a:t> A partir del 1 de Julio 2021, el salario minimo en Emeryville incrementara a $17.13 para TODOS empleadores. </a:t>
            </a: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 Light"/>
              </a:rPr>
              <a:t>El salario minimo es el mas alto del estado de California. </a:t>
            </a:r>
          </a:p>
          <a:p>
            <a:pPr algn="ctr">
              <a:lnSpc>
                <a:spcPts val="4759"/>
              </a:lnSpc>
            </a:pPr>
            <a:endParaRPr lang="en-US" sz="3400" dirty="0">
              <a:solidFill>
                <a:srgbClr val="FFFFFF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 Light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7033" y="5944481"/>
            <a:ext cx="8985189" cy="180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dirty="0">
                <a:solidFill>
                  <a:srgbClr val="FFFFFF"/>
                </a:solidFill>
                <a:latin typeface="Open Sans Light"/>
              </a:rPr>
              <a:t>Los empleadores deben colocar cartels sobre el salario minimo en areas accesibles a los empleados.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3398" y="7991126"/>
            <a:ext cx="8522494" cy="270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Open Sans Light"/>
              </a:rPr>
              <a:t>Los carteles acutalizados se pueden descargar en la pagina web de la Ciudad de Emeryville: </a:t>
            </a:r>
          </a:p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FFF00"/>
                </a:solidFill>
                <a:latin typeface="Open Sans Light"/>
                <a:hlinkClick r:id="rId9"/>
              </a:rPr>
              <a:t>www.cityofemeryville.org</a:t>
            </a:r>
            <a:endParaRPr lang="en-US" sz="3200" dirty="0">
              <a:solidFill>
                <a:srgbClr val="FFFF00"/>
              </a:solidFill>
              <a:latin typeface="Open Sans Light"/>
            </a:endParaRPr>
          </a:p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00"/>
                </a:solidFill>
                <a:latin typeface="Open Sans Ligh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DESCARGA AQUI! </a:t>
            </a:r>
            <a:endParaRPr lang="en-US" sz="3200" b="1" dirty="0">
              <a:solidFill>
                <a:srgbClr val="FFFF00"/>
              </a:solidFill>
              <a:latin typeface="Open Sans Light"/>
            </a:endParaRPr>
          </a:p>
          <a:p>
            <a:pPr algn="ctr">
              <a:lnSpc>
                <a:spcPts val="3330"/>
              </a:lnSpc>
            </a:pPr>
            <a:r>
              <a:rPr lang="en-US" sz="2378" dirty="0">
                <a:solidFill>
                  <a:srgbClr val="FFFFFF"/>
                </a:solidFill>
                <a:latin typeface="Open Sans Light"/>
              </a:rPr>
              <a:t> </a:t>
            </a:r>
          </a:p>
        </p:txBody>
      </p:sp>
      <p:pic>
        <p:nvPicPr>
          <p:cNvPr id="8" name="Picture 7" descr="Diagram, table&#10;&#10;Description automatically generated">
            <a:extLst>
              <a:ext uri="{FF2B5EF4-FFF2-40B4-BE49-F238E27FC236}">
                <a16:creationId xmlns:a16="http://schemas.microsoft.com/office/drawing/2014/main" id="{A1B20D23-8184-E440-9307-4D3F25CD38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578" y="147145"/>
            <a:ext cx="6902368" cy="9992710"/>
          </a:xfrm>
          <a:prstGeom prst="rect">
            <a:avLst/>
          </a:prstGeom>
        </p:spPr>
      </p:pic>
      <p:pic>
        <p:nvPicPr>
          <p:cNvPr id="10" name="Audio Recording May 6, 2021 at 6:21:30 PM" descr="Audio Recording May 6, 2021 at 6:21:30 PM">
            <a:hlinkClick r:id="" action="ppaction://media"/>
            <a:extLst>
              <a:ext uri="{FF2B5EF4-FFF2-40B4-BE49-F238E27FC236}">
                <a16:creationId xmlns:a16="http://schemas.microsoft.com/office/drawing/2014/main" id="{930C093F-6291-DD46-999D-44D8F63FFA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34800" y="3739495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8541">
        <p15:prstTrans prst="peelOff"/>
      </p:transition>
    </mc:Choice>
    <mc:Fallback>
      <p:transition spd="slow" advTm="38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88" objId="8"/>
        <p14:stopEvt time="38386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C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04335" y="70075"/>
            <a:ext cx="5662885" cy="15091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2753" y="2097097"/>
            <a:ext cx="6936201" cy="68033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647422" y="1521084"/>
            <a:ext cx="10030977" cy="4743387"/>
            <a:chOff x="-1" y="-77560"/>
            <a:chExt cx="13374636" cy="6324510"/>
          </a:xfrm>
        </p:grpSpPr>
        <p:sp>
          <p:nvSpPr>
            <p:cNvPr id="5" name="TextBox 5"/>
            <p:cNvSpPr txBox="1"/>
            <p:nvPr/>
          </p:nvSpPr>
          <p:spPr>
            <a:xfrm>
              <a:off x="-1" y="-77560"/>
              <a:ext cx="13171437" cy="7463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b="1" spc="270" dirty="0">
                  <a:solidFill>
                    <a:srgbClr val="141AC6"/>
                  </a:solidFill>
                  <a:latin typeface="Aileron Regular Bold Italics"/>
                </a:rPr>
                <a:t>Licencia de Enfermedad Remunerada (PSL)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" y="835559"/>
              <a:ext cx="13374636" cy="54113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EMC 5-37 requiere : 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Las emprezas </a:t>
              </a:r>
              <a:r>
                <a:rPr lang="en-US" sz="2600" b="1" spc="130" dirty="0">
                  <a:solidFill>
                    <a:schemeClr val="bg1"/>
                  </a:solidFill>
                  <a:latin typeface="Aileron Regular"/>
                </a:rPr>
                <a:t>PEQUENAS</a:t>
              </a: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 deben proporcionar 48 horas de enfermedad pagadas a sus empleados cada año.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Las emprezas </a:t>
              </a:r>
              <a:r>
                <a:rPr lang="en-US" sz="2600" b="1" spc="130" dirty="0">
                  <a:solidFill>
                    <a:schemeClr val="bg1"/>
                  </a:solidFill>
                  <a:latin typeface="Aileron Regular"/>
                </a:rPr>
                <a:t>GRANDES</a:t>
              </a: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 deben proporcionar 72 horas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PSL disponible a partir del dia 90 de empleo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Horas no usadas durante el año pueden ser transferidas al proximo año pero pueden ser limitadas.</a:t>
              </a:r>
              <a:endParaRPr lang="en-US" sz="2600" spc="130" dirty="0">
                <a:latin typeface="Aileron Regular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47424" y="6389542"/>
            <a:ext cx="9113822" cy="2890275"/>
            <a:chOff x="1" y="962577"/>
            <a:chExt cx="12151764" cy="3853698"/>
          </a:xfrm>
        </p:grpSpPr>
        <p:sp>
          <p:nvSpPr>
            <p:cNvPr id="8" name="TextBox 8"/>
            <p:cNvSpPr txBox="1"/>
            <p:nvPr/>
          </p:nvSpPr>
          <p:spPr>
            <a:xfrm>
              <a:off x="155493" y="962577"/>
              <a:ext cx="7460078" cy="746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b="1" spc="270" dirty="0">
                  <a:solidFill>
                    <a:srgbClr val="141AC6"/>
                  </a:solidFill>
                  <a:latin typeface="Aileron Regular Bold Italics"/>
                </a:rPr>
                <a:t>Uso de PSL: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" y="1764499"/>
              <a:ext cx="12151764" cy="3051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Para dias de enfermedad o para cuidar a: 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Un miembro de familia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Pareja domestica o persona PSL designada</a:t>
              </a:r>
            </a:p>
            <a:p>
              <a:pPr marL="561340" lvl="1" indent="-280670">
                <a:lnSpc>
                  <a:spcPts val="4550"/>
                </a:lnSpc>
                <a:buFont typeface="Arial"/>
                <a:buChar char="•"/>
              </a:pPr>
              <a:r>
                <a:rPr lang="en-US" sz="2600" spc="130" dirty="0">
                  <a:solidFill>
                    <a:schemeClr val="bg1"/>
                  </a:solidFill>
                  <a:latin typeface="Aileron Regular"/>
                </a:rPr>
                <a:t>Cuidar a su mascota de servicio, guia o señal</a:t>
              </a:r>
            </a:p>
          </p:txBody>
        </p:sp>
      </p:grpSp>
      <p:pic>
        <p:nvPicPr>
          <p:cNvPr id="11" name="Picture 8">
            <a:extLst>
              <a:ext uri="{FF2B5EF4-FFF2-40B4-BE49-F238E27FC236}">
                <a16:creationId xmlns:a16="http://schemas.microsoft.com/office/drawing/2014/main" id="{D01B272C-B0F0-6047-9351-3B64C39F56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8544485" y="525198"/>
            <a:ext cx="8236850" cy="10344964"/>
          </a:xfrm>
          <a:prstGeom prst="rect">
            <a:avLst/>
          </a:prstGeom>
        </p:spPr>
      </p:pic>
      <p:pic>
        <p:nvPicPr>
          <p:cNvPr id="13" name="Audio Recording Mar 3, 2021 at 4:44:52 PM" descr="Audio Recording Mar 3, 2021 at 4:44:52 PM">
            <a:hlinkClick r:id="" action="ppaction://media"/>
            <a:extLst>
              <a:ext uri="{FF2B5EF4-FFF2-40B4-BE49-F238E27FC236}">
                <a16:creationId xmlns:a16="http://schemas.microsoft.com/office/drawing/2014/main" id="{B951A13E-CAD5-AB4B-AC98-10A43F6C9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48772" y="3012063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4907">
        <p:dissolve/>
      </p:transition>
    </mc:Choice>
    <mc:Fallback>
      <p:transition spd="slow" advTm="5490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81" objId="12"/>
        <p14:stopEvt time="54080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32002" y="492780"/>
            <a:ext cx="3189989" cy="52986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184418" y="493865"/>
            <a:ext cx="3187821" cy="5298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1D74F7-27F3-DC47-B555-E468E625C8B0}"/>
              </a:ext>
            </a:extLst>
          </p:cNvPr>
          <p:cNvSpPr txBox="1"/>
          <p:nvPr/>
        </p:nvSpPr>
        <p:spPr>
          <a:xfrm>
            <a:off x="647700" y="1547110"/>
            <a:ext cx="45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EMPREZA PEQUEÑA: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1351C7-258D-0D48-891E-7D2F37120BF4}"/>
              </a:ext>
            </a:extLst>
          </p:cNvPr>
          <p:cNvSpPr txBox="1"/>
          <p:nvPr/>
        </p:nvSpPr>
        <p:spPr>
          <a:xfrm>
            <a:off x="13241155" y="1592506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EMPREZA GRANDE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4996B-A745-8841-A604-B8FD52811C85}"/>
              </a:ext>
            </a:extLst>
          </p:cNvPr>
          <p:cNvSpPr txBox="1"/>
          <p:nvPr/>
        </p:nvSpPr>
        <p:spPr>
          <a:xfrm>
            <a:off x="666790" y="1871795"/>
            <a:ext cx="45148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EMPLEADOR QUE EMPLEA </a:t>
            </a:r>
            <a:r>
              <a:rPr lang="en-US" sz="2800" dirty="0">
                <a:solidFill>
                  <a:srgbClr val="FFFF00"/>
                </a:solidFill>
              </a:rPr>
              <a:t>55 O MENOS EMPLEADOS </a:t>
            </a:r>
            <a:r>
              <a:rPr lang="en-US" sz="2800" dirty="0">
                <a:solidFill>
                  <a:schemeClr val="bg1"/>
                </a:solidFill>
              </a:rPr>
              <a:t>EN LA CIUDAD DE EMERYVILLE.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54AE7-748A-A04E-A996-C641F23F0580}"/>
              </a:ext>
            </a:extLst>
          </p:cNvPr>
          <p:cNvSpPr txBox="1"/>
          <p:nvPr/>
        </p:nvSpPr>
        <p:spPr>
          <a:xfrm>
            <a:off x="13206543" y="2521112"/>
            <a:ext cx="4287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EMPLEADORES CON </a:t>
            </a:r>
            <a:r>
              <a:rPr lang="es-ES" sz="2800" dirty="0">
                <a:solidFill>
                  <a:srgbClr val="FFFF00"/>
                </a:solidFill>
              </a:rPr>
              <a:t>56 EMPLEADOS O MÁS </a:t>
            </a:r>
            <a:r>
              <a:rPr lang="es-ES" sz="2800" dirty="0">
                <a:solidFill>
                  <a:schemeClr val="bg1"/>
                </a:solidFill>
              </a:rPr>
              <a:t>EN LA CIUDAD DE EMERYVILLE.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C462D-CF6A-244E-81A0-E9F160634F19}"/>
              </a:ext>
            </a:extLst>
          </p:cNvPr>
          <p:cNvSpPr txBox="1"/>
          <p:nvPr/>
        </p:nvSpPr>
        <p:spPr>
          <a:xfrm>
            <a:off x="4308450" y="-20379"/>
            <a:ext cx="982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/>
              <a:t>¿</a:t>
            </a:r>
            <a:r>
              <a:rPr lang="es-ES" sz="4800" dirty="0">
                <a:solidFill>
                  <a:schemeClr val="bg1"/>
                </a:solidFill>
              </a:rPr>
              <a:t> </a:t>
            </a:r>
            <a:r>
              <a:rPr lang="es-ES" sz="4800" dirty="0"/>
              <a:t>COMO PUEDO SABER SI TRABAJO PARA UNA EMPREZA PEQUEÑA O GRANDE?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06A3C044-56B1-A04A-A282-5D70AF933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2160942" y="5025379"/>
            <a:ext cx="4917023" cy="52986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FBB03C-615F-8A40-8571-125B21BB132A}"/>
              </a:ext>
            </a:extLst>
          </p:cNvPr>
          <p:cNvSpPr txBox="1"/>
          <p:nvPr/>
        </p:nvSpPr>
        <p:spPr>
          <a:xfrm>
            <a:off x="2204206" y="5369149"/>
            <a:ext cx="2345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EJEMPLO 1: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C74F8F-9B9E-E146-B0BB-FDCFB371734F}"/>
              </a:ext>
            </a:extLst>
          </p:cNvPr>
          <p:cNvSpPr txBox="1"/>
          <p:nvPr/>
        </p:nvSpPr>
        <p:spPr>
          <a:xfrm>
            <a:off x="2292445" y="6003915"/>
            <a:ext cx="45135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DONNA'S DONUT SHOP TIENE </a:t>
            </a:r>
            <a:r>
              <a:rPr lang="es-ES" sz="2800" dirty="0">
                <a:solidFill>
                  <a:srgbClr val="FFFF00"/>
                </a:solidFill>
              </a:rPr>
              <a:t>3 UBICACIONES </a:t>
            </a:r>
            <a:r>
              <a:rPr lang="es-ES" sz="2800" dirty="0">
                <a:solidFill>
                  <a:schemeClr val="bg1"/>
                </a:solidFill>
              </a:rPr>
              <a:t>EN EMERYVILLE. CADA UBICACIÓN TIENE </a:t>
            </a:r>
            <a:r>
              <a:rPr lang="es-ES" sz="2800" dirty="0">
                <a:solidFill>
                  <a:srgbClr val="FFFF00"/>
                </a:solidFill>
              </a:rPr>
              <a:t>20 EMPLEADOS.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85354-4397-8245-A630-51CBA0799BC2}"/>
              </a:ext>
            </a:extLst>
          </p:cNvPr>
          <p:cNvSpPr txBox="1"/>
          <p:nvPr/>
        </p:nvSpPr>
        <p:spPr>
          <a:xfrm>
            <a:off x="2308394" y="8415205"/>
            <a:ext cx="4274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¿ES ESTA UNA EMPREZA PEQUEÑA O GRANDE?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683F72C8-32FB-6F4D-A413-0B9F5BC2E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0557766" y="5048660"/>
            <a:ext cx="4817765" cy="52986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DBAE058-61CC-0A4A-8C20-C95C17C66800}"/>
              </a:ext>
            </a:extLst>
          </p:cNvPr>
          <p:cNvSpPr txBox="1"/>
          <p:nvPr/>
        </p:nvSpPr>
        <p:spPr>
          <a:xfrm>
            <a:off x="10670992" y="5302136"/>
            <a:ext cx="3173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EJEMPLO 2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AC4111-A808-5A45-9D8E-BCF8AB23C0EA}"/>
              </a:ext>
            </a:extLst>
          </p:cNvPr>
          <p:cNvSpPr txBox="1"/>
          <p:nvPr/>
        </p:nvSpPr>
        <p:spPr>
          <a:xfrm>
            <a:off x="10650007" y="5981465"/>
            <a:ext cx="4633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BOB’S BURGERS TIENE </a:t>
            </a:r>
            <a:r>
              <a:rPr lang="es-ES" sz="2800" dirty="0">
                <a:solidFill>
                  <a:srgbClr val="FFFF00"/>
                </a:solidFill>
              </a:rPr>
              <a:t>2 FRANQUICIAS</a:t>
            </a:r>
            <a:r>
              <a:rPr lang="es-ES" sz="2800" dirty="0">
                <a:solidFill>
                  <a:schemeClr val="bg1"/>
                </a:solidFill>
              </a:rPr>
              <a:t> EN LA CIUDAD.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E56C1B-40E2-164F-98E5-EF729ADFA7C8}"/>
              </a:ext>
            </a:extLst>
          </p:cNvPr>
          <p:cNvSpPr txBox="1"/>
          <p:nvPr/>
        </p:nvSpPr>
        <p:spPr>
          <a:xfrm>
            <a:off x="10616472" y="7441408"/>
            <a:ext cx="4700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CADA UBICACIÓN </a:t>
            </a:r>
            <a:r>
              <a:rPr lang="es-ES" sz="2800" dirty="0">
                <a:solidFill>
                  <a:srgbClr val="FFFF00"/>
                </a:solidFill>
              </a:rPr>
              <a:t>TIENE 25 EMPLEADOS.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44669D-7A72-E749-BC5A-3A15F902E88F}"/>
              </a:ext>
            </a:extLst>
          </p:cNvPr>
          <p:cNvSpPr txBox="1"/>
          <p:nvPr/>
        </p:nvSpPr>
        <p:spPr>
          <a:xfrm>
            <a:off x="10616161" y="8612223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ES ESTA UNA EMPREZA PEQUEÑA O GRANDE?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Audio Recording Feb 27, 2021 at 10:50:55 PM" descr="Audio Recording Feb 27, 2021 at 10:50:55 PM">
            <a:hlinkClick r:id="" action="ppaction://media"/>
            <a:extLst>
              <a:ext uri="{FF2B5EF4-FFF2-40B4-BE49-F238E27FC236}">
                <a16:creationId xmlns:a16="http://schemas.microsoft.com/office/drawing/2014/main" id="{50658F46-BE48-444D-B2AB-85D6E545F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41756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680608" y="-288183"/>
            <a:ext cx="7484555" cy="129329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419472" y="-5096581"/>
            <a:ext cx="1576647" cy="125027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5C462D-CF6A-244E-81A0-E9F160634F19}"/>
              </a:ext>
            </a:extLst>
          </p:cNvPr>
          <p:cNvSpPr txBox="1"/>
          <p:nvPr/>
        </p:nvSpPr>
        <p:spPr>
          <a:xfrm>
            <a:off x="2971800" y="325735"/>
            <a:ext cx="1032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bg1"/>
                </a:solidFill>
              </a:rPr>
              <a:t>¿QUIÉN ES ELEGIBLE PARA PSL?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8BEB0-9D41-E243-8291-599EDAA283A0}"/>
              </a:ext>
            </a:extLst>
          </p:cNvPr>
          <p:cNvSpPr txBox="1"/>
          <p:nvPr/>
        </p:nvSpPr>
        <p:spPr>
          <a:xfrm>
            <a:off x="2649330" y="3725277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>
                <a:solidFill>
                  <a:schemeClr val="bg1"/>
                </a:solidFill>
              </a:rPr>
              <a:t>TIEMPO COMPLETO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2F091-1E70-6C4A-8AA9-FCF67A002E37}"/>
              </a:ext>
            </a:extLst>
          </p:cNvPr>
          <p:cNvSpPr txBox="1"/>
          <p:nvPr/>
        </p:nvSpPr>
        <p:spPr>
          <a:xfrm>
            <a:off x="2618668" y="4644528"/>
            <a:ext cx="4518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2. PART-TIME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49E91-BD95-054A-9DF6-43C6A2C7A667}"/>
              </a:ext>
            </a:extLst>
          </p:cNvPr>
          <p:cNvSpPr txBox="1"/>
          <p:nvPr/>
        </p:nvSpPr>
        <p:spPr>
          <a:xfrm>
            <a:off x="2618668" y="546887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3. TEMPORAL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2333E-F4EE-C141-A3D6-CD2DCF298AB1}"/>
              </a:ext>
            </a:extLst>
          </p:cNvPr>
          <p:cNvSpPr txBox="1"/>
          <p:nvPr/>
        </p:nvSpPr>
        <p:spPr>
          <a:xfrm>
            <a:off x="2649330" y="6345935"/>
            <a:ext cx="1083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4. ESTACIONAL (SEASONAL)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2E1217-3F73-4D48-990E-32039F8CA694}"/>
              </a:ext>
            </a:extLst>
          </p:cNvPr>
          <p:cNvSpPr txBox="1"/>
          <p:nvPr/>
        </p:nvSpPr>
        <p:spPr>
          <a:xfrm>
            <a:off x="2649330" y="7178918"/>
            <a:ext cx="11506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5. CONTRATISTA</a:t>
            </a:r>
          </a:p>
        </p:txBody>
      </p:sp>
      <p:pic>
        <p:nvPicPr>
          <p:cNvPr id="9" name="Audio Recording Feb 27, 2021 at 11:05:46 PM" descr="Audio Recording Feb 27, 2021 at 11:05:46 PM">
            <a:hlinkClick r:id="" action="ppaction://media"/>
            <a:extLst>
              <a:ext uri="{FF2B5EF4-FFF2-40B4-BE49-F238E27FC236}">
                <a16:creationId xmlns:a16="http://schemas.microsoft.com/office/drawing/2014/main" id="{43870383-BDFF-464C-98D5-32B4A42D5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F7B809-89C9-0D43-93E5-5026B2239A87}"/>
              </a:ext>
            </a:extLst>
          </p:cNvPr>
          <p:cNvSpPr txBox="1"/>
          <p:nvPr/>
        </p:nvSpPr>
        <p:spPr>
          <a:xfrm>
            <a:off x="2649330" y="8039100"/>
            <a:ext cx="118098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6. EMPLEADOS QUE TRABAJAN UN </a:t>
            </a:r>
            <a:r>
              <a:rPr lang="en-US" sz="4000" dirty="0">
                <a:solidFill>
                  <a:srgbClr val="92D050"/>
                </a:solidFill>
              </a:rPr>
              <a:t>MINIMO DE 2 HORAS EN EMERYVILLE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rgbClr val="92D050"/>
                </a:solidFill>
              </a:rPr>
              <a:t>CADA SEMANA.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2E0101-CA31-1E45-8B7C-60A961AA5DF9}"/>
              </a:ext>
            </a:extLst>
          </p:cNvPr>
          <p:cNvSpPr txBox="1"/>
          <p:nvPr/>
        </p:nvSpPr>
        <p:spPr>
          <a:xfrm>
            <a:off x="2286000" y="2651503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EMPLEADOS DE:</a:t>
            </a:r>
          </a:p>
        </p:txBody>
      </p:sp>
    </p:spTree>
    <p:extLst>
      <p:ext uri="{BB962C8B-B14F-4D97-AF65-F5344CB8AC3E}">
        <p14:creationId xmlns:p14="http://schemas.microsoft.com/office/powerpoint/2010/main" val="388332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3FD8D14-B0F6-554A-90C3-6B299C993514}"/>
              </a:ext>
            </a:extLst>
          </p:cNvPr>
          <p:cNvSpPr txBox="1"/>
          <p:nvPr/>
        </p:nvSpPr>
        <p:spPr>
          <a:xfrm>
            <a:off x="7647423" y="2205924"/>
            <a:ext cx="9113822" cy="519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70" lvl="1">
              <a:lnSpc>
                <a:spcPts val="4550"/>
              </a:lnSpc>
              <a:spcAft>
                <a:spcPts val="600"/>
              </a:spcAft>
            </a:pPr>
            <a:r>
              <a:rPr lang="en-US" sz="2600" spc="130" dirty="0">
                <a:solidFill>
                  <a:srgbClr val="FFFFFF"/>
                </a:solidFill>
                <a:latin typeface="Aileron Regular"/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4D9D246-281C-4B4E-8062-39DE6DF7F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619968"/>
            <a:ext cx="7942074" cy="2116591"/>
          </a:xfrm>
          <a:prstGeom prst="rect">
            <a:avLst/>
          </a:prstGeom>
          <a:solidFill>
            <a:schemeClr val="accent1">
              <a:lumMod val="75000"/>
              <a:alpha val="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434BB4-4102-444F-A09C-2FFFE9AB5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56588"/>
            <a:ext cx="7772400" cy="95738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Audio Recording Feb 28, 2021 at 12:08:24 AM" descr="Audio Recording Feb 28, 2021 at 12:08:24 AM">
            <a:hlinkClick r:id="" action="ppaction://media"/>
            <a:extLst>
              <a:ext uri="{FF2B5EF4-FFF2-40B4-BE49-F238E27FC236}">
                <a16:creationId xmlns:a16="http://schemas.microsoft.com/office/drawing/2014/main" id="{E43C633C-1403-084C-86EA-EAA87A545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E08BEF-B297-1A47-8B85-6CF65C0BBF50}"/>
              </a:ext>
            </a:extLst>
          </p:cNvPr>
          <p:cNvSpPr txBox="1"/>
          <p:nvPr/>
        </p:nvSpPr>
        <p:spPr>
          <a:xfrm>
            <a:off x="1066800" y="8081076"/>
            <a:ext cx="7772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DESCARGUE FORMA PARA DESIGNAR PERSONA PSL </a:t>
            </a:r>
            <a:r>
              <a:rPr lang="en-US" sz="2800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EN  LA PAGINA WEB:  </a:t>
            </a:r>
            <a:r>
              <a:rPr lang="en-US" sz="2800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WWW.CI.EMERYVILLE.CA.US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1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Frame">
  <a:themeElements>
    <a:clrScheme name="Custom 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2939</TotalTime>
  <Words>757</Words>
  <Application>Microsoft Macintosh PowerPoint</Application>
  <PresentationFormat>Custom</PresentationFormat>
  <Paragraphs>123</Paragraphs>
  <Slides>15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Aileron Regular Bold</vt:lpstr>
      <vt:lpstr>Arial</vt:lpstr>
      <vt:lpstr>Open Sans Bold</vt:lpstr>
      <vt:lpstr>Corbel</vt:lpstr>
      <vt:lpstr>Aileron Regular Bold Italics</vt:lpstr>
      <vt:lpstr>Open Sans Light</vt:lpstr>
      <vt:lpstr>Aileron Regular Italics</vt:lpstr>
      <vt:lpstr>Aileron Heavy</vt:lpstr>
      <vt:lpstr>Aileron Regular</vt:lpstr>
      <vt:lpstr>Wingdings 2</vt:lpstr>
      <vt:lpstr>Calibri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emeryville</dc:title>
  <cp:lastModifiedBy>lucia sanchez</cp:lastModifiedBy>
  <cp:revision>66</cp:revision>
  <dcterms:created xsi:type="dcterms:W3CDTF">2006-08-16T00:00:00Z</dcterms:created>
  <dcterms:modified xsi:type="dcterms:W3CDTF">2021-05-07T01:35:54Z</dcterms:modified>
  <dc:identifier>DAESYdO6DSg</dc:identifier>
</cp:coreProperties>
</file>