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236" r:id="rId1"/>
  </p:sldMasterIdLst>
  <p:sldIdLst>
    <p:sldId id="270" r:id="rId2"/>
    <p:sldId id="257" r:id="rId3"/>
    <p:sldId id="258" r:id="rId4"/>
    <p:sldId id="259" r:id="rId5"/>
    <p:sldId id="260" r:id="rId6"/>
    <p:sldId id="261" r:id="rId7"/>
    <p:sldId id="268" r:id="rId8"/>
    <p:sldId id="274" r:id="rId9"/>
    <p:sldId id="271" r:id="rId10"/>
    <p:sldId id="262" r:id="rId11"/>
    <p:sldId id="272" r:id="rId12"/>
    <p:sldId id="266" r:id="rId13"/>
    <p:sldId id="273" r:id="rId14"/>
    <p:sldId id="267" r:id="rId15"/>
    <p:sldId id="269" r:id="rId16"/>
  </p:sldIdLst>
  <p:sldSz cx="18288000" cy="10287000"/>
  <p:notesSz cx="6858000" cy="9144000"/>
  <p:embeddedFontLst>
    <p:embeddedFont>
      <p:font typeface="Aileron Heavy" pitchFamily="2" charset="77"/>
      <p:regular r:id="rId17"/>
      <p:bold r:id="rId18"/>
    </p:embeddedFont>
    <p:embeddedFont>
      <p:font typeface="Aileron Regular" pitchFamily="2" charset="77"/>
      <p:regular r:id="rId19"/>
    </p:embeddedFont>
    <p:embeddedFont>
      <p:font typeface="Aileron Regular Bold" pitchFamily="2" charset="77"/>
      <p:regular r:id="rId20"/>
      <p:bold r:id="rId21"/>
    </p:embeddedFont>
    <p:embeddedFont>
      <p:font typeface="Aileron Regular Bold Italics" pitchFamily="2" charset="77"/>
      <p:regular r:id="rId22"/>
      <p:bold r:id="rId23"/>
      <p:italic r:id="rId24"/>
      <p:boldItalic r:id="rId25"/>
    </p:embeddedFont>
    <p:embeddedFont>
      <p:font typeface="Aileron Regular Italics" pitchFamily="2" charset="77"/>
      <p:regular r:id="rId26"/>
      <p:italic r:id="rId27"/>
    </p:embeddedFont>
    <p:embeddedFont>
      <p:font typeface="Arimo Bold" panose="020B0704020202020204" pitchFamily="34" charset="0"/>
      <p:regular r:id="rId28"/>
      <p:bold r:id="rId29"/>
    </p:embeddedFont>
    <p:embeddedFont>
      <p:font typeface="Gill Sans MT" panose="020B0502020104020203" pitchFamily="34" charset="77"/>
      <p:regular r:id="rId30"/>
      <p:bold r:id="rId31"/>
      <p:italic r:id="rId32"/>
      <p:boldItalic r:id="rId33"/>
    </p:embeddedFont>
    <p:embeddedFont>
      <p:font typeface="Open Sans Bold" panose="020B0806030504020204" pitchFamily="34" charset="0"/>
      <p:regular r:id="rId34"/>
      <p:bold r:id="rId35"/>
    </p:embeddedFont>
    <p:embeddedFont>
      <p:font typeface="Open Sans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196"/>
    <a:srgbClr val="3A8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092" autoAdjust="0"/>
    <p:restoredTop sz="94547" autoAdjust="0"/>
  </p:normalViewPr>
  <p:slideViewPr>
    <p:cSldViewPr>
      <p:cViewPr varScale="1">
        <p:scale>
          <a:sx n="41" d="100"/>
          <a:sy n="41" d="100"/>
        </p:scale>
        <p:origin x="216" y="1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viewProps" Target="view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3580116"/>
            <a:ext cx="13487400" cy="246888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57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2791" y="6528816"/>
            <a:ext cx="10202418" cy="185984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20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979668" y="1405890"/>
            <a:ext cx="1947912" cy="74752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46705" y="1405890"/>
            <a:ext cx="9297734" cy="74752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00" y="3580116"/>
            <a:ext cx="13487400" cy="246888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57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2791" y="6528698"/>
            <a:ext cx="10202418" cy="1897623"/>
          </a:xfrm>
        </p:spPr>
        <p:txBody>
          <a:bodyPr anchor="t" anchorCtr="1">
            <a:norm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26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2868" y="3957066"/>
            <a:ext cx="6407657" cy="4652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07473" y="3957066"/>
            <a:ext cx="6405371" cy="4652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5154" y="3470150"/>
            <a:ext cx="6405372" cy="1056131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850" b="0" cap="all" spc="150" baseline="0">
                <a:solidFill>
                  <a:schemeClr val="accent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75154" y="4714875"/>
            <a:ext cx="6405372" cy="38951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507474" y="4714875"/>
            <a:ext cx="6380226" cy="3895164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07474" y="3470150"/>
            <a:ext cx="6405372" cy="1056131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850" b="0" cap="all" spc="150" baseline="0">
                <a:solidFill>
                  <a:schemeClr val="accent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17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008" y="3365743"/>
            <a:ext cx="6729984" cy="171224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33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4120" y="1207008"/>
            <a:ext cx="7223760" cy="7872984"/>
          </a:xfrm>
        </p:spPr>
        <p:txBody>
          <a:bodyPr>
            <a:normAutofit/>
          </a:bodyPr>
          <a:lstStyle>
            <a:lvl1pPr>
              <a:defRPr sz="285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3352" y="5324877"/>
            <a:ext cx="5692140" cy="3291054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07009" y="9354312"/>
            <a:ext cx="7751255" cy="48006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9143999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785" y="3365742"/>
            <a:ext cx="6742497" cy="170196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33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3999" y="0"/>
            <a:ext cx="9153146" cy="10287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3352" y="5324878"/>
            <a:ext cx="5692140" cy="329105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2785" y="9354312"/>
            <a:ext cx="7655594" cy="48006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704" y="1447038"/>
            <a:ext cx="11594592" cy="178308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704" y="3957067"/>
            <a:ext cx="11594592" cy="4652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2144" y="9358224"/>
            <a:ext cx="4130619" cy="485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0301" y="9354312"/>
            <a:ext cx="8851784" cy="4800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138383" y="9326880"/>
            <a:ext cx="548640" cy="54864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650" spc="0" baseline="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9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4200" kern="1200" cap="all" spc="3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0287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3716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7145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969295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47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025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24163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12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jpeg"/><Relationship Id="rId11" Type="http://schemas.openxmlformats.org/officeDocument/2006/relationships/image" Target="../media/image29.sv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ci.emeryville.ca.us/DocumentCenter/View/8037/Workplace-Hospitality-Poster-FINAL-060915?bidId=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16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ci.emeryville.ca.us/DocumentCenter/View/8040/Employee-Claim-Form_FINAL?bidId=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39.sv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11" Type="http://schemas.openxmlformats.org/officeDocument/2006/relationships/image" Target="../media/image38.png"/><Relationship Id="rId5" Type="http://schemas.openxmlformats.org/officeDocument/2006/relationships/image" Target="../media/image13.svg"/><Relationship Id="rId15" Type="http://schemas.openxmlformats.org/officeDocument/2006/relationships/image" Target="../media/image5.png"/><Relationship Id="rId10" Type="http://schemas.openxmlformats.org/officeDocument/2006/relationships/image" Target="../media/image37.svg"/><Relationship Id="rId4" Type="http://schemas.openxmlformats.org/officeDocument/2006/relationships/image" Target="../media/image12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microsoft.com/office/2007/relationships/media" Target="../media/media16.m4a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jpg"/><Relationship Id="rId4" Type="http://schemas.openxmlformats.org/officeDocument/2006/relationships/audio" Target="../media/media16.m4a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11" Type="http://schemas.openxmlformats.org/officeDocument/2006/relationships/image" Target="../media/image5.png"/><Relationship Id="rId5" Type="http://schemas.openxmlformats.org/officeDocument/2006/relationships/image" Target="../media/image7.sv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ci.emeryville.ca.us/DocumentCenter/View/13010/MWO-PSL-Workplace-Poster-2020-ENGLISH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ci.emeryville.ca.us/DocumentCenter/View/8924/PSL-Designation-Form-FINAL?bidId=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1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18FFA051-708A-BF43-BF79-3EDD9BC6E5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9811" y="1436526"/>
            <a:ext cx="13708378" cy="741394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BDDD690A-B283-E243-9B84-5D1D4C75802E}"/>
              </a:ext>
            </a:extLst>
          </p:cNvPr>
          <p:cNvGrpSpPr/>
          <p:nvPr/>
        </p:nvGrpSpPr>
        <p:grpSpPr>
          <a:xfrm>
            <a:off x="-13440" y="1075383"/>
            <a:ext cx="9822947" cy="4712952"/>
            <a:chOff x="0" y="0"/>
            <a:chExt cx="2325933" cy="2498690"/>
          </a:xfrm>
          <a:effectLst>
            <a:glow rad="127000">
              <a:schemeClr val="accent1">
                <a:alpha val="0"/>
              </a:schemeClr>
            </a:glow>
          </a:effectLst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3C6B320-1775-3549-8E0E-675EA78989D7}"/>
                </a:ext>
              </a:extLst>
            </p:cNvPr>
            <p:cNvSpPr/>
            <p:nvPr/>
          </p:nvSpPr>
          <p:spPr>
            <a:xfrm>
              <a:off x="0" y="0"/>
              <a:ext cx="2325933" cy="2498690"/>
            </a:xfrm>
            <a:custGeom>
              <a:avLst/>
              <a:gdLst/>
              <a:ahLst/>
              <a:cxnLst/>
              <a:rect l="l" t="t" r="r" b="b"/>
              <a:pathLst>
                <a:path w="2241732" h="2498690">
                  <a:moveTo>
                    <a:pt x="0" y="0"/>
                  </a:moveTo>
                  <a:lnTo>
                    <a:pt x="2241732" y="0"/>
                  </a:lnTo>
                  <a:lnTo>
                    <a:pt x="2241732" y="2498690"/>
                  </a:lnTo>
                  <a:lnTo>
                    <a:pt x="0" y="2498690"/>
                  </a:lnTo>
                  <a:close/>
                </a:path>
              </a:pathLst>
            </a:custGeom>
            <a:solidFill>
              <a:srgbClr val="39649D">
                <a:alpha val="34000"/>
              </a:srgbClr>
            </a:solidFill>
            <a:effectLst>
              <a:glow rad="1905000">
                <a:schemeClr val="accent1">
                  <a:alpha val="4000"/>
                </a:schemeClr>
              </a:glow>
            </a:effectLst>
          </p:spPr>
        </p:sp>
      </p:grpSp>
      <p:pic>
        <p:nvPicPr>
          <p:cNvPr id="5" name="Picture 8">
            <a:extLst>
              <a:ext uri="{FF2B5EF4-FFF2-40B4-BE49-F238E27FC236}">
                <a16:creationId xmlns:a16="http://schemas.microsoft.com/office/drawing/2014/main" id="{F39B0EBC-A6BB-794C-B84A-014234BD4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4492445" y="-491907"/>
            <a:ext cx="3093134" cy="9467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1C8D47-D14B-0640-9E8E-8121B9D969E8}"/>
              </a:ext>
            </a:extLst>
          </p:cNvPr>
          <p:cNvSpPr txBox="1"/>
          <p:nvPr/>
        </p:nvSpPr>
        <p:spPr>
          <a:xfrm>
            <a:off x="303877" y="1356199"/>
            <a:ext cx="9246523" cy="2862322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MINIMUM WAGE &amp;</a:t>
            </a:r>
          </a:p>
          <a:p>
            <a:r>
              <a:rPr lang="en-US" sz="6000" dirty="0">
                <a:solidFill>
                  <a:schemeClr val="bg1"/>
                </a:solidFill>
              </a:rPr>
              <a:t>PAID SICK LEAVE ORDINANCE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2B838-21A7-554A-8AD7-3D9BA317C98C}"/>
              </a:ext>
            </a:extLst>
          </p:cNvPr>
          <p:cNvSpPr txBox="1"/>
          <p:nvPr/>
        </p:nvSpPr>
        <p:spPr>
          <a:xfrm>
            <a:off x="44770" y="463369"/>
            <a:ext cx="84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LABOR STANDARDS TRAINING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FD1A7FBB-60DA-6C4D-AA5B-0B0034DD13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542062" y="0"/>
            <a:ext cx="5662885" cy="15091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79D347-9D12-2D48-854A-BC011DCB4DD4}"/>
              </a:ext>
            </a:extLst>
          </p:cNvPr>
          <p:cNvSpPr txBox="1"/>
          <p:nvPr/>
        </p:nvSpPr>
        <p:spPr>
          <a:xfrm>
            <a:off x="330650" y="4298848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DCE6F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EMC 5-37</a:t>
            </a:r>
          </a:p>
        </p:txBody>
      </p:sp>
      <p:pic>
        <p:nvPicPr>
          <p:cNvPr id="6" name="Audio Recording Mar 2, 2021 at 7:20:52 PM" descr="Audio Recording Mar 2, 2021 at 7:20:52 PM">
            <a:hlinkClick r:id="" action="ppaction://media"/>
            <a:extLst>
              <a:ext uri="{FF2B5EF4-FFF2-40B4-BE49-F238E27FC236}">
                <a16:creationId xmlns:a16="http://schemas.microsoft.com/office/drawing/2014/main" id="{B421D4C8-DD3B-3B4F-9050-B97F6EDE5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48066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9074" b="907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73603" y="1028700"/>
            <a:ext cx="12340544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1162" y="602273"/>
            <a:ext cx="6811840" cy="45412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228047" y="5791200"/>
            <a:ext cx="61722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28047" y="1340827"/>
            <a:ext cx="5704010" cy="3802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1162" y="5791200"/>
            <a:ext cx="6225224" cy="415014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62372" y="3911600"/>
            <a:ext cx="14076313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HOSPITALITY SERVICE CHARGE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5205768"/>
            <a:ext cx="18288000" cy="110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4"/>
              </a:lnSpc>
            </a:pPr>
            <a:r>
              <a:rPr lang="en-US" sz="3167" dirty="0">
                <a:solidFill>
                  <a:srgbClr val="000000"/>
                </a:solidFill>
                <a:latin typeface="Aileron Regular"/>
              </a:rPr>
              <a:t>Ordinance</a:t>
            </a:r>
            <a:r>
              <a:rPr lang="en-US" sz="3167" dirty="0">
                <a:solidFill>
                  <a:srgbClr val="FFFFFF"/>
                </a:solidFill>
                <a:latin typeface="Aileron Regular"/>
              </a:rPr>
              <a:t> requires employers to pay employees the </a:t>
            </a:r>
            <a:r>
              <a:rPr lang="en-US" sz="3167" dirty="0">
                <a:solidFill>
                  <a:srgbClr val="FFFFFF"/>
                </a:solidFill>
                <a:latin typeface="Aileron Regular Bold"/>
              </a:rPr>
              <a:t>ENTIRETY</a:t>
            </a:r>
            <a:r>
              <a:rPr lang="en-US" sz="3167" dirty="0">
                <a:solidFill>
                  <a:srgbClr val="FFFFFF"/>
                </a:solidFill>
                <a:latin typeface="Aileron Regular"/>
              </a:rPr>
              <a:t> of </a:t>
            </a:r>
            <a:r>
              <a:rPr lang="en-US" sz="3167" dirty="0">
                <a:solidFill>
                  <a:srgbClr val="FFFFFF"/>
                </a:solidFill>
                <a:latin typeface="Aileron Regular Bold"/>
              </a:rPr>
              <a:t>charges/tips </a:t>
            </a:r>
            <a:r>
              <a:rPr lang="en-US" sz="3167" dirty="0">
                <a:solidFill>
                  <a:srgbClr val="3E2B20"/>
                </a:solidFill>
                <a:latin typeface="Aileron Regular Bold"/>
              </a:rPr>
              <a:t>collected </a:t>
            </a:r>
            <a:r>
              <a:rPr lang="en-US" sz="3167" dirty="0">
                <a:solidFill>
                  <a:srgbClr val="3E2B20"/>
                </a:solidFill>
                <a:latin typeface="Aileron Regular"/>
              </a:rPr>
              <a:t>for services</a:t>
            </a:r>
            <a:r>
              <a:rPr lang="en-US" sz="3167" dirty="0">
                <a:solidFill>
                  <a:srgbClr val="FFFFFF"/>
                </a:solidFill>
                <a:latin typeface="Aileron Regular"/>
              </a:rPr>
              <a:t> rendered for which the charges or tips are collected.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B6B4C8-D217-3E45-94C5-815E471CE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7617598" y="-3767492"/>
            <a:ext cx="2997062" cy="18288001"/>
          </a:xfrm>
          <a:prstGeom prst="rect">
            <a:avLst/>
          </a:prstGeom>
        </p:spPr>
      </p:pic>
      <p:pic>
        <p:nvPicPr>
          <p:cNvPr id="11" name="Audio Recording Feb 22, 2021 at 11:07:27 PM" descr="Audio Recording Feb 22, 2021 at 11:07:27 PM">
            <a:hlinkClick r:id="" action="ppaction://media"/>
            <a:extLst>
              <a:ext uri="{FF2B5EF4-FFF2-40B4-BE49-F238E27FC236}">
                <a16:creationId xmlns:a16="http://schemas.microsoft.com/office/drawing/2014/main" id="{9FB47617-8B1D-D540-90EF-BEE1F88A9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DBEBE9-AA37-C343-8054-099BB4B8D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06" y="685800"/>
            <a:ext cx="5768788" cy="8915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Audio Recording Feb 22, 2021 at 11:24:22 PM" descr="Audio Recording Feb 22, 2021 at 11:24:22 PM">
            <a:hlinkClick r:id="" action="ppaction://media"/>
            <a:extLst>
              <a:ext uri="{FF2B5EF4-FFF2-40B4-BE49-F238E27FC236}">
                <a16:creationId xmlns:a16="http://schemas.microsoft.com/office/drawing/2014/main" id="{B2E8E5D8-A207-8D49-A390-4260568EA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D74CE5-EE12-A44A-BE81-3F7E4E151617}"/>
              </a:ext>
            </a:extLst>
          </p:cNvPr>
          <p:cNvSpPr/>
          <p:nvPr/>
        </p:nvSpPr>
        <p:spPr>
          <a:xfrm>
            <a:off x="12034572" y="3028940"/>
            <a:ext cx="62534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DOWNLOAD SERVICE CHARGE LAW POSTER BY CLICKING </a:t>
            </a:r>
            <a:r>
              <a:rPr lang="en-US" sz="3600" dirty="0">
                <a:solidFill>
                  <a:srgbClr val="92D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HERE!</a:t>
            </a:r>
            <a:endParaRPr lang="en-US" sz="3600" dirty="0">
              <a:solidFill>
                <a:srgbClr val="92D050"/>
              </a:solidFill>
            </a:endParaRPr>
          </a:p>
          <a:p>
            <a:endParaRPr lang="en-US" sz="3600" dirty="0">
              <a:solidFill>
                <a:srgbClr val="92D050"/>
              </a:solidFill>
            </a:endParaRPr>
          </a:p>
          <a:p>
            <a:r>
              <a:rPr lang="en-US" sz="3600" dirty="0">
                <a:solidFill>
                  <a:srgbClr val="00B0F0"/>
                </a:solidFill>
              </a:rPr>
              <a:t>OR VISITING US AT: </a:t>
            </a:r>
            <a:r>
              <a:rPr lang="en-US" sz="3600" dirty="0">
                <a:solidFill>
                  <a:srgbClr val="92D050"/>
                </a:solidFill>
              </a:rPr>
              <a:t>WWW.CI.EMERYVILLE.CA.US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D179DD-DFF5-BC4B-BEA4-E816887017A3}"/>
              </a:ext>
            </a:extLst>
          </p:cNvPr>
          <p:cNvSpPr txBox="1"/>
          <p:nvPr/>
        </p:nvSpPr>
        <p:spPr>
          <a:xfrm>
            <a:off x="437394" y="2079620"/>
            <a:ext cx="579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* PLEASE NOTE: ORDINANCE REQUIRES ENTIRETY OF SERVICE CHARGES COLLECTED BE PAID TO EMPLOYEES FOR WHICH THE CHARGES WERE COLLECTED </a:t>
            </a:r>
            <a:r>
              <a:rPr lang="en-US" sz="2400" b="1" u="sng" dirty="0">
                <a:solidFill>
                  <a:schemeClr val="bg1"/>
                </a:solidFill>
              </a:rPr>
              <a:t>UNLESS </a:t>
            </a:r>
            <a:r>
              <a:rPr lang="en-US" sz="2400" dirty="0">
                <a:solidFill>
                  <a:schemeClr val="bg1"/>
                </a:solidFill>
              </a:rPr>
              <a:t>THE EMPLOYER HAS A POLICY STIPULATING THAT THESE CHARGES ARE USED TO COVER BUSINESS EXPENSES INCURRED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68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0FD3C8C4-9E76-474A-8462-C5E21FEB2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9105371" y="855850"/>
            <a:ext cx="9020744" cy="94502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9736" y="175755"/>
            <a:ext cx="6698595" cy="44657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9736" y="7624208"/>
            <a:ext cx="2170844" cy="2167371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6460" r="6460"/>
          <a:stretch>
            <a:fillRect/>
          </a:stretch>
        </p:blipFill>
        <p:spPr>
          <a:xfrm>
            <a:off x="469736" y="5566808"/>
            <a:ext cx="536792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143500" y="2076450"/>
            <a:ext cx="5486400" cy="82296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298949" y="168611"/>
            <a:ext cx="8827167" cy="10118389"/>
            <a:chOff x="0" y="-9525"/>
            <a:chExt cx="11769554" cy="13491189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10419506" cy="916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54"/>
                </a:lnSpc>
              </a:pPr>
              <a:r>
                <a:rPr lang="en-US" sz="4712" spc="141" dirty="0">
                  <a:solidFill>
                    <a:srgbClr val="FFFFFF"/>
                  </a:solidFill>
                  <a:latin typeface="Aileron Heavy"/>
                </a:rPr>
                <a:t>FILE A COMPLAINT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26596" y="1259938"/>
              <a:ext cx="9842958" cy="12221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771"/>
                </a:lnSpc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 You can file a complaint with the City of Emeryville, if you: </a:t>
              </a:r>
            </a:p>
            <a:p>
              <a:pPr>
                <a:lnSpc>
                  <a:spcPts val="4771"/>
                </a:lnSpc>
              </a:pPr>
              <a:endParaRPr lang="en-US" sz="2945" spc="265" dirty="0">
                <a:solidFill>
                  <a:srgbClr val="F2F0F4"/>
                </a:solidFill>
                <a:latin typeface="Aileron Regular Italics"/>
              </a:endParaRPr>
            </a:p>
            <a:p>
              <a:pPr marL="635843" lvl="1" indent="-317922">
                <a:lnSpc>
                  <a:spcPts val="4771"/>
                </a:lnSpc>
                <a:buFont typeface="Arial"/>
                <a:buChar char="•"/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DO NOT receive the min wage </a:t>
              </a:r>
            </a:p>
            <a:p>
              <a:pPr marL="635843" lvl="1" indent="-317922">
                <a:lnSpc>
                  <a:spcPts val="4771"/>
                </a:lnSpc>
                <a:buFont typeface="Arial"/>
                <a:buChar char="•"/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DO NOT receive paid sick leave</a:t>
              </a:r>
            </a:p>
            <a:p>
              <a:pPr marL="635843" lvl="1" indent="-317922">
                <a:lnSpc>
                  <a:spcPts val="4771"/>
                </a:lnSpc>
                <a:buFont typeface="Arial"/>
                <a:buChar char="•"/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DO NOT receive notice to designate PSL person</a:t>
              </a:r>
            </a:p>
            <a:p>
              <a:pPr marL="635843" lvl="1" indent="-317922">
                <a:lnSpc>
                  <a:spcPts val="4771"/>
                </a:lnSpc>
                <a:buFont typeface="Arial"/>
                <a:buChar char="•"/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DENIED use of your PSL hours</a:t>
              </a:r>
            </a:p>
            <a:p>
              <a:pPr marL="635843" lvl="1" indent="-317922">
                <a:lnSpc>
                  <a:spcPts val="4771"/>
                </a:lnSpc>
                <a:buFont typeface="Arial"/>
                <a:buChar char="•"/>
              </a:pPr>
              <a:endParaRPr lang="en-US" sz="2945" spc="265" dirty="0">
                <a:solidFill>
                  <a:srgbClr val="F2F0F4"/>
                </a:solidFill>
                <a:latin typeface="Aileron Regular Italics"/>
              </a:endParaRPr>
            </a:p>
            <a:p>
              <a:pPr marL="317921" lvl="1">
                <a:lnSpc>
                  <a:spcPts val="4771"/>
                </a:lnSpc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Are a Hospitality worker and: </a:t>
              </a:r>
            </a:p>
            <a:p>
              <a:pPr marL="1093043" lvl="2" indent="-317922">
                <a:lnSpc>
                  <a:spcPts val="4771"/>
                </a:lnSpc>
                <a:buFont typeface="Arial"/>
                <a:buChar char="•"/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DO NOT receive notice of distribution of service charges</a:t>
              </a:r>
            </a:p>
            <a:p>
              <a:pPr marL="1093043" lvl="2" indent="-317922">
                <a:lnSpc>
                  <a:spcPts val="4771"/>
                </a:lnSpc>
                <a:buFont typeface="Arial"/>
                <a:buChar char="•"/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DO NOT receive service charges</a:t>
              </a:r>
            </a:p>
            <a:p>
              <a:pPr marL="635843" lvl="1" indent="-317922">
                <a:lnSpc>
                  <a:spcPts val="4771"/>
                </a:lnSpc>
                <a:buFont typeface="Arial"/>
                <a:buChar char="•"/>
              </a:pPr>
              <a:endParaRPr lang="en-US" sz="2945" spc="265" dirty="0">
                <a:solidFill>
                  <a:srgbClr val="F2F0F4"/>
                </a:solidFill>
                <a:latin typeface="Aileron Regular Italics"/>
              </a:endParaRPr>
            </a:p>
          </p:txBody>
        </p:sp>
      </p:grpSp>
      <p:pic>
        <p:nvPicPr>
          <p:cNvPr id="11" name="Audio Recording Feb 22, 2021 at 11:33:40 PM" descr="Audio Recording Feb 22, 2021 at 11:33:40 PM">
            <a:hlinkClick r:id="" action="ppaction://media"/>
            <a:extLst>
              <a:ext uri="{FF2B5EF4-FFF2-40B4-BE49-F238E27FC236}">
                <a16:creationId xmlns:a16="http://schemas.microsoft.com/office/drawing/2014/main" id="{F420AA2B-6B40-8942-BF3D-D5A34FC3C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36000">
              <a:srgbClr val="7030A0"/>
            </a:gs>
            <a:gs pos="8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87042B-375E-694B-8E59-BC2DB01DC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71450"/>
            <a:ext cx="6958340" cy="99441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Audio Recording Feb 22, 2021 at 11:42:07 PM" descr="Audio Recording Feb 22, 2021 at 11:42:07 PM">
            <a:hlinkClick r:id="" action="ppaction://media"/>
            <a:extLst>
              <a:ext uri="{FF2B5EF4-FFF2-40B4-BE49-F238E27FC236}">
                <a16:creationId xmlns:a16="http://schemas.microsoft.com/office/drawing/2014/main" id="{A1CAE049-A4EC-DB43-AD9A-FA7004FE4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B5706E-D523-0544-83D2-39B37D938DB0}"/>
              </a:ext>
            </a:extLst>
          </p:cNvPr>
          <p:cNvSpPr txBox="1"/>
          <p:nvPr/>
        </p:nvSpPr>
        <p:spPr>
          <a:xfrm>
            <a:off x="13102254" y="1251749"/>
            <a:ext cx="51857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DOWNLOAD DECLARATION FORM </a:t>
            </a:r>
            <a:r>
              <a:rPr lang="en-US" sz="4000" dirty="0">
                <a:hlinkClick r:id="rId6"/>
              </a:rPr>
              <a:t>HERE!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298F6-6977-5741-8503-77CCFD501CA5}"/>
              </a:ext>
            </a:extLst>
          </p:cNvPr>
          <p:cNvSpPr txBox="1"/>
          <p:nvPr/>
        </p:nvSpPr>
        <p:spPr>
          <a:xfrm>
            <a:off x="12825740" y="9052070"/>
            <a:ext cx="5462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WWW.CI.EMERYVILLE.CA.US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2D1D34-4717-1546-8E3E-E6A01C6E3A11}"/>
              </a:ext>
            </a:extLst>
          </p:cNvPr>
          <p:cNvSpPr txBox="1"/>
          <p:nvPr/>
        </p:nvSpPr>
        <p:spPr>
          <a:xfrm>
            <a:off x="13102254" y="811501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OR VISITING US AT: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775F2827-7EAF-8D4B-956E-4FE8BA200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540767" y="1962081"/>
            <a:ext cx="8866135" cy="8866135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F8E552F0-09A3-6E46-B03D-6AAA721CA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-271486" y="0"/>
            <a:ext cx="10287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103312" y="1028700"/>
            <a:ext cx="682660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 spc="144" dirty="0">
                <a:solidFill>
                  <a:srgbClr val="F2F0F4"/>
                </a:solidFill>
                <a:latin typeface="Aileron Heavy"/>
              </a:rPr>
              <a:t>CONTACT US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604529" y="2862685"/>
            <a:ext cx="5477123" cy="1028239"/>
            <a:chOff x="0" y="-123825"/>
            <a:chExt cx="7302831" cy="1370986"/>
          </a:xfrm>
        </p:grpSpPr>
        <p:sp>
          <p:nvSpPr>
            <p:cNvPr id="4" name="TextBox 4"/>
            <p:cNvSpPr txBox="1"/>
            <p:nvPr/>
          </p:nvSpPr>
          <p:spPr>
            <a:xfrm>
              <a:off x="0" y="-123825"/>
              <a:ext cx="7302831" cy="723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 dirty="0">
                  <a:solidFill>
                    <a:srgbClr val="F2F0F4"/>
                  </a:solidFill>
                  <a:latin typeface="Aileron Regular Italics"/>
                </a:rPr>
                <a:t>Telephone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55006"/>
              <a:ext cx="7302831" cy="6921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 dirty="0">
                  <a:solidFill>
                    <a:srgbClr val="F2F0F4"/>
                  </a:solidFill>
                  <a:latin typeface="Aileron Regular"/>
                </a:rPr>
                <a:t>(510) 569-4300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04529" y="4686850"/>
            <a:ext cx="5477123" cy="922825"/>
            <a:chOff x="0" y="0"/>
            <a:chExt cx="7302831" cy="1230434"/>
          </a:xfrm>
        </p:grpSpPr>
        <p:sp>
          <p:nvSpPr>
            <p:cNvPr id="7" name="TextBox 7"/>
            <p:cNvSpPr txBox="1"/>
            <p:nvPr/>
          </p:nvSpPr>
          <p:spPr>
            <a:xfrm>
              <a:off x="0" y="-123825"/>
              <a:ext cx="7302831" cy="723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>
                  <a:solidFill>
                    <a:srgbClr val="F2F0F4"/>
                  </a:solidFill>
                  <a:latin typeface="Aileron Regular Italics"/>
                </a:rPr>
                <a:t>Email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55005"/>
              <a:ext cx="7302831" cy="675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>
                  <a:solidFill>
                    <a:srgbClr val="F2F0F4"/>
                  </a:solidFill>
                  <a:latin typeface="Aileron Regular"/>
                </a:rPr>
                <a:t>minwage@emeryville.org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604529" y="6745510"/>
            <a:ext cx="5477123" cy="1596638"/>
            <a:chOff x="0" y="0"/>
            <a:chExt cx="7302831" cy="212885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23825"/>
              <a:ext cx="7302831" cy="723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>
                  <a:solidFill>
                    <a:srgbClr val="F2F0F4"/>
                  </a:solidFill>
                  <a:latin typeface="Aileron Regular Italics"/>
                </a:rPr>
                <a:t>Main Office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78722"/>
              <a:ext cx="7302831" cy="1450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>
                  <a:solidFill>
                    <a:srgbClr val="F2F0F4"/>
                  </a:solidFill>
                  <a:latin typeface="Aileron Regular"/>
                </a:rPr>
                <a:t>1333 Park Ave.,</a:t>
              </a:r>
            </a:p>
            <a:p>
              <a:pPr>
                <a:lnSpc>
                  <a:spcPts val="4550"/>
                </a:lnSpc>
              </a:pPr>
              <a:r>
                <a:rPr lang="en-US" sz="2600" spc="130">
                  <a:solidFill>
                    <a:srgbClr val="F2F0F4"/>
                  </a:solidFill>
                  <a:latin typeface="Aileron Regular"/>
                </a:rPr>
                <a:t>Emeryville, CA 94608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24659" r="14517"/>
          <a:stretch>
            <a:fillRect/>
          </a:stretch>
        </p:blipFill>
        <p:spPr>
          <a:xfrm>
            <a:off x="9732152" y="1028700"/>
            <a:ext cx="7527148" cy="8229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103312" y="2878175"/>
            <a:ext cx="1068059" cy="10680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75627" y="4814144"/>
            <a:ext cx="923429" cy="6587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24889" y="6395149"/>
            <a:ext cx="1424906" cy="1424906"/>
          </a:xfrm>
          <a:prstGeom prst="rect">
            <a:avLst/>
          </a:prstGeom>
        </p:spPr>
      </p:pic>
      <p:pic>
        <p:nvPicPr>
          <p:cNvPr id="19" name="Audio Recording Feb 23, 2021 at 12:15:42 AM" descr="Audio Recording Feb 23, 2021 at 12:15:42 AM">
            <a:hlinkClick r:id="" action="ppaction://media"/>
            <a:extLst>
              <a:ext uri="{FF2B5EF4-FFF2-40B4-BE49-F238E27FC236}">
                <a16:creationId xmlns:a16="http://schemas.microsoft.com/office/drawing/2014/main" id="{BC91699D-2B22-0B4A-B737-3C8C6B8CD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ACF005-FE23-8B4F-863A-3F8A17EC1B3A}"/>
              </a:ext>
            </a:extLst>
          </p:cNvPr>
          <p:cNvSpPr txBox="1"/>
          <p:nvPr/>
        </p:nvSpPr>
        <p:spPr>
          <a:xfrm>
            <a:off x="3604529" y="3946234"/>
            <a:ext cx="37868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(510) 596-4351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54964"/>
            <a:ext cx="7669328" cy="1461821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0956" y="554964"/>
            <a:ext cx="5662885" cy="150918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196431" y="7796953"/>
            <a:ext cx="4116746" cy="1489476"/>
            <a:chOff x="0" y="0"/>
            <a:chExt cx="5488995" cy="198596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23825"/>
              <a:ext cx="5488995" cy="723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60"/>
                </a:lnSpc>
              </a:pPr>
              <a:r>
                <a:rPr lang="en-US" sz="3000" spc="270">
                  <a:solidFill>
                    <a:srgbClr val="3C47D6"/>
                  </a:solidFill>
                  <a:latin typeface="Aileron Regular Italics"/>
                </a:rPr>
                <a:t>April Shabazz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35839"/>
              <a:ext cx="5488995" cy="1450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2600" spc="130" dirty="0">
                  <a:solidFill>
                    <a:srgbClr val="000000"/>
                  </a:solidFill>
                  <a:latin typeface="Aileron Regular"/>
                </a:rPr>
                <a:t> Management Analyst</a:t>
              </a:r>
            </a:p>
            <a:p>
              <a:pPr algn="ctr">
                <a:lnSpc>
                  <a:spcPts val="4550"/>
                </a:lnSpc>
              </a:pPr>
              <a:r>
                <a:rPr lang="en-US" sz="2600" spc="130" dirty="0">
                  <a:solidFill>
                    <a:srgbClr val="000000"/>
                  </a:solidFill>
                  <a:latin typeface="Aileron Regular"/>
                </a:rPr>
                <a:t>City of Emeryville 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66339" y="7796953"/>
            <a:ext cx="4955322" cy="908451"/>
            <a:chOff x="0" y="0"/>
            <a:chExt cx="6607096" cy="121126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23825"/>
              <a:ext cx="6607096" cy="723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60"/>
                </a:lnSpc>
              </a:pPr>
              <a:r>
                <a:rPr lang="en-US" sz="3000" spc="270">
                  <a:solidFill>
                    <a:srgbClr val="3C47D6"/>
                  </a:solidFill>
                  <a:latin typeface="Aileron Regular Italics"/>
                </a:rPr>
                <a:t>Lin Robertson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35839"/>
              <a:ext cx="6607096" cy="675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2600" spc="130" dirty="0">
                  <a:solidFill>
                    <a:srgbClr val="000000"/>
                  </a:solidFill>
                  <a:latin typeface="Aileron Regular"/>
                </a:rPr>
                <a:t>Labor Compliance Consultant 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619194" y="7796953"/>
            <a:ext cx="4927964" cy="908451"/>
            <a:chOff x="0" y="0"/>
            <a:chExt cx="6570618" cy="1211267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23825"/>
              <a:ext cx="6570618" cy="723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60"/>
                </a:lnSpc>
              </a:pPr>
              <a:r>
                <a:rPr lang="en-US" sz="3000" spc="270">
                  <a:solidFill>
                    <a:srgbClr val="3C47D6"/>
                  </a:solidFill>
                  <a:latin typeface="Aileron Regular Italics"/>
                </a:rPr>
                <a:t>Lucy Sanchez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535839"/>
              <a:ext cx="6570618" cy="675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2600" spc="130" dirty="0">
                  <a:solidFill>
                    <a:srgbClr val="000000"/>
                  </a:solidFill>
                  <a:latin typeface="Aileron Regular"/>
                </a:rPr>
                <a:t>Labor Compliance Consultant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4A1057-12FB-014B-B504-BD1615CA3683}"/>
              </a:ext>
            </a:extLst>
          </p:cNvPr>
          <p:cNvSpPr txBox="1"/>
          <p:nvPr/>
        </p:nvSpPr>
        <p:spPr>
          <a:xfrm>
            <a:off x="9144000" y="87630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B0F0"/>
                </a:solidFill>
              </a:rPr>
              <a:t>THANK YOU!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24F04C-8DA5-6943-BF04-CD8412307F64}"/>
              </a:ext>
            </a:extLst>
          </p:cNvPr>
          <p:cNvSpPr txBox="1"/>
          <p:nvPr/>
        </p:nvSpPr>
        <p:spPr>
          <a:xfrm>
            <a:off x="14097001" y="8772060"/>
            <a:ext cx="34501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(English/Spanish)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1EBBD6-3461-4648-9E12-84E521FFB0B5}"/>
              </a:ext>
            </a:extLst>
          </p:cNvPr>
          <p:cNvSpPr txBox="1"/>
          <p:nvPr/>
        </p:nvSpPr>
        <p:spPr>
          <a:xfrm>
            <a:off x="7901141" y="8741282"/>
            <a:ext cx="248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(English/Spanish)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16F74E-F707-3747-818D-374503DDB75E}"/>
              </a:ext>
            </a:extLst>
          </p:cNvPr>
          <p:cNvSpPr txBox="1"/>
          <p:nvPr/>
        </p:nvSpPr>
        <p:spPr>
          <a:xfrm>
            <a:off x="1828800" y="9264503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(English)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835BF-4C7B-B245-900F-98AB21311493}"/>
              </a:ext>
            </a:extLst>
          </p:cNvPr>
          <p:cNvSpPr txBox="1"/>
          <p:nvPr/>
        </p:nvSpPr>
        <p:spPr>
          <a:xfrm>
            <a:off x="6853478" y="218275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PLEASE REFER TO OUR LABOR STANDARD QUIZ NEXT</a:t>
            </a:r>
          </a:p>
        </p:txBody>
      </p:sp>
      <p:pic>
        <p:nvPicPr>
          <p:cNvPr id="26" name="Audio Recording Mar 2, 2021 at 7:58:16 PM" descr="Audio Recording Mar 2, 2021 at 7:58:16 PM">
            <a:hlinkClick r:id="" action="ppaction://media"/>
            <a:extLst>
              <a:ext uri="{FF2B5EF4-FFF2-40B4-BE49-F238E27FC236}">
                <a16:creationId xmlns:a16="http://schemas.microsoft.com/office/drawing/2014/main" id="{93E9F1A5-67C3-C749-B8A6-ADD9D9180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0180" y="3668855"/>
            <a:ext cx="812800" cy="812800"/>
          </a:xfrm>
          <a:prstGeom prst="rect">
            <a:avLst/>
          </a:prstGeom>
        </p:spPr>
      </p:pic>
      <p:pic>
        <p:nvPicPr>
          <p:cNvPr id="27" name="Audio Recording Mar 2, 2021 at 8:01:32 PM" descr="Audio Recording Mar 2, 2021 at 8:01:32 PM">
            <a:hlinkClick r:id="" action="ppaction://media"/>
            <a:extLst>
              <a:ext uri="{FF2B5EF4-FFF2-40B4-BE49-F238E27FC236}">
                <a16:creationId xmlns:a16="http://schemas.microsoft.com/office/drawing/2014/main" id="{E2D5D26C-DA01-1141-861D-0E4B0D1259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06394" y="3729133"/>
            <a:ext cx="812800" cy="812800"/>
          </a:xfrm>
          <a:prstGeom prst="rect">
            <a:avLst/>
          </a:prstGeom>
        </p:spPr>
      </p:pic>
      <p:pic>
        <p:nvPicPr>
          <p:cNvPr id="28" name="Picture 27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016C04EF-CB01-BE48-9216-9142119EB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5" y="3028380"/>
            <a:ext cx="4714221" cy="4293327"/>
          </a:xfrm>
          <a:prstGeom prst="rect">
            <a:avLst/>
          </a:prstGeom>
        </p:spPr>
      </p:pic>
      <p:pic>
        <p:nvPicPr>
          <p:cNvPr id="32" name="Picture 31" descr="A picture containing person, indoor, glasses, wearing&#10;&#10;Description automatically generated">
            <a:extLst>
              <a:ext uri="{FF2B5EF4-FFF2-40B4-BE49-F238E27FC236}">
                <a16:creationId xmlns:a16="http://schemas.microsoft.com/office/drawing/2014/main" id="{06ED6871-FB99-6145-AD02-CE0FC138DB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94" y="3028380"/>
            <a:ext cx="4495800" cy="4319060"/>
          </a:xfrm>
          <a:prstGeom prst="rect">
            <a:avLst/>
          </a:prstGeom>
        </p:spPr>
      </p:pic>
      <p:pic>
        <p:nvPicPr>
          <p:cNvPr id="34" name="Picture 3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1A48114-BBEA-F246-8371-D6C77A152A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470" y="3061712"/>
            <a:ext cx="4339912" cy="428572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C4EA7DF0-FFF5-FC45-8AFA-1F633E73D3C8}"/>
              </a:ext>
            </a:extLst>
          </p:cNvPr>
          <p:cNvGrpSpPr/>
          <p:nvPr/>
        </p:nvGrpSpPr>
        <p:grpSpPr>
          <a:xfrm>
            <a:off x="7791953" y="389616"/>
            <a:ext cx="9467347" cy="9362935"/>
            <a:chOff x="0" y="0"/>
            <a:chExt cx="2241732" cy="249869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0DE09A7-6D8C-9948-89D9-96DE41CF8394}"/>
                </a:ext>
              </a:extLst>
            </p:cNvPr>
            <p:cNvSpPr/>
            <p:nvPr/>
          </p:nvSpPr>
          <p:spPr>
            <a:xfrm>
              <a:off x="0" y="0"/>
              <a:ext cx="2241732" cy="2498690"/>
            </a:xfrm>
            <a:custGeom>
              <a:avLst/>
              <a:gdLst/>
              <a:ahLst/>
              <a:cxnLst/>
              <a:rect l="l" t="t" r="r" b="b"/>
              <a:pathLst>
                <a:path w="2241732" h="2498690">
                  <a:moveTo>
                    <a:pt x="0" y="0"/>
                  </a:moveTo>
                  <a:lnTo>
                    <a:pt x="2241732" y="0"/>
                  </a:lnTo>
                  <a:lnTo>
                    <a:pt x="2241732" y="2498690"/>
                  </a:lnTo>
                  <a:lnTo>
                    <a:pt x="0" y="2498690"/>
                  </a:lnTo>
                  <a:close/>
                </a:path>
              </a:pathLst>
            </a:custGeom>
            <a:solidFill>
              <a:srgbClr val="39649D">
                <a:alpha val="97647"/>
              </a:srgbClr>
            </a:solidFill>
          </p:spPr>
        </p:sp>
      </p:grpSp>
      <p:pic>
        <p:nvPicPr>
          <p:cNvPr id="10" name="Picture 8">
            <a:extLst>
              <a:ext uri="{FF2B5EF4-FFF2-40B4-BE49-F238E27FC236}">
                <a16:creationId xmlns:a16="http://schemas.microsoft.com/office/drawing/2014/main" id="{82CDA9A0-C8E9-0D48-B971-ABF32A37B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307247" y="-283627"/>
            <a:ext cx="10350924" cy="1100098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935349" y="389616"/>
            <a:ext cx="8207527" cy="7304270"/>
            <a:chOff x="-1" y="-114300"/>
            <a:chExt cx="10943369" cy="9739027"/>
          </a:xfrm>
        </p:grpSpPr>
        <p:sp>
          <p:nvSpPr>
            <p:cNvPr id="3" name="TextBox 3"/>
            <p:cNvSpPr txBox="1"/>
            <p:nvPr/>
          </p:nvSpPr>
          <p:spPr>
            <a:xfrm>
              <a:off x="0" y="-114300"/>
              <a:ext cx="9765266" cy="1321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9"/>
                </a:lnSpc>
              </a:pPr>
              <a:r>
                <a:rPr lang="en-US" sz="5999">
                  <a:solidFill>
                    <a:srgbClr val="F2F0F4"/>
                  </a:solidFill>
                  <a:latin typeface="Aileron Heavy"/>
                </a:rPr>
                <a:t>TOPICS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830992"/>
              <a:ext cx="9765266" cy="68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102">
                  <a:solidFill>
                    <a:srgbClr val="F2F0F4"/>
                  </a:solidFill>
                  <a:latin typeface="Aileron Heavy"/>
                </a:rPr>
                <a:t>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" y="2759941"/>
              <a:ext cx="10943369" cy="6864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49"/>
                </a:lnSpc>
              </a:pPr>
              <a:r>
                <a:rPr lang="en-US" sz="2599" spc="129" dirty="0">
                  <a:solidFill>
                    <a:srgbClr val="F2F0F4"/>
                  </a:solidFill>
                  <a:latin typeface="Aileron Regular"/>
                </a:rPr>
                <a:t>Emeryville Municipal Code 5-37 </a:t>
              </a:r>
            </a:p>
            <a:p>
              <a:pPr marL="914400" lvl="1" indent="-457200">
                <a:lnSpc>
                  <a:spcPts val="4549"/>
                </a:lnSpc>
                <a:buFont typeface="Arial" panose="020B0604020202020204" pitchFamily="34" charset="0"/>
                <a:buChar char="•"/>
              </a:pPr>
              <a:r>
                <a:rPr lang="en-US" sz="2599" spc="129" dirty="0">
                  <a:solidFill>
                    <a:srgbClr val="F2F0F4"/>
                  </a:solidFill>
                  <a:latin typeface="Aileron Regular"/>
                </a:rPr>
                <a:t>Minimum Wage Ordinance  </a:t>
              </a:r>
            </a:p>
            <a:p>
              <a:pPr marL="914400" lvl="1" indent="-457200">
                <a:lnSpc>
                  <a:spcPts val="4549"/>
                </a:lnSpc>
                <a:buFont typeface="Arial" panose="020B0604020202020204" pitchFamily="34" charset="0"/>
                <a:buChar char="•"/>
              </a:pPr>
              <a:r>
                <a:rPr lang="en-US" sz="2599" spc="129" dirty="0">
                  <a:solidFill>
                    <a:srgbClr val="F2F0F4"/>
                  </a:solidFill>
                  <a:latin typeface="Aileron Regular"/>
                </a:rPr>
                <a:t>Paid Sick Leave  </a:t>
              </a:r>
            </a:p>
            <a:p>
              <a:pPr marL="914400" lvl="1" indent="-457200">
                <a:lnSpc>
                  <a:spcPts val="4549"/>
                </a:lnSpc>
                <a:buFont typeface="Arial" panose="020B0604020202020204" pitchFamily="34" charset="0"/>
                <a:buChar char="•"/>
              </a:pPr>
              <a:r>
                <a:rPr lang="en-US" sz="2599" spc="129" dirty="0">
                  <a:solidFill>
                    <a:srgbClr val="F2F0F4"/>
                  </a:solidFill>
                  <a:latin typeface="Aileron Regular"/>
                </a:rPr>
                <a:t>Service Charge Law</a:t>
              </a:r>
            </a:p>
            <a:p>
              <a:pPr marL="457200" indent="-457200">
                <a:lnSpc>
                  <a:spcPts val="4549"/>
                </a:lnSpc>
                <a:buFont typeface="Arial" panose="020B0604020202020204" pitchFamily="34" charset="0"/>
                <a:buChar char="•"/>
              </a:pPr>
              <a:r>
                <a:rPr lang="en-US" sz="2599" spc="129" dirty="0">
                  <a:solidFill>
                    <a:srgbClr val="F2F0F4"/>
                  </a:solidFill>
                  <a:latin typeface="Aileron Regular"/>
                </a:rPr>
                <a:t>How to File a Complaint  </a:t>
              </a:r>
            </a:p>
            <a:p>
              <a:pPr marL="457200" indent="-457200">
                <a:lnSpc>
                  <a:spcPts val="4549"/>
                </a:lnSpc>
                <a:buFont typeface="Arial" panose="020B0604020202020204" pitchFamily="34" charset="0"/>
                <a:buChar char="•"/>
              </a:pPr>
              <a:r>
                <a:rPr lang="en-US" sz="2599" spc="129" dirty="0">
                  <a:solidFill>
                    <a:srgbClr val="F2F0F4"/>
                  </a:solidFill>
                  <a:latin typeface="Aileron Regular"/>
                </a:rPr>
                <a:t>Contact Us </a:t>
              </a:r>
            </a:p>
            <a:p>
              <a:pPr>
                <a:lnSpc>
                  <a:spcPts val="4549"/>
                </a:lnSpc>
              </a:pPr>
              <a:endParaRPr lang="en-US" sz="2599" spc="129" dirty="0">
                <a:solidFill>
                  <a:srgbClr val="F2F0F4"/>
                </a:solidFill>
                <a:latin typeface="Aileron Regular"/>
              </a:endParaRPr>
            </a:p>
            <a:p>
              <a:pPr>
                <a:lnSpc>
                  <a:spcPts val="4550"/>
                </a:lnSpc>
              </a:pPr>
              <a:endParaRPr lang="en-US" sz="2599" spc="129" dirty="0">
                <a:solidFill>
                  <a:srgbClr val="F2F0F4"/>
                </a:solidFill>
                <a:latin typeface="Aileron Regular"/>
              </a:endParaRPr>
            </a:p>
            <a:p>
              <a:pPr>
                <a:lnSpc>
                  <a:spcPts val="4550"/>
                </a:lnSpc>
              </a:pPr>
              <a:endParaRPr lang="en-US" sz="2599" spc="129" dirty="0">
                <a:solidFill>
                  <a:srgbClr val="F2F0F4"/>
                </a:solidFill>
                <a:latin typeface="Aileron Regular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7502" y="1975834"/>
            <a:ext cx="7158528" cy="49125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92067" y="5216864"/>
            <a:ext cx="7751933" cy="3343021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80EDCBF8-7816-324A-A71A-3F9F521CA1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0622621" y="1051081"/>
            <a:ext cx="6323231" cy="8510575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2407502-20E3-CE47-9E33-918FE96B7B8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87502" y="165351"/>
            <a:ext cx="3884595" cy="1035259"/>
          </a:xfrm>
          <a:prstGeom prst="rect">
            <a:avLst/>
          </a:prstGeom>
        </p:spPr>
      </p:pic>
      <p:pic>
        <p:nvPicPr>
          <p:cNvPr id="13" name="Audio Recording Mar 1, 2021 at 8:38:29 PM" descr="Audio Recording Mar 1, 2021 at 8:38:29 PM">
            <a:hlinkClick r:id="" action="ppaction://media"/>
            <a:extLst>
              <a:ext uri="{FF2B5EF4-FFF2-40B4-BE49-F238E27FC236}">
                <a16:creationId xmlns:a16="http://schemas.microsoft.com/office/drawing/2014/main" id="{CD8722CA-CCE4-F74A-B265-7DF449B59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5524500" y="253209"/>
            <a:ext cx="9715500" cy="9715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712192" y="1438550"/>
            <a:ext cx="5793366" cy="6200456"/>
            <a:chOff x="0" y="-104775"/>
            <a:chExt cx="7724487" cy="8267276"/>
          </a:xfrm>
        </p:grpSpPr>
        <p:sp>
          <p:nvSpPr>
            <p:cNvPr id="4" name="TextBox 4"/>
            <p:cNvSpPr txBox="1"/>
            <p:nvPr/>
          </p:nvSpPr>
          <p:spPr>
            <a:xfrm>
              <a:off x="0" y="-104775"/>
              <a:ext cx="7724487" cy="3478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5000" dirty="0">
                  <a:solidFill>
                    <a:srgbClr val="F2F0F4"/>
                  </a:solidFill>
                  <a:latin typeface="Aileron Heavy"/>
                </a:rPr>
                <a:t>MIN WAGE AND PAID SICK LEAVE, EMC 5-37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401461"/>
              <a:ext cx="7724487" cy="723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860"/>
                </a:lnSpc>
              </a:pPr>
              <a:r>
                <a:rPr lang="en-US" sz="3000" spc="270">
                  <a:solidFill>
                    <a:srgbClr val="F2F0F4"/>
                  </a:solidFill>
                  <a:latin typeface="Aileron Regular Italics"/>
                </a:rPr>
                <a:t>Adopted July 2015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990777"/>
              <a:ext cx="7724487" cy="317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01"/>
                </a:lnSpc>
              </a:pPr>
              <a:r>
                <a:rPr lang="en-US" sz="2172" spc="108" dirty="0">
                  <a:solidFill>
                    <a:srgbClr val="F2F0F4"/>
                  </a:solidFill>
                  <a:latin typeface="Aileron Regular"/>
                </a:rPr>
                <a:t>On July 2, 2015, the City of Emeryville adopted Emeryville Municipal Code (EMC) 5-37, that required businesses to increase the minimum wage and provide paid sick leave hours to its employees.  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533529" y="4595233"/>
              <a:ext cx="7084613" cy="44616"/>
            </a:xfrm>
            <a:prstGeom prst="rect">
              <a:avLst/>
            </a:prstGeom>
            <a:solidFill>
              <a:srgbClr val="F2F0F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64861" y="1212702"/>
            <a:ext cx="8862936" cy="5805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17347" t="6937" r="17347"/>
          <a:stretch>
            <a:fillRect/>
          </a:stretch>
        </p:blipFill>
        <p:spPr>
          <a:xfrm>
            <a:off x="353013" y="717031"/>
            <a:ext cx="4865673" cy="37471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l="14688" r="14688"/>
          <a:stretch>
            <a:fillRect/>
          </a:stretch>
        </p:blipFill>
        <p:spPr>
          <a:xfrm>
            <a:off x="5724829" y="5951159"/>
            <a:ext cx="5415863" cy="3307141"/>
          </a:xfrm>
          <a:prstGeom prst="rect">
            <a:avLst/>
          </a:prstGeom>
        </p:spPr>
      </p:pic>
      <p:pic>
        <p:nvPicPr>
          <p:cNvPr id="11" name="Audio Recording Feb 19, 2021 at 8:14:39 PM" descr="Audio Recording Feb 19, 2021 at 8:14:39 PM">
            <a:hlinkClick r:id="" action="ppaction://media"/>
            <a:extLst>
              <a:ext uri="{FF2B5EF4-FFF2-40B4-BE49-F238E27FC236}">
                <a16:creationId xmlns:a16="http://schemas.microsoft.com/office/drawing/2014/main" id="{27105E44-EF30-F944-B275-FC5135223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>
            <a:extLst>
              <a:ext uri="{FF2B5EF4-FFF2-40B4-BE49-F238E27FC236}">
                <a16:creationId xmlns:a16="http://schemas.microsoft.com/office/drawing/2014/main" id="{0124E3FF-AFD3-8745-B24F-26C751ADCC62}"/>
              </a:ext>
            </a:extLst>
          </p:cNvPr>
          <p:cNvGrpSpPr/>
          <p:nvPr/>
        </p:nvGrpSpPr>
        <p:grpSpPr>
          <a:xfrm>
            <a:off x="7146181" y="1042275"/>
            <a:ext cx="10326164" cy="8749425"/>
            <a:chOff x="0" y="0"/>
            <a:chExt cx="2241732" cy="249869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AFFD164-FC18-E344-9D1E-B6B16380F2E1}"/>
                </a:ext>
              </a:extLst>
            </p:cNvPr>
            <p:cNvSpPr/>
            <p:nvPr/>
          </p:nvSpPr>
          <p:spPr>
            <a:xfrm>
              <a:off x="0" y="0"/>
              <a:ext cx="2241732" cy="2498690"/>
            </a:xfrm>
            <a:custGeom>
              <a:avLst/>
              <a:gdLst/>
              <a:ahLst/>
              <a:cxnLst/>
              <a:rect l="l" t="t" r="r" b="b"/>
              <a:pathLst>
                <a:path w="2241732" h="2498690">
                  <a:moveTo>
                    <a:pt x="0" y="0"/>
                  </a:moveTo>
                  <a:lnTo>
                    <a:pt x="2241732" y="0"/>
                  </a:lnTo>
                  <a:lnTo>
                    <a:pt x="2241732" y="2498690"/>
                  </a:lnTo>
                  <a:lnTo>
                    <a:pt x="0" y="2498690"/>
                  </a:lnTo>
                  <a:close/>
                </a:path>
              </a:pathLst>
            </a:custGeom>
            <a:solidFill>
              <a:srgbClr val="39649D">
                <a:alpha val="97647"/>
              </a:srgbClr>
            </a:solidFill>
          </p:spPr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BAACFD1C-2E81-B743-95D2-EE6DE4B3D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7141751" y="470377"/>
            <a:ext cx="9715500" cy="97155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396802" y="1344215"/>
            <a:ext cx="9364444" cy="5399485"/>
            <a:chOff x="-1" y="-3973669"/>
            <a:chExt cx="12151764" cy="6475169"/>
          </a:xfrm>
        </p:grpSpPr>
        <p:sp>
          <p:nvSpPr>
            <p:cNvPr id="7" name="TextBox 7"/>
            <p:cNvSpPr txBox="1"/>
            <p:nvPr/>
          </p:nvSpPr>
          <p:spPr>
            <a:xfrm>
              <a:off x="-1" y="-3973669"/>
              <a:ext cx="10428236" cy="7463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 dirty="0">
                  <a:solidFill>
                    <a:srgbClr val="92D050"/>
                  </a:solidFill>
                  <a:latin typeface="Aileron Regular Bold Italics"/>
                </a:rPr>
                <a:t>Minimum Wage Ordinance: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123356"/>
              <a:ext cx="12151763" cy="4624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Small employers (55 or less employees) were required to increase minimum wage to $12.25, while large employers (56 or more employees) were required to increase their wages to $14.44 in July 2015. The ordinance also required gradual increases every year after. 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5655" y="145841"/>
            <a:ext cx="5662885" cy="150918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5FDD6F8-6466-2345-99B8-DE6872E27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" y="1655021"/>
            <a:ext cx="7014047" cy="8116972"/>
          </a:xfrm>
          <a:prstGeom prst="rect">
            <a:avLst/>
          </a:prstGeom>
        </p:spPr>
      </p:pic>
      <p:pic>
        <p:nvPicPr>
          <p:cNvPr id="2" name="Audio Recording May 6, 2021 at 3:18:22 PM" descr="Audio Recording May 6, 2021 at 3:18:22 PM">
            <a:hlinkClick r:id="" action="ppaction://media"/>
            <a:extLst>
              <a:ext uri="{FF2B5EF4-FFF2-40B4-BE49-F238E27FC236}">
                <a16:creationId xmlns:a16="http://schemas.microsoft.com/office/drawing/2014/main" id="{14B7A9D0-773B-EA47-B821-ED7E6CE33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72098DD-DE9B-A54B-8411-D291DF8C2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33730" y="2334260"/>
            <a:ext cx="9504463" cy="79527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239" y="542290"/>
            <a:ext cx="9504462" cy="87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Open Sans Bold"/>
              </a:rPr>
              <a:t>MINIMUM WAGE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2792277"/>
            <a:ext cx="9516940" cy="3036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FFFFFF"/>
                </a:solidFill>
                <a:latin typeface="Open Sans Light"/>
              </a:rPr>
              <a:t> As of July 1, 2021, minimum wage in Emeryville will reach </a:t>
            </a:r>
            <a:r>
              <a:rPr lang="en-US" sz="3400" dirty="0">
                <a:solidFill>
                  <a:schemeClr val="bg1"/>
                </a:solidFill>
                <a:latin typeface="Open Sans Light"/>
              </a:rPr>
              <a:t>$17.13 for ALL employers.  </a:t>
            </a:r>
          </a:p>
          <a:p>
            <a:pPr algn="ctr">
              <a:lnSpc>
                <a:spcPts val="4759"/>
              </a:lnSpc>
            </a:pPr>
            <a:endParaRPr lang="en-US" sz="3400" dirty="0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FFFFFF"/>
                </a:solidFill>
                <a:latin typeface="Open Sans Light"/>
              </a:rPr>
              <a:t>The minimum wage in the City of Emeryville is the highest in the state of California.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5032" y="6296608"/>
            <a:ext cx="8985189" cy="1805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FFFFFF"/>
                </a:solidFill>
                <a:latin typeface="Open Sans Light"/>
              </a:rPr>
              <a:t>Employers are required to post updated minimum wage posters in accessible areas to employees.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5032" y="8738601"/>
            <a:ext cx="8522494" cy="154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Open Sans Light"/>
              </a:rPr>
              <a:t>Updated posters can be downloaded from the</a:t>
            </a:r>
          </a:p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92D050"/>
                </a:solidFill>
                <a:latin typeface="Open Sans Light"/>
              </a:rPr>
              <a:t> </a:t>
            </a:r>
            <a:r>
              <a:rPr lang="en-US" sz="3200" b="1" dirty="0">
                <a:solidFill>
                  <a:srgbClr val="92D050"/>
                </a:solidFill>
                <a:latin typeface="Open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Emeryville website</a:t>
            </a:r>
            <a:r>
              <a:rPr lang="en-US" sz="3200" b="1" dirty="0">
                <a:solidFill>
                  <a:srgbClr val="92D050"/>
                </a:solidFill>
                <a:latin typeface="Open Sans Light"/>
              </a:rPr>
              <a:t>. </a:t>
            </a:r>
          </a:p>
          <a:p>
            <a:pPr algn="ctr">
              <a:lnSpc>
                <a:spcPts val="3330"/>
              </a:lnSpc>
            </a:pPr>
            <a:r>
              <a:rPr lang="en-US" sz="2378" dirty="0">
                <a:solidFill>
                  <a:srgbClr val="FFFFFF"/>
                </a:solidFill>
                <a:latin typeface="Open Sans Light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BFC498-C873-8443-8C1F-D7856420F6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81" y="542290"/>
            <a:ext cx="6726115" cy="9448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Audio Recording May 6, 2021 at 2:30:07 PM" descr="Audio Recording May 6, 2021 at 2:30:07 PM">
            <a:hlinkClick r:id="" action="ppaction://media"/>
            <a:extLst>
              <a:ext uri="{FF2B5EF4-FFF2-40B4-BE49-F238E27FC236}">
                <a16:creationId xmlns:a16="http://schemas.microsoft.com/office/drawing/2014/main" id="{72435AA3-44E4-9241-AFFA-3B17027DA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96591" y="390408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9C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04335" y="70075"/>
            <a:ext cx="5662885" cy="15091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4761" y="2400300"/>
            <a:ext cx="7850177" cy="706203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51260" y="872090"/>
            <a:ext cx="17481979" cy="5159677"/>
            <a:chOff x="-10540455" y="-802422"/>
            <a:chExt cx="23309306" cy="6879570"/>
          </a:xfrm>
        </p:grpSpPr>
        <p:sp>
          <p:nvSpPr>
            <p:cNvPr id="5" name="TextBox 5"/>
            <p:cNvSpPr txBox="1"/>
            <p:nvPr/>
          </p:nvSpPr>
          <p:spPr>
            <a:xfrm>
              <a:off x="-10540455" y="-802422"/>
              <a:ext cx="8285188" cy="785685"/>
            </a:xfrm>
            <a:prstGeom prst="rect">
              <a:avLst/>
            </a:prstGeom>
            <a:solidFill>
              <a:srgbClr val="9D9C8E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4000" spc="270" dirty="0">
                  <a:solidFill>
                    <a:srgbClr val="0504F9"/>
                  </a:solidFill>
                  <a:latin typeface="Aileron Regular Bold Italics"/>
                </a:rPr>
                <a:t>Paid Sick Leave(PSL)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29076" y="-120789"/>
              <a:ext cx="12797927" cy="61979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b="1" spc="130" dirty="0">
                  <a:solidFill>
                    <a:schemeClr val="bg1"/>
                  </a:solidFill>
                  <a:latin typeface="Aileron Regular"/>
                </a:rPr>
                <a:t>EMC 5-37 requires : 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b="1" spc="130" dirty="0">
                  <a:solidFill>
                    <a:schemeClr val="bg1"/>
                  </a:solidFill>
                  <a:latin typeface="Aileron Regular"/>
                </a:rPr>
                <a:t>SMALL businesses must provide its employees 48 hours of paid sick leave hours per year 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b="1" spc="130" dirty="0">
                  <a:solidFill>
                    <a:schemeClr val="bg1"/>
                  </a:solidFill>
                  <a:latin typeface="Aileron Regular"/>
                </a:rPr>
                <a:t>LARGE businesses must provide 72 PSL hours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b="1" spc="130" dirty="0">
                  <a:solidFill>
                    <a:schemeClr val="bg1"/>
                  </a:solidFill>
                  <a:latin typeface="Aileron Regular"/>
                </a:rPr>
                <a:t> PSL can be used beginning the 90</a:t>
              </a:r>
              <a:r>
                <a:rPr lang="en-US" sz="2600" b="1" spc="130" baseline="30000" dirty="0">
                  <a:solidFill>
                    <a:schemeClr val="bg1"/>
                  </a:solidFill>
                  <a:latin typeface="Aileron Regular"/>
                </a:rPr>
                <a:t>th</a:t>
              </a:r>
              <a:r>
                <a:rPr lang="en-US" sz="2600" b="1" spc="130" dirty="0">
                  <a:solidFill>
                    <a:schemeClr val="bg1"/>
                  </a:solidFill>
                  <a:latin typeface="Aileron Regular"/>
                </a:rPr>
                <a:t> day of hire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b="1" spc="130" dirty="0">
                  <a:solidFill>
                    <a:schemeClr val="bg1"/>
                  </a:solidFill>
                  <a:latin typeface="Aileron Regular"/>
                </a:rPr>
                <a:t>Total accrued PSL hours can be used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b="1" spc="130" dirty="0">
                  <a:solidFill>
                    <a:schemeClr val="bg1"/>
                  </a:solidFill>
                  <a:latin typeface="Aileron Regular"/>
                </a:rPr>
                <a:t>Unused PSL hours can be carried over to the next year but can be capped </a:t>
              </a: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at the employer’s discretion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34794" y="6299575"/>
            <a:ext cx="9356133" cy="3438506"/>
            <a:chOff x="-537075" y="-659801"/>
            <a:chExt cx="12474844" cy="4584675"/>
          </a:xfrm>
        </p:grpSpPr>
        <p:sp>
          <p:nvSpPr>
            <p:cNvPr id="8" name="TextBox 8"/>
            <p:cNvSpPr txBox="1"/>
            <p:nvPr/>
          </p:nvSpPr>
          <p:spPr>
            <a:xfrm>
              <a:off x="-537075" y="-659801"/>
              <a:ext cx="7460078" cy="746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b="1" spc="270" dirty="0">
                  <a:solidFill>
                    <a:srgbClr val="0504F9"/>
                  </a:solidFill>
                  <a:latin typeface="Aileron Regular Bold Italics"/>
                </a:rPr>
                <a:t>Paid Sick Leave use: 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213994" y="86558"/>
              <a:ext cx="12151763" cy="3838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b="1" spc="130" dirty="0">
                  <a:solidFill>
                    <a:srgbClr val="FFFFFF"/>
                  </a:solidFill>
                  <a:latin typeface="Aileron Regular"/>
                </a:rPr>
                <a:t>PSL hours can be used for personal sick use </a:t>
              </a:r>
            </a:p>
            <a:p>
              <a:pPr>
                <a:lnSpc>
                  <a:spcPts val="4550"/>
                </a:lnSpc>
              </a:pPr>
              <a:r>
                <a:rPr lang="en-US" sz="2600" b="1" spc="130" dirty="0">
                  <a:solidFill>
                    <a:srgbClr val="FFFFFF"/>
                  </a:solidFill>
                  <a:latin typeface="Aileron Regular"/>
                </a:rPr>
                <a:t>OR to care for:  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b="1" spc="130" dirty="0">
                  <a:solidFill>
                    <a:srgbClr val="FFFFFF"/>
                  </a:solidFill>
                  <a:latin typeface="Aileron Regular"/>
                </a:rPr>
                <a:t> a family member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b="1" spc="130" dirty="0">
                  <a:solidFill>
                    <a:srgbClr val="FFFFFF"/>
                  </a:solidFill>
                  <a:latin typeface="Aileron Regular"/>
                </a:rPr>
                <a:t>Domestic partner or designated PSL person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b="1" spc="130" dirty="0">
                  <a:solidFill>
                    <a:srgbClr val="FFFFFF"/>
                  </a:solidFill>
                  <a:latin typeface="Aileron Regular"/>
                </a:rPr>
                <a:t> Service animal, signal or guide dog</a:t>
              </a:r>
            </a:p>
          </p:txBody>
        </p:sp>
      </p:grpSp>
      <p:pic>
        <p:nvPicPr>
          <p:cNvPr id="11" name="Picture 8">
            <a:extLst>
              <a:ext uri="{FF2B5EF4-FFF2-40B4-BE49-F238E27FC236}">
                <a16:creationId xmlns:a16="http://schemas.microsoft.com/office/drawing/2014/main" id="{D01B272C-B0F0-6047-9351-3B64C39F56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8808154" y="825545"/>
            <a:ext cx="8903685" cy="10019224"/>
          </a:xfrm>
          <a:prstGeom prst="rect">
            <a:avLst/>
          </a:prstGeom>
        </p:spPr>
      </p:pic>
      <p:pic>
        <p:nvPicPr>
          <p:cNvPr id="12" name="Audio Recording Mar 3, 2021 at 4:11:30 PM" descr="Audio Recording Mar 3, 2021 at 4:11:30 PM">
            <a:hlinkClick r:id="" action="ppaction://media"/>
            <a:extLst>
              <a:ext uri="{FF2B5EF4-FFF2-40B4-BE49-F238E27FC236}">
                <a16:creationId xmlns:a16="http://schemas.microsoft.com/office/drawing/2014/main" id="{5E8E4C98-4AAD-3847-9482-DBFEE52CD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3031065" y="1469469"/>
            <a:ext cx="3423492" cy="36114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569714" y="1294450"/>
            <a:ext cx="3423492" cy="40364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1D74F7-27F3-DC47-B555-E468E625C8B0}"/>
              </a:ext>
            </a:extLst>
          </p:cNvPr>
          <p:cNvSpPr txBox="1"/>
          <p:nvPr/>
        </p:nvSpPr>
        <p:spPr>
          <a:xfrm>
            <a:off x="392889" y="1780677"/>
            <a:ext cx="367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SMALL BUSINESS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1351C7-258D-0D48-891E-7D2F37120BF4}"/>
              </a:ext>
            </a:extLst>
          </p:cNvPr>
          <p:cNvSpPr txBox="1"/>
          <p:nvPr/>
        </p:nvSpPr>
        <p:spPr>
          <a:xfrm>
            <a:off x="13108319" y="1623837"/>
            <a:ext cx="3611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LARGE BUSINESS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4996B-A745-8841-A604-B8FD52811C85}"/>
              </a:ext>
            </a:extLst>
          </p:cNvPr>
          <p:cNvSpPr txBox="1"/>
          <p:nvPr/>
        </p:nvSpPr>
        <p:spPr>
          <a:xfrm>
            <a:off x="413484" y="2801551"/>
            <a:ext cx="388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EMPLOYER THAT EMPLOYS  55 OR LESS EMPLOYEES IN THE CITY OF EMERYVILLE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54AE7-748A-A04E-A996-C641F23F0580}"/>
              </a:ext>
            </a:extLst>
          </p:cNvPr>
          <p:cNvSpPr txBox="1"/>
          <p:nvPr/>
        </p:nvSpPr>
        <p:spPr>
          <a:xfrm>
            <a:off x="13108319" y="2457283"/>
            <a:ext cx="36114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EMPLOYERS WITH 56 OR MORE EMPLOYEES IN THE CITY OF EMERYVILLE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5C462D-CF6A-244E-81A0-E9F160634F19}"/>
              </a:ext>
            </a:extLst>
          </p:cNvPr>
          <p:cNvSpPr txBox="1"/>
          <p:nvPr/>
        </p:nvSpPr>
        <p:spPr>
          <a:xfrm>
            <a:off x="4953000" y="31447"/>
            <a:ext cx="982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HOW DO I KNOW IF I WORK FOR A SMALL OR LARGE EMPLOYER?</a:t>
            </a: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06A3C044-56B1-A04A-A282-5D70AF933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3381714" y="4962615"/>
            <a:ext cx="4254350" cy="45081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FBB03C-615F-8A40-8571-125B21BB132A}"/>
              </a:ext>
            </a:extLst>
          </p:cNvPr>
          <p:cNvSpPr txBox="1"/>
          <p:nvPr/>
        </p:nvSpPr>
        <p:spPr>
          <a:xfrm>
            <a:off x="3309928" y="5160395"/>
            <a:ext cx="2345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EXAMPLE 1: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C74F8F-9B9E-E146-B0BB-FDCFB371734F}"/>
              </a:ext>
            </a:extLst>
          </p:cNvPr>
          <p:cNvSpPr txBox="1"/>
          <p:nvPr/>
        </p:nvSpPr>
        <p:spPr>
          <a:xfrm>
            <a:off x="3301458" y="5890352"/>
            <a:ext cx="45135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DONNA’S DONUT SHOP HAS 3 LOCATIONS IN  EMERYVILLE. EACH LOCATION HAS 20 EMPLOYEES.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85354-4397-8245-A630-51CBA0799BC2}"/>
              </a:ext>
            </a:extLst>
          </p:cNvPr>
          <p:cNvSpPr txBox="1"/>
          <p:nvPr/>
        </p:nvSpPr>
        <p:spPr>
          <a:xfrm>
            <a:off x="3301458" y="8294253"/>
            <a:ext cx="4274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IS THIS A SMALL OR LARGE EMPLOYER?</a:t>
            </a:r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683F72C8-32FB-6F4D-A413-0B9F5BC2E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9258529" y="4920572"/>
            <a:ext cx="4254351" cy="46332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DBAE058-61CC-0A4A-8C20-C95C17C66800}"/>
              </a:ext>
            </a:extLst>
          </p:cNvPr>
          <p:cNvSpPr txBox="1"/>
          <p:nvPr/>
        </p:nvSpPr>
        <p:spPr>
          <a:xfrm>
            <a:off x="9272316" y="5143500"/>
            <a:ext cx="3173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EXAMPLE 2: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AC4111-A808-5A45-9D8E-BCF8AB23C0EA}"/>
              </a:ext>
            </a:extLst>
          </p:cNvPr>
          <p:cNvSpPr txBox="1"/>
          <p:nvPr/>
        </p:nvSpPr>
        <p:spPr>
          <a:xfrm>
            <a:off x="9313463" y="5773789"/>
            <a:ext cx="4173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BOB’S BURGERS HAS 2 FRANCHISES IN THE CITY.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E56C1B-40E2-164F-98E5-EF729ADFA7C8}"/>
              </a:ext>
            </a:extLst>
          </p:cNvPr>
          <p:cNvSpPr txBox="1"/>
          <p:nvPr/>
        </p:nvSpPr>
        <p:spPr>
          <a:xfrm>
            <a:off x="9313463" y="7216697"/>
            <a:ext cx="470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EACH LOCATION HAS 25 EMPLOYEES.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44669D-7A72-E749-BC5A-3A15F902E88F}"/>
              </a:ext>
            </a:extLst>
          </p:cNvPr>
          <p:cNvSpPr txBox="1"/>
          <p:nvPr/>
        </p:nvSpPr>
        <p:spPr>
          <a:xfrm>
            <a:off x="9386776" y="8287168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IS THIS A SMALL OR LARGE EMPLOYER?</a:t>
            </a:r>
          </a:p>
        </p:txBody>
      </p:sp>
      <p:pic>
        <p:nvPicPr>
          <p:cNvPr id="2" name="Audio Recording Feb 22, 2021 at 9:43:36 PM" descr="Audio Recording Feb 22, 2021 at 9:43:36 PM">
            <a:hlinkClick r:id="" action="ppaction://media"/>
            <a:extLst>
              <a:ext uri="{FF2B5EF4-FFF2-40B4-BE49-F238E27FC236}">
                <a16:creationId xmlns:a16="http://schemas.microsoft.com/office/drawing/2014/main" id="{564BE0BC-FD81-FD4C-9F4F-5177840A4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9516" y="322318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4468338" y="-797401"/>
            <a:ext cx="7909098" cy="129329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7901394" y="-5525792"/>
            <a:ext cx="1042987" cy="129329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5C462D-CF6A-244E-81A0-E9F160634F19}"/>
              </a:ext>
            </a:extLst>
          </p:cNvPr>
          <p:cNvSpPr txBox="1"/>
          <p:nvPr/>
        </p:nvSpPr>
        <p:spPr>
          <a:xfrm>
            <a:off x="2041560" y="482426"/>
            <a:ext cx="12847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WHO’S ELIGIBILE FOR PAID SICK LEAVE?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8BEB0-9D41-E243-8291-599EDAA283A0}"/>
              </a:ext>
            </a:extLst>
          </p:cNvPr>
          <p:cNvSpPr txBox="1"/>
          <p:nvPr/>
        </p:nvSpPr>
        <p:spPr>
          <a:xfrm>
            <a:off x="2692400" y="2141838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dirty="0">
                <a:solidFill>
                  <a:schemeClr val="bg1"/>
                </a:solidFill>
              </a:rPr>
              <a:t>FULL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2F091-1E70-6C4A-8AA9-FCF67A002E37}"/>
              </a:ext>
            </a:extLst>
          </p:cNvPr>
          <p:cNvSpPr txBox="1"/>
          <p:nvPr/>
        </p:nvSpPr>
        <p:spPr>
          <a:xfrm>
            <a:off x="2669787" y="3011928"/>
            <a:ext cx="4518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2. PART-TIME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49E91-BD95-054A-9DF6-43C6A2C7A667}"/>
              </a:ext>
            </a:extLst>
          </p:cNvPr>
          <p:cNvSpPr txBox="1"/>
          <p:nvPr/>
        </p:nvSpPr>
        <p:spPr>
          <a:xfrm>
            <a:off x="2692400" y="3904279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3. TEMPORARY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2333E-F4EE-C141-A3D6-CD2DCF298AB1}"/>
              </a:ext>
            </a:extLst>
          </p:cNvPr>
          <p:cNvSpPr txBox="1"/>
          <p:nvPr/>
        </p:nvSpPr>
        <p:spPr>
          <a:xfrm>
            <a:off x="2692400" y="4724619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4. SEASONAL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2E1217-3F73-4D48-990E-32039F8CA694}"/>
              </a:ext>
            </a:extLst>
          </p:cNvPr>
          <p:cNvSpPr txBox="1"/>
          <p:nvPr/>
        </p:nvSpPr>
        <p:spPr>
          <a:xfrm>
            <a:off x="2669787" y="5504517"/>
            <a:ext cx="11506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5. CONTRACTORS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810EB4-061C-A04E-A698-E6D57E957C26}"/>
              </a:ext>
            </a:extLst>
          </p:cNvPr>
          <p:cNvSpPr txBox="1"/>
          <p:nvPr/>
        </p:nvSpPr>
        <p:spPr>
          <a:xfrm>
            <a:off x="2692400" y="6263900"/>
            <a:ext cx="11506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6. ANY EMPLOYEE WHO WORKS A </a:t>
            </a:r>
            <a:r>
              <a:rPr lang="en-US" sz="4000" dirty="0">
                <a:solidFill>
                  <a:srgbClr val="92D050"/>
                </a:solidFill>
              </a:rPr>
              <a:t>MINIMUM OF 2 HOURS IN EMERYVILLE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rgbClr val="92D050"/>
                </a:solidFill>
              </a:rPr>
              <a:t>EACH WEEK </a:t>
            </a:r>
          </a:p>
          <a:p>
            <a:endParaRPr lang="en-US" dirty="0"/>
          </a:p>
        </p:txBody>
      </p:sp>
      <p:pic>
        <p:nvPicPr>
          <p:cNvPr id="10" name="Audio Recording Mar 3, 2021 at 7:39:57 AM" descr="Audio Recording Mar 3, 2021 at 7:39:57 AM">
            <a:hlinkClick r:id="" action="ppaction://media"/>
            <a:extLst>
              <a:ext uri="{FF2B5EF4-FFF2-40B4-BE49-F238E27FC236}">
                <a16:creationId xmlns:a16="http://schemas.microsoft.com/office/drawing/2014/main" id="{F881DADB-EC8C-8F42-A896-030F58A68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1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1E4196"/>
            </a:gs>
            <a:gs pos="65000">
              <a:srgbClr val="92D050"/>
            </a:gs>
            <a:gs pos="9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99" y="4085203"/>
            <a:ext cx="7942074" cy="21165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10AE48-136C-B441-A542-1CD831D67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76" y="965200"/>
            <a:ext cx="6457371" cy="83565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6"/>
          <p:cNvSpPr txBox="1"/>
          <p:nvPr/>
        </p:nvSpPr>
        <p:spPr>
          <a:xfrm>
            <a:off x="7647423" y="2205924"/>
            <a:ext cx="9113822" cy="519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70" lvl="1">
              <a:lnSpc>
                <a:spcPts val="4550"/>
              </a:lnSpc>
              <a:spcAft>
                <a:spcPts val="600"/>
              </a:spcAft>
            </a:pPr>
            <a:r>
              <a:rPr lang="en-US" sz="2600" spc="130" dirty="0">
                <a:solidFill>
                  <a:srgbClr val="FFFFFF"/>
                </a:solidFill>
                <a:latin typeface="Aileron Regular"/>
              </a:rPr>
              <a:t> </a:t>
            </a:r>
          </a:p>
        </p:txBody>
      </p:sp>
      <p:pic>
        <p:nvPicPr>
          <p:cNvPr id="3" name="Audio Recording Feb 22, 2021 at 10:47:42 PM" descr="Audio Recording Feb 22, 2021 at 10:47:42 PM">
            <a:hlinkClick r:id="" action="ppaction://media"/>
            <a:extLst>
              <a:ext uri="{FF2B5EF4-FFF2-40B4-BE49-F238E27FC236}">
                <a16:creationId xmlns:a16="http://schemas.microsoft.com/office/drawing/2014/main" id="{80BE901F-EBCD-DB48-901A-66D859D7D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2158A0-6AF5-9340-9FF5-F82FD9F6AD93}"/>
              </a:ext>
            </a:extLst>
          </p:cNvPr>
          <p:cNvSpPr txBox="1"/>
          <p:nvPr/>
        </p:nvSpPr>
        <p:spPr>
          <a:xfrm>
            <a:off x="1371611" y="7561186"/>
            <a:ext cx="7535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DOWNLOAD MIN WAGE &amp; PAID SICK LEAVE ORDINANCE PSL DESIGNATION FORM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C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3200" dirty="0">
                <a:solidFill>
                  <a:srgbClr val="FFC000"/>
                </a:solidFill>
              </a:rPr>
              <a:t>!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C000"/>
                </a:solidFill>
              </a:rPr>
              <a:t>WWW.CI.EMERYVILLE.CA.US</a:t>
            </a:r>
          </a:p>
        </p:txBody>
      </p:sp>
    </p:spTree>
    <p:extLst>
      <p:ext uri="{BB962C8B-B14F-4D97-AF65-F5344CB8AC3E}">
        <p14:creationId xmlns:p14="http://schemas.microsoft.com/office/powerpoint/2010/main" val="33033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{3D970787-CA87-8242-9DA0-F2B715A98F13}tf10001120</Template>
  <TotalTime>1840</TotalTime>
  <Words>705</Words>
  <Application>Microsoft Macintosh PowerPoint</Application>
  <PresentationFormat>Custom</PresentationFormat>
  <Paragraphs>103</Paragraphs>
  <Slides>15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Aileron Regular Bold</vt:lpstr>
      <vt:lpstr>Arial Rounded MT Bold</vt:lpstr>
      <vt:lpstr>Arimo Bold</vt:lpstr>
      <vt:lpstr>Arial</vt:lpstr>
      <vt:lpstr>Open Sans Bold</vt:lpstr>
      <vt:lpstr>Gill Sans MT</vt:lpstr>
      <vt:lpstr>Aileron Regular Bold Italics</vt:lpstr>
      <vt:lpstr>Open Sans Light</vt:lpstr>
      <vt:lpstr>Aileron Regular Italics</vt:lpstr>
      <vt:lpstr>Aileron Heavy</vt:lpstr>
      <vt:lpstr>Aileron Regular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lucia sanchez</dc:creator>
  <cp:lastModifiedBy>lucia sanchez</cp:lastModifiedBy>
  <cp:revision>74</cp:revision>
  <dcterms:created xsi:type="dcterms:W3CDTF">2021-01-25T23:26:05Z</dcterms:created>
  <dcterms:modified xsi:type="dcterms:W3CDTF">2021-05-06T22:43:07Z</dcterms:modified>
  <dc:identifier>DAESYdO6DSg</dc:identifier>
</cp:coreProperties>
</file>