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3" r:id="rId1"/>
  </p:sldMasterIdLst>
  <p:sldIdLst>
    <p:sldId id="256" r:id="rId2"/>
    <p:sldId id="257" r:id="rId3"/>
    <p:sldId id="258" r:id="rId4"/>
    <p:sldId id="260" r:id="rId5"/>
    <p:sldId id="312" r:id="rId6"/>
    <p:sldId id="259" r:id="rId7"/>
    <p:sldId id="261" r:id="rId8"/>
    <p:sldId id="262" r:id="rId9"/>
    <p:sldId id="263" r:id="rId10"/>
    <p:sldId id="264" r:id="rId11"/>
    <p:sldId id="265" r:id="rId12"/>
    <p:sldId id="266" r:id="rId13"/>
    <p:sldId id="267" r:id="rId14"/>
    <p:sldId id="268" r:id="rId15"/>
    <p:sldId id="269" r:id="rId16"/>
    <p:sldId id="270" r:id="rId17"/>
    <p:sldId id="275" r:id="rId18"/>
    <p:sldId id="271" r:id="rId19"/>
    <p:sldId id="272" r:id="rId20"/>
    <p:sldId id="273" r:id="rId21"/>
    <p:sldId id="274"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7" r:id="rId42"/>
    <p:sldId id="296" r:id="rId43"/>
    <p:sldId id="298" r:id="rId44"/>
    <p:sldId id="299" r:id="rId45"/>
    <p:sldId id="295" r:id="rId46"/>
    <p:sldId id="300" r:id="rId47"/>
    <p:sldId id="301" r:id="rId48"/>
    <p:sldId id="302" r:id="rId49"/>
    <p:sldId id="303" r:id="rId50"/>
    <p:sldId id="304" r:id="rId51"/>
    <p:sldId id="307" r:id="rId52"/>
    <p:sldId id="309" r:id="rId53"/>
    <p:sldId id="310" r:id="rId54"/>
    <p:sldId id="305" r:id="rId55"/>
    <p:sldId id="306" r:id="rId56"/>
    <p:sldId id="308" r:id="rId57"/>
    <p:sldId id="311"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4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17"/>
    <p:restoredTop sz="94684"/>
  </p:normalViewPr>
  <p:slideViewPr>
    <p:cSldViewPr snapToGrid="0" snapToObjects="1">
      <p:cViewPr varScale="1">
        <p:scale>
          <a:sx n="106" d="100"/>
          <a:sy n="106" d="100"/>
        </p:scale>
        <p:origin x="2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5/11/21</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559061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5/11/21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43643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5/11/21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12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5/11/21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374792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5/11/21</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8921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5/11/21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2146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5/11/21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394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5/11/21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53052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5/11/21</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99226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5/11/21</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467451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5/11/21</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2936793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5/11/21</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0482052"/>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52" r:id="rId6"/>
    <p:sldLayoutId id="2147483847" r:id="rId7"/>
    <p:sldLayoutId id="2147483848" r:id="rId8"/>
    <p:sldLayoutId id="2147483849" r:id="rId9"/>
    <p:sldLayoutId id="2147483851" r:id="rId10"/>
    <p:sldLayoutId id="2147483850"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7.xml"/><Relationship Id="rId1" Type="http://schemas.openxmlformats.org/officeDocument/2006/relationships/slideLayout" Target="../slideLayouts/slideLayout2.xml"/><Relationship Id="rId4" Type="http://schemas.openxmlformats.org/officeDocument/2006/relationships/slide" Target="slide28.xml"/></Relationships>
</file>

<file path=ppt/slides/_rels/slide27.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3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3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3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 Target="slide3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 Target="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 Target="slide3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slide" Target="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 Target="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4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slide" Target="slide4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 Target="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slide" Target="slide4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5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slide" Target="slide52.xml"/><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 Target="slide53.xml"/><Relationship Id="rId2" Type="http://schemas.openxmlformats.org/officeDocument/2006/relationships/slide" Target="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slide" Target="slide5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5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slide" Target="slide56.xml"/><Relationship Id="rId2" Type="http://schemas.openxmlformats.org/officeDocument/2006/relationships/slide" Target="slide5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slide" Target="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6" name="Rectangle 54">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56">
            <a:extLst>
              <a:ext uri="{FF2B5EF4-FFF2-40B4-BE49-F238E27FC236}">
                <a16:creationId xmlns:a16="http://schemas.microsoft.com/office/drawing/2014/main" id="{362F176A-9349-4CD7-8042-59C0200C8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0904" y="-4078"/>
            <a:ext cx="4641096"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Picture 3" descr="Triangular abstract background">
            <a:extLst>
              <a:ext uri="{FF2B5EF4-FFF2-40B4-BE49-F238E27FC236}">
                <a16:creationId xmlns:a16="http://schemas.microsoft.com/office/drawing/2014/main" id="{EB7D82E8-C979-4200-BA30-0FC7B30C5AB3}"/>
              </a:ext>
            </a:extLst>
          </p:cNvPr>
          <p:cNvPicPr>
            <a:picLocks noChangeAspect="1"/>
          </p:cNvPicPr>
          <p:nvPr/>
        </p:nvPicPr>
        <p:blipFill rotWithShape="1">
          <a:blip r:embed="rId2"/>
          <a:srcRect r="287" b="-1"/>
          <a:stretch/>
        </p:blipFill>
        <p:spPr>
          <a:xfrm>
            <a:off x="20" y="1074544"/>
            <a:ext cx="7573364" cy="5069861"/>
          </a:xfrm>
          <a:prstGeom prst="rect">
            <a:avLst/>
          </a:prstGeom>
        </p:spPr>
      </p:pic>
      <p:sp>
        <p:nvSpPr>
          <p:cNvPr id="69" name="Rectangle 58">
            <a:extLst>
              <a:ext uri="{FF2B5EF4-FFF2-40B4-BE49-F238E27FC236}">
                <a16:creationId xmlns:a16="http://schemas.microsoft.com/office/drawing/2014/main" id="{4E9A171F-91A7-42F8-B25C-E38B244E7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0">
            <a:extLst>
              <a:ext uri="{FF2B5EF4-FFF2-40B4-BE49-F238E27FC236}">
                <a16:creationId xmlns:a16="http://schemas.microsoft.com/office/drawing/2014/main" id="{064738AB-B6BE-4867-889A-52CE4AC8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7" y="1095508"/>
            <a:ext cx="4606533" cy="50168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CDB580-2ECF-6749-9219-19A373AC7535}"/>
              </a:ext>
            </a:extLst>
          </p:cNvPr>
          <p:cNvSpPr>
            <a:spLocks noGrp="1"/>
          </p:cNvSpPr>
          <p:nvPr>
            <p:ph type="ctrTitle"/>
          </p:nvPr>
        </p:nvSpPr>
        <p:spPr>
          <a:xfrm>
            <a:off x="7973503" y="1709530"/>
            <a:ext cx="3754671" cy="2528515"/>
          </a:xfrm>
        </p:spPr>
        <p:txBody>
          <a:bodyPr anchor="b">
            <a:normAutofit/>
          </a:bodyPr>
          <a:lstStyle/>
          <a:p>
            <a:r>
              <a:rPr lang="en-US" sz="3600" dirty="0">
                <a:solidFill>
                  <a:schemeClr val="bg1"/>
                </a:solidFill>
              </a:rPr>
              <a:t>MINIMUM WAGE &amp; PSL ORDINANCE</a:t>
            </a:r>
          </a:p>
        </p:txBody>
      </p:sp>
      <p:sp>
        <p:nvSpPr>
          <p:cNvPr id="3" name="Subtitle 2">
            <a:extLst>
              <a:ext uri="{FF2B5EF4-FFF2-40B4-BE49-F238E27FC236}">
                <a16:creationId xmlns:a16="http://schemas.microsoft.com/office/drawing/2014/main" id="{171BC917-0329-A44C-9BAC-718CC8588CC5}"/>
              </a:ext>
            </a:extLst>
          </p:cNvPr>
          <p:cNvSpPr>
            <a:spLocks noGrp="1"/>
          </p:cNvSpPr>
          <p:nvPr>
            <p:ph type="subTitle" idx="1"/>
          </p:nvPr>
        </p:nvSpPr>
        <p:spPr>
          <a:xfrm>
            <a:off x="7976915" y="4238046"/>
            <a:ext cx="3751260" cy="1741404"/>
          </a:xfrm>
        </p:spPr>
        <p:txBody>
          <a:bodyPr anchor="t">
            <a:normAutofit/>
          </a:bodyPr>
          <a:lstStyle/>
          <a:p>
            <a:r>
              <a:rPr lang="en-US" sz="2000" b="1" dirty="0">
                <a:solidFill>
                  <a:srgbClr val="FFA43B"/>
                </a:solidFill>
              </a:rPr>
              <a:t>NOW LET’S TAKE A QUIZ!!</a:t>
            </a:r>
          </a:p>
        </p:txBody>
      </p:sp>
      <p:sp>
        <p:nvSpPr>
          <p:cNvPr id="71" name="Rectangle 62">
            <a:extLst>
              <a:ext uri="{FF2B5EF4-FFF2-40B4-BE49-F238E27FC236}">
                <a16:creationId xmlns:a16="http://schemas.microsoft.com/office/drawing/2014/main" id="{57851D67-7085-40E2-B146-F91433A28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7534656" cy="734559"/>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9C969C2C-E7E3-4052-87D4-61E733EC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7C60369F-A41B-4D6E-8990-30E2715C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8AA50E7-DE5F-8640-BC46-A6C69DACCF9B}"/>
              </a:ext>
            </a:extLst>
          </p:cNvPr>
          <p:cNvSpPr txBox="1"/>
          <p:nvPr/>
        </p:nvSpPr>
        <p:spPr>
          <a:xfrm>
            <a:off x="8561526" y="5393160"/>
            <a:ext cx="3398561" cy="369332"/>
          </a:xfrm>
          <a:prstGeom prst="rect">
            <a:avLst/>
          </a:prstGeom>
          <a:noFill/>
        </p:spPr>
        <p:txBody>
          <a:bodyPr wrap="square" rtlCol="0">
            <a:spAutoFit/>
          </a:bodyPr>
          <a:lstStyle/>
          <a:p>
            <a:r>
              <a:rPr lang="en-US" b="1" dirty="0">
                <a:solidFill>
                  <a:srgbClr val="00B0F0"/>
                </a:solidFill>
                <a:hlinkClick r:id="" action="ppaction://hlinkshowjump?jump=nextslide"/>
              </a:rPr>
              <a:t>CLICK TO START </a:t>
            </a:r>
            <a:r>
              <a:rPr lang="en-US" b="1" dirty="0">
                <a:solidFill>
                  <a:srgbClr val="00B0F0"/>
                </a:solidFill>
                <a:sym typeface="Wingdings" pitchFamily="2" charset="2"/>
                <a:hlinkClick r:id="" action="ppaction://hlinkshowjump?jump=nextslide"/>
              </a:rPr>
              <a:t></a:t>
            </a:r>
            <a:endParaRPr lang="en-US" b="1" dirty="0">
              <a:solidFill>
                <a:srgbClr val="00B0F0"/>
              </a:solidFill>
            </a:endParaRPr>
          </a:p>
        </p:txBody>
      </p:sp>
      <p:pic>
        <p:nvPicPr>
          <p:cNvPr id="6" name="Picture 5" descr="Logo&#10;&#10;Description automatically generated">
            <a:extLst>
              <a:ext uri="{FF2B5EF4-FFF2-40B4-BE49-F238E27FC236}">
                <a16:creationId xmlns:a16="http://schemas.microsoft.com/office/drawing/2014/main" id="{1F70A6C8-5326-6144-A9CD-9A0681E324C4}"/>
              </a:ext>
            </a:extLst>
          </p:cNvPr>
          <p:cNvPicPr>
            <a:picLocks noChangeAspect="1"/>
          </p:cNvPicPr>
          <p:nvPr/>
        </p:nvPicPr>
        <p:blipFill>
          <a:blip r:embed="rId3"/>
          <a:stretch>
            <a:fillRect/>
          </a:stretch>
        </p:blipFill>
        <p:spPr>
          <a:xfrm>
            <a:off x="7841974" y="23765"/>
            <a:ext cx="3886200" cy="1028700"/>
          </a:xfrm>
          <a:prstGeom prst="rect">
            <a:avLst/>
          </a:prstGeom>
        </p:spPr>
      </p:pic>
      <p:sp>
        <p:nvSpPr>
          <p:cNvPr id="4" name="TextBox 3">
            <a:extLst>
              <a:ext uri="{FF2B5EF4-FFF2-40B4-BE49-F238E27FC236}">
                <a16:creationId xmlns:a16="http://schemas.microsoft.com/office/drawing/2014/main" id="{53DEBA26-F4DA-5E4B-868A-9C88E63D4ADF}"/>
              </a:ext>
            </a:extLst>
          </p:cNvPr>
          <p:cNvSpPr txBox="1"/>
          <p:nvPr/>
        </p:nvSpPr>
        <p:spPr>
          <a:xfrm>
            <a:off x="153794" y="284918"/>
            <a:ext cx="4309921" cy="461665"/>
          </a:xfrm>
          <a:prstGeom prst="rect">
            <a:avLst/>
          </a:prstGeom>
          <a:noFill/>
        </p:spPr>
        <p:txBody>
          <a:bodyPr wrap="square" rtlCol="0">
            <a:spAutoFit/>
          </a:bodyPr>
          <a:lstStyle/>
          <a:p>
            <a:r>
              <a:rPr lang="en-US" sz="2400" dirty="0">
                <a:solidFill>
                  <a:srgbClr val="0070C0"/>
                </a:solidFill>
              </a:rPr>
              <a:t>LABOR STANDARDS QUIZ</a:t>
            </a:r>
          </a:p>
        </p:txBody>
      </p:sp>
    </p:spTree>
    <p:extLst>
      <p:ext uri="{BB962C8B-B14F-4D97-AF65-F5344CB8AC3E}">
        <p14:creationId xmlns:p14="http://schemas.microsoft.com/office/powerpoint/2010/main" val="3008605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I’M A CONTRACTOR WITH AGENCY IN BASED IN SF; However, I’m ONLY assigned to work 10 hours in Emeryville each week. DO I QUALIFY FOR </a:t>
            </a:r>
            <a:r>
              <a:rPr lang="en-US" sz="1800" cap="all" dirty="0" err="1">
                <a:solidFill>
                  <a:schemeClr val="tx1"/>
                </a:solidFill>
              </a:rPr>
              <a:t>coe’s</a:t>
            </a:r>
            <a:r>
              <a:rPr lang="en-US" sz="1800" cap="all" dirty="0">
                <a:solidFill>
                  <a:schemeClr val="tx1"/>
                </a:solidFill>
              </a:rPr>
              <a:t> min wage and </a:t>
            </a:r>
            <a:r>
              <a:rPr lang="en-US" sz="1800" cap="all" dirty="0" err="1">
                <a:solidFill>
                  <a:schemeClr val="tx1"/>
                </a:solidFill>
              </a:rPr>
              <a:t>psl</a:t>
            </a:r>
            <a:r>
              <a:rPr lang="en-US" sz="1800" cap="all" dirty="0">
                <a:solidFill>
                  <a:schemeClr val="tx1"/>
                </a:solidFill>
              </a:rPr>
              <a:t>?</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4D9D991-48DA-AB46-9E52-9C2E907268C6}"/>
              </a:ext>
            </a:extLst>
          </p:cNvPr>
          <p:cNvSpPr txBox="1"/>
          <p:nvPr/>
        </p:nvSpPr>
        <p:spPr>
          <a:xfrm>
            <a:off x="1300163" y="1971675"/>
            <a:ext cx="2414587" cy="369332"/>
          </a:xfrm>
          <a:prstGeom prst="rect">
            <a:avLst/>
          </a:prstGeom>
          <a:noFill/>
        </p:spPr>
        <p:txBody>
          <a:bodyPr wrap="square" rtlCol="0">
            <a:spAutoFit/>
          </a:bodyPr>
          <a:lstStyle/>
          <a:p>
            <a:pPr marL="342900" indent="-342900">
              <a:buAutoNum type="alphaUcPeriod"/>
            </a:pPr>
            <a:r>
              <a:rPr lang="en-US" dirty="0">
                <a:solidFill>
                  <a:schemeClr val="bg1"/>
                </a:solidFill>
                <a:hlinkClick r:id="rId2" action="ppaction://hlinksldjump"/>
              </a:rPr>
              <a:t>YES</a:t>
            </a:r>
            <a:endParaRPr lang="en-US" dirty="0">
              <a:solidFill>
                <a:schemeClr val="bg1"/>
              </a:solidFill>
            </a:endParaRPr>
          </a:p>
        </p:txBody>
      </p:sp>
      <p:sp>
        <p:nvSpPr>
          <p:cNvPr id="5" name="TextBox 4">
            <a:extLst>
              <a:ext uri="{FF2B5EF4-FFF2-40B4-BE49-F238E27FC236}">
                <a16:creationId xmlns:a16="http://schemas.microsoft.com/office/drawing/2014/main" id="{E175B8C2-1AF6-1240-956F-398075EDEA53}"/>
              </a:ext>
            </a:extLst>
          </p:cNvPr>
          <p:cNvSpPr txBox="1"/>
          <p:nvPr/>
        </p:nvSpPr>
        <p:spPr>
          <a:xfrm>
            <a:off x="1300163" y="2457450"/>
            <a:ext cx="3155950" cy="646331"/>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3" action="ppaction://hlinksldjump"/>
              </a:rPr>
              <a:t>NO</a:t>
            </a:r>
            <a:endParaRPr lang="en-US" dirty="0">
              <a:solidFill>
                <a:schemeClr val="bg1"/>
              </a:solidFill>
            </a:endParaRPr>
          </a:p>
          <a:p>
            <a:endParaRPr lang="en-US" dirty="0"/>
          </a:p>
        </p:txBody>
      </p:sp>
    </p:spTree>
    <p:extLst>
      <p:ext uri="{BB962C8B-B14F-4D97-AF65-F5344CB8AC3E}">
        <p14:creationId xmlns:p14="http://schemas.microsoft.com/office/powerpoint/2010/main" val="1615868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369332"/>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A3FC0CD7-E608-D148-B8FA-7B1F9228555C}"/>
              </a:ext>
            </a:extLst>
          </p:cNvPr>
          <p:cNvSpPr/>
          <p:nvPr/>
        </p:nvSpPr>
        <p:spPr>
          <a:xfrm>
            <a:off x="7858125" y="4948900"/>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719950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781763"/>
            <a:ext cx="3729038" cy="461665"/>
          </a:xfrm>
          <a:prstGeom prst="rect">
            <a:avLst/>
          </a:prstGeom>
          <a:noFill/>
        </p:spPr>
        <p:txBody>
          <a:bodyPr wrap="square" rtlCol="0">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830028" y="4323550"/>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3841918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1200329"/>
          </a:xfrm>
          <a:prstGeom prst="rect">
            <a:avLst/>
          </a:prstGeom>
          <a:noFill/>
        </p:spPr>
        <p:txBody>
          <a:bodyPr wrap="square" rtlCol="0">
            <a:spAutoFit/>
          </a:bodyPr>
          <a:lstStyle/>
          <a:p>
            <a:r>
              <a:rPr lang="en-US" dirty="0">
                <a:solidFill>
                  <a:schemeClr val="bg1"/>
                </a:solidFill>
              </a:rPr>
              <a:t>CONTRACTORS QUALIFY FOR THE CITY OF EMERYVILLE’S MINIMIM WAGE AS LONG AS THEY WORK A MINIMUM OF </a:t>
            </a:r>
            <a:r>
              <a:rPr lang="en-US" dirty="0">
                <a:solidFill>
                  <a:srgbClr val="FFFF00"/>
                </a:solidFill>
              </a:rPr>
              <a:t>2 HOURS </a:t>
            </a:r>
            <a:r>
              <a:rPr lang="en-US" dirty="0">
                <a:solidFill>
                  <a:schemeClr val="bg1"/>
                </a:solidFill>
              </a:rPr>
              <a:t>PER WEEK IN THE CITY OF EMERYVILLE’S JURISDICTION. </a:t>
            </a:r>
          </a:p>
        </p:txBody>
      </p:sp>
      <p:sp>
        <p:nvSpPr>
          <p:cNvPr id="7" name="TextBox 6">
            <a:extLst>
              <a:ext uri="{FF2B5EF4-FFF2-40B4-BE49-F238E27FC236}">
                <a16:creationId xmlns:a16="http://schemas.microsoft.com/office/drawing/2014/main" id="{D1BD266A-FDF5-FF4B-B011-021AED3BB46E}"/>
              </a:ext>
            </a:extLst>
          </p:cNvPr>
          <p:cNvSpPr txBox="1"/>
          <p:nvPr/>
        </p:nvSpPr>
        <p:spPr>
          <a:xfrm>
            <a:off x="369613" y="4894853"/>
            <a:ext cx="5641783" cy="369332"/>
          </a:xfrm>
          <a:prstGeom prst="rect">
            <a:avLst/>
          </a:prstGeom>
          <a:noFill/>
        </p:spPr>
        <p:txBody>
          <a:bodyPr wrap="square" rtlCol="0">
            <a:spAutoFit/>
          </a:bodyPr>
          <a:lstStyle/>
          <a:p>
            <a:r>
              <a:rPr lang="en-US" dirty="0">
                <a:solidFill>
                  <a:schemeClr val="bg1"/>
                </a:solidFill>
              </a:rPr>
              <a:t>. </a:t>
            </a:r>
          </a:p>
        </p:txBody>
      </p:sp>
      <p:sp>
        <p:nvSpPr>
          <p:cNvPr id="4" name="Rectangle 3">
            <a:extLst>
              <a:ext uri="{FF2B5EF4-FFF2-40B4-BE49-F238E27FC236}">
                <a16:creationId xmlns:a16="http://schemas.microsoft.com/office/drawing/2014/main" id="{FFDF4B83-2A8D-5746-A925-730849A4523B}"/>
              </a:ext>
            </a:extLst>
          </p:cNvPr>
          <p:cNvSpPr/>
          <p:nvPr/>
        </p:nvSpPr>
        <p:spPr>
          <a:xfrm>
            <a:off x="7858125" y="4848687"/>
            <a:ext cx="1374094" cy="461665"/>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043283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EMPLOYER SIZE IS CALCULATED BY THE NUMBER OF: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4D9D991-48DA-AB46-9E52-9C2E907268C6}"/>
              </a:ext>
            </a:extLst>
          </p:cNvPr>
          <p:cNvSpPr txBox="1"/>
          <p:nvPr/>
        </p:nvSpPr>
        <p:spPr>
          <a:xfrm>
            <a:off x="1245776" y="2913779"/>
            <a:ext cx="7810656" cy="646331"/>
          </a:xfrm>
          <a:prstGeom prst="rect">
            <a:avLst/>
          </a:prstGeom>
          <a:noFill/>
        </p:spPr>
        <p:txBody>
          <a:bodyPr wrap="square" rtlCol="0">
            <a:spAutoFit/>
          </a:bodyPr>
          <a:lstStyle/>
          <a:p>
            <a:r>
              <a:rPr lang="en-US" dirty="0">
                <a:solidFill>
                  <a:schemeClr val="bg1"/>
                </a:solidFill>
              </a:rPr>
              <a:t>C. </a:t>
            </a:r>
            <a:r>
              <a:rPr lang="en-US" dirty="0">
                <a:solidFill>
                  <a:schemeClr val="bg1"/>
                </a:solidFill>
                <a:hlinkClick r:id="rId2" action="ppaction://hlinksldjump"/>
              </a:rPr>
              <a:t>TEMPORARY (INCLUDING ON CALL AND SEASONAL EMPLOYEES)</a:t>
            </a:r>
            <a:endParaRPr lang="en-US" dirty="0">
              <a:solidFill>
                <a:schemeClr val="bg1"/>
              </a:solidFill>
            </a:endParaRPr>
          </a:p>
        </p:txBody>
      </p:sp>
      <p:sp>
        <p:nvSpPr>
          <p:cNvPr id="5" name="TextBox 4">
            <a:extLst>
              <a:ext uri="{FF2B5EF4-FFF2-40B4-BE49-F238E27FC236}">
                <a16:creationId xmlns:a16="http://schemas.microsoft.com/office/drawing/2014/main" id="{E175B8C2-1AF6-1240-956F-398075EDEA53}"/>
              </a:ext>
            </a:extLst>
          </p:cNvPr>
          <p:cNvSpPr txBox="1"/>
          <p:nvPr/>
        </p:nvSpPr>
        <p:spPr>
          <a:xfrm>
            <a:off x="1300006" y="1705978"/>
            <a:ext cx="1952939" cy="923330"/>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FULL TIME</a:t>
            </a:r>
            <a:endParaRPr lang="en-US" dirty="0">
              <a:solidFill>
                <a:schemeClr val="bg1"/>
              </a:solidFill>
            </a:endParaRPr>
          </a:p>
          <a:p>
            <a:endParaRPr lang="en-US" dirty="0">
              <a:solidFill>
                <a:schemeClr val="bg1"/>
              </a:solidFill>
            </a:endParaRPr>
          </a:p>
          <a:p>
            <a:endParaRPr lang="en-US" dirty="0"/>
          </a:p>
        </p:txBody>
      </p:sp>
      <p:sp>
        <p:nvSpPr>
          <p:cNvPr id="3" name="TextBox 2">
            <a:extLst>
              <a:ext uri="{FF2B5EF4-FFF2-40B4-BE49-F238E27FC236}">
                <a16:creationId xmlns:a16="http://schemas.microsoft.com/office/drawing/2014/main" id="{051863FD-88C3-9D41-851C-8FE5F2423B8D}"/>
              </a:ext>
            </a:extLst>
          </p:cNvPr>
          <p:cNvSpPr txBox="1"/>
          <p:nvPr/>
        </p:nvSpPr>
        <p:spPr>
          <a:xfrm>
            <a:off x="1251538" y="2347513"/>
            <a:ext cx="2684463" cy="369332"/>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PART TIME</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223081" y="3712026"/>
            <a:ext cx="6029325" cy="646331"/>
          </a:xfrm>
          <a:prstGeom prst="rect">
            <a:avLst/>
          </a:prstGeom>
          <a:noFill/>
        </p:spPr>
        <p:txBody>
          <a:bodyPr wrap="square" rtlCol="0">
            <a:spAutoFit/>
          </a:bodyPr>
          <a:lstStyle/>
          <a:p>
            <a:r>
              <a:rPr lang="en-US" dirty="0">
                <a:solidFill>
                  <a:schemeClr val="bg1"/>
                </a:solidFill>
              </a:rPr>
              <a:t>D. </a:t>
            </a:r>
            <a:r>
              <a:rPr lang="en-US" dirty="0">
                <a:solidFill>
                  <a:schemeClr val="bg1"/>
                </a:solidFill>
                <a:hlinkClick r:id="rId2" action="ppaction://hlinksldjump"/>
              </a:rPr>
              <a:t>ALL INDIVIDUALS EMPLOYED IN THE CITY OF EMERYVILLE</a:t>
            </a:r>
            <a:endParaRPr lang="en-US" dirty="0">
              <a:solidFill>
                <a:schemeClr val="bg1"/>
              </a:solidFill>
            </a:endParaRPr>
          </a:p>
        </p:txBody>
      </p:sp>
      <p:sp>
        <p:nvSpPr>
          <p:cNvPr id="7" name="TextBox 6">
            <a:extLst>
              <a:ext uri="{FF2B5EF4-FFF2-40B4-BE49-F238E27FC236}">
                <a16:creationId xmlns:a16="http://schemas.microsoft.com/office/drawing/2014/main" id="{72C3F8E4-4DC7-CF49-B198-7BCA68D3020C}"/>
              </a:ext>
            </a:extLst>
          </p:cNvPr>
          <p:cNvSpPr txBox="1"/>
          <p:nvPr/>
        </p:nvSpPr>
        <p:spPr>
          <a:xfrm>
            <a:off x="1300006" y="4583038"/>
            <a:ext cx="5536692" cy="369332"/>
          </a:xfrm>
          <a:prstGeom prst="rect">
            <a:avLst/>
          </a:prstGeom>
          <a:noFill/>
        </p:spPr>
        <p:txBody>
          <a:bodyPr wrap="square" rtlCol="0">
            <a:spAutoFit/>
          </a:bodyPr>
          <a:lstStyle/>
          <a:p>
            <a:r>
              <a:rPr lang="en-US" dirty="0">
                <a:solidFill>
                  <a:schemeClr val="bg1"/>
                </a:solidFill>
              </a:rPr>
              <a:t>E. </a:t>
            </a:r>
            <a:r>
              <a:rPr lang="en-US" dirty="0">
                <a:solidFill>
                  <a:schemeClr val="bg1"/>
                </a:solidFill>
                <a:hlinkClick r:id="rId3" action="ppaction://hlinksldjump"/>
              </a:rPr>
              <a:t>ALL OF THE ABOVE</a:t>
            </a:r>
            <a:endParaRPr lang="en-US" dirty="0">
              <a:solidFill>
                <a:schemeClr val="bg1"/>
              </a:solidFill>
            </a:endParaRPr>
          </a:p>
        </p:txBody>
      </p:sp>
    </p:spTree>
    <p:extLst>
      <p:ext uri="{BB962C8B-B14F-4D97-AF65-F5344CB8AC3E}">
        <p14:creationId xmlns:p14="http://schemas.microsoft.com/office/powerpoint/2010/main" val="304658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F559F8A5-8332-A343-B18A-0AA1FEB9F060}"/>
              </a:ext>
            </a:extLst>
          </p:cNvPr>
          <p:cNvSpPr/>
          <p:nvPr/>
        </p:nvSpPr>
        <p:spPr>
          <a:xfrm>
            <a:off x="7858125" y="5020852"/>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69442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3" y="5023763"/>
            <a:ext cx="3729039" cy="461665"/>
          </a:xfrm>
          <a:prstGeom prst="rect">
            <a:avLst/>
          </a:prstGeom>
          <a:noFill/>
        </p:spPr>
        <p:txBody>
          <a:bodyPr wrap="square" rtlCol="0">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858124" y="4464308"/>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3216193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37170" y="4163993"/>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07691" cy="1200329"/>
          </a:xfrm>
          <a:prstGeom prst="rect">
            <a:avLst/>
          </a:prstGeom>
          <a:noFill/>
        </p:spPr>
        <p:txBody>
          <a:bodyPr wrap="square" rtlCol="0">
            <a:spAutoFit/>
          </a:bodyPr>
          <a:lstStyle/>
          <a:p>
            <a:r>
              <a:rPr lang="en-US" dirty="0">
                <a:solidFill>
                  <a:schemeClr val="bg1"/>
                </a:solidFill>
              </a:rPr>
              <a:t>THE EMPLOYER SIZE IS DETERMINED BY CALCULATING THE NUMBER OF EMPLOYEES, INCLUDING:</a:t>
            </a:r>
            <a:br>
              <a:rPr lang="en-US" dirty="0">
                <a:solidFill>
                  <a:schemeClr val="bg1"/>
                </a:solidFill>
              </a:rPr>
            </a:br>
            <a:r>
              <a:rPr lang="en-US" dirty="0">
                <a:solidFill>
                  <a:schemeClr val="bg1"/>
                </a:solidFill>
              </a:rPr>
              <a:t> </a:t>
            </a:r>
          </a:p>
        </p:txBody>
      </p:sp>
      <p:sp>
        <p:nvSpPr>
          <p:cNvPr id="4" name="Rectangle 3">
            <a:extLst>
              <a:ext uri="{FF2B5EF4-FFF2-40B4-BE49-F238E27FC236}">
                <a16:creationId xmlns:a16="http://schemas.microsoft.com/office/drawing/2014/main" id="{7E6518CE-1492-BF4D-A8D0-6AEE3A346205}"/>
              </a:ext>
            </a:extLst>
          </p:cNvPr>
          <p:cNvSpPr/>
          <p:nvPr/>
        </p:nvSpPr>
        <p:spPr>
          <a:xfrm>
            <a:off x="7837170" y="4744056"/>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5" name="TextBox 4">
            <a:extLst>
              <a:ext uri="{FF2B5EF4-FFF2-40B4-BE49-F238E27FC236}">
                <a16:creationId xmlns:a16="http://schemas.microsoft.com/office/drawing/2014/main" id="{504214B6-E1A4-DB47-82EB-C872A184D379}"/>
              </a:ext>
            </a:extLst>
          </p:cNvPr>
          <p:cNvSpPr txBox="1"/>
          <p:nvPr/>
        </p:nvSpPr>
        <p:spPr>
          <a:xfrm>
            <a:off x="671512" y="3101293"/>
            <a:ext cx="5462904" cy="147732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PART TIME</a:t>
            </a:r>
          </a:p>
          <a:p>
            <a:pPr marL="285750" indent="-285750">
              <a:buFont typeface="Arial" panose="020B0604020202020204" pitchFamily="34" charset="0"/>
              <a:buChar char="•"/>
            </a:pPr>
            <a:r>
              <a:rPr lang="en-US" dirty="0">
                <a:solidFill>
                  <a:schemeClr val="bg1"/>
                </a:solidFill>
              </a:rPr>
              <a:t>FULL TIME</a:t>
            </a:r>
          </a:p>
          <a:p>
            <a:pPr marL="285750" indent="-285750">
              <a:buFont typeface="Arial" panose="020B0604020202020204" pitchFamily="34" charset="0"/>
              <a:buChar char="•"/>
            </a:pPr>
            <a:r>
              <a:rPr lang="en-US" dirty="0">
                <a:solidFill>
                  <a:schemeClr val="bg1"/>
                </a:solidFill>
              </a:rPr>
              <a:t>TEMPORARY</a:t>
            </a:r>
          </a:p>
          <a:p>
            <a:pPr marL="285750" indent="-285750">
              <a:buFont typeface="Arial" panose="020B0604020202020204" pitchFamily="34" charset="0"/>
              <a:buChar char="•"/>
            </a:pPr>
            <a:r>
              <a:rPr lang="en-US" dirty="0">
                <a:solidFill>
                  <a:schemeClr val="bg1"/>
                </a:solidFill>
              </a:rPr>
              <a:t>SEASONAL</a:t>
            </a:r>
          </a:p>
          <a:p>
            <a:pPr marL="285750" indent="-285750">
              <a:buFont typeface="Arial" panose="020B0604020202020204" pitchFamily="34" charset="0"/>
              <a:buChar char="•"/>
            </a:pPr>
            <a:r>
              <a:rPr lang="en-US" dirty="0">
                <a:solidFill>
                  <a:schemeClr val="bg1"/>
                </a:solidFill>
              </a:rPr>
              <a:t>ON-CALL</a:t>
            </a:r>
            <a:endParaRPr lang="en-US" dirty="0"/>
          </a:p>
        </p:txBody>
      </p:sp>
    </p:spTree>
    <p:extLst>
      <p:ext uri="{BB962C8B-B14F-4D97-AF65-F5344CB8AC3E}">
        <p14:creationId xmlns:p14="http://schemas.microsoft.com/office/powerpoint/2010/main" val="3746337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600" cap="all" dirty="0">
                <a:solidFill>
                  <a:schemeClr val="tx1"/>
                </a:solidFill>
              </a:rPr>
              <a:t>I WORK IN RETAIL AND THE NUMBER OF EMPLOYEES FLUCTUATE EVERY WEEK/MONTH. HOW DO I KNOW IF I WORK FOR A SMALL OR LARGE EMPLOYER WHEN THE NUMBER OF EMPLOYEES KEEP CHANGING?</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4D9D991-48DA-AB46-9E52-9C2E907268C6}"/>
              </a:ext>
            </a:extLst>
          </p:cNvPr>
          <p:cNvSpPr txBox="1"/>
          <p:nvPr/>
        </p:nvSpPr>
        <p:spPr>
          <a:xfrm>
            <a:off x="1200779" y="3482078"/>
            <a:ext cx="7810656" cy="369332"/>
          </a:xfrm>
          <a:prstGeom prst="rect">
            <a:avLst/>
          </a:prstGeom>
          <a:noFill/>
        </p:spPr>
        <p:txBody>
          <a:bodyPr wrap="square" rtlCol="0">
            <a:spAutoFit/>
          </a:bodyPr>
          <a:lstStyle/>
          <a:p>
            <a:r>
              <a:rPr lang="en-US" dirty="0">
                <a:solidFill>
                  <a:schemeClr val="bg1"/>
                </a:solidFill>
              </a:rPr>
              <a:t>C. </a:t>
            </a:r>
            <a:r>
              <a:rPr lang="en-US" dirty="0">
                <a:solidFill>
                  <a:schemeClr val="bg1"/>
                </a:solidFill>
                <a:hlinkClick r:id="rId2" action="ppaction://hlinksldjump"/>
              </a:rPr>
              <a:t>PER QUARTER</a:t>
            </a:r>
            <a:endParaRPr lang="en-US" dirty="0">
              <a:solidFill>
                <a:schemeClr val="bg1"/>
              </a:solidFill>
            </a:endParaRPr>
          </a:p>
        </p:txBody>
      </p:sp>
      <p:sp>
        <p:nvSpPr>
          <p:cNvPr id="5" name="TextBox 4">
            <a:extLst>
              <a:ext uri="{FF2B5EF4-FFF2-40B4-BE49-F238E27FC236}">
                <a16:creationId xmlns:a16="http://schemas.microsoft.com/office/drawing/2014/main" id="{E175B8C2-1AF6-1240-956F-398075EDEA53}"/>
              </a:ext>
            </a:extLst>
          </p:cNvPr>
          <p:cNvSpPr txBox="1"/>
          <p:nvPr/>
        </p:nvSpPr>
        <p:spPr>
          <a:xfrm>
            <a:off x="1300006" y="1705978"/>
            <a:ext cx="5265386" cy="646331"/>
          </a:xfrm>
          <a:prstGeom prst="rect">
            <a:avLst/>
          </a:prstGeom>
          <a:noFill/>
        </p:spPr>
        <p:txBody>
          <a:bodyPr wrap="square" rtlCol="0">
            <a:spAutoFit/>
          </a:bodyPr>
          <a:lstStyle/>
          <a:p>
            <a:r>
              <a:rPr lang="en-US" dirty="0">
                <a:solidFill>
                  <a:srgbClr val="FFFF00"/>
                </a:solidFill>
              </a:rPr>
              <a:t>CALCULATIONS ARE BASED ON: </a:t>
            </a:r>
          </a:p>
          <a:p>
            <a:endParaRPr lang="en-US" dirty="0"/>
          </a:p>
        </p:txBody>
      </p:sp>
      <p:sp>
        <p:nvSpPr>
          <p:cNvPr id="3" name="TextBox 2">
            <a:extLst>
              <a:ext uri="{FF2B5EF4-FFF2-40B4-BE49-F238E27FC236}">
                <a16:creationId xmlns:a16="http://schemas.microsoft.com/office/drawing/2014/main" id="{051863FD-88C3-9D41-851C-8FE5F2423B8D}"/>
              </a:ext>
            </a:extLst>
          </p:cNvPr>
          <p:cNvSpPr txBox="1"/>
          <p:nvPr/>
        </p:nvSpPr>
        <p:spPr>
          <a:xfrm>
            <a:off x="1251538" y="2347513"/>
            <a:ext cx="4949237"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WEEKLY AVERAGE OF ALL EMPLOYEES </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200779" y="2952494"/>
            <a:ext cx="6029325" cy="369332"/>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WEEKLY AVERAGE OF FULL TIME EMPLOYEES </a:t>
            </a:r>
            <a:endParaRPr lang="en-US" dirty="0">
              <a:solidFill>
                <a:schemeClr val="bg1"/>
              </a:solidFill>
            </a:endParaRPr>
          </a:p>
        </p:txBody>
      </p:sp>
      <p:sp>
        <p:nvSpPr>
          <p:cNvPr id="7" name="TextBox 6">
            <a:extLst>
              <a:ext uri="{FF2B5EF4-FFF2-40B4-BE49-F238E27FC236}">
                <a16:creationId xmlns:a16="http://schemas.microsoft.com/office/drawing/2014/main" id="{72C3F8E4-4DC7-CF49-B198-7BCA68D3020C}"/>
              </a:ext>
            </a:extLst>
          </p:cNvPr>
          <p:cNvSpPr txBox="1"/>
          <p:nvPr/>
        </p:nvSpPr>
        <p:spPr>
          <a:xfrm>
            <a:off x="1200779" y="3916021"/>
            <a:ext cx="5536692" cy="369332"/>
          </a:xfrm>
          <a:prstGeom prst="rect">
            <a:avLst/>
          </a:prstGeom>
          <a:noFill/>
        </p:spPr>
        <p:txBody>
          <a:bodyPr wrap="square" rtlCol="0">
            <a:spAutoFit/>
          </a:bodyPr>
          <a:lstStyle/>
          <a:p>
            <a:r>
              <a:rPr lang="en-US" dirty="0">
                <a:solidFill>
                  <a:schemeClr val="bg1"/>
                </a:solidFill>
              </a:rPr>
              <a:t>D. </a:t>
            </a:r>
            <a:r>
              <a:rPr lang="en-US" dirty="0">
                <a:solidFill>
                  <a:schemeClr val="bg1"/>
                </a:solidFill>
                <a:hlinkClick r:id="rId3" action="ppaction://hlinksldjump"/>
              </a:rPr>
              <a:t>A &amp; C</a:t>
            </a:r>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1200779" y="4384433"/>
            <a:ext cx="1785938" cy="646331"/>
          </a:xfrm>
          <a:prstGeom prst="rect">
            <a:avLst/>
          </a:prstGeom>
          <a:noFill/>
        </p:spPr>
        <p:txBody>
          <a:bodyPr wrap="square" rtlCol="0">
            <a:spAutoFit/>
          </a:bodyPr>
          <a:lstStyle/>
          <a:p>
            <a:r>
              <a:rPr lang="en-US" dirty="0">
                <a:solidFill>
                  <a:schemeClr val="bg1"/>
                </a:solidFill>
              </a:rPr>
              <a:t>E. </a:t>
            </a:r>
            <a:r>
              <a:rPr lang="en-US" dirty="0">
                <a:solidFill>
                  <a:schemeClr val="bg1"/>
                </a:solidFill>
                <a:hlinkClick r:id="rId2" action="ppaction://hlinksldjump"/>
              </a:rPr>
              <a:t>B &amp; C</a:t>
            </a:r>
            <a:endParaRPr lang="en-US" dirty="0">
              <a:solidFill>
                <a:schemeClr val="bg1"/>
              </a:solidFill>
            </a:endParaRPr>
          </a:p>
          <a:p>
            <a:endParaRPr lang="en-US" dirty="0"/>
          </a:p>
        </p:txBody>
      </p:sp>
    </p:spTree>
    <p:extLst>
      <p:ext uri="{BB962C8B-B14F-4D97-AF65-F5344CB8AC3E}">
        <p14:creationId xmlns:p14="http://schemas.microsoft.com/office/powerpoint/2010/main" val="1499541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87F08034-F64B-BD4A-8DDA-DD21CB9E2FEF}"/>
              </a:ext>
            </a:extLst>
          </p:cNvPr>
          <p:cNvSpPr/>
          <p:nvPr/>
        </p:nvSpPr>
        <p:spPr>
          <a:xfrm>
            <a:off x="7858125" y="5072606"/>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40744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487394" y="331164"/>
            <a:ext cx="6523160" cy="1112680"/>
          </a:xfrm>
        </p:spPr>
        <p:txBody>
          <a:bodyPr vert="horz" lIns="109728" tIns="109728" rIns="109728" bIns="91440" rtlCol="0" anchor="ctr">
            <a:normAutofit fontScale="90000"/>
          </a:bodyPr>
          <a:lstStyle/>
          <a:p>
            <a:pPr>
              <a:lnSpc>
                <a:spcPct val="125000"/>
              </a:lnSpc>
            </a:pPr>
            <a:r>
              <a:rPr lang="en-US" sz="2400" b="0" cap="all" dirty="0">
                <a:solidFill>
                  <a:schemeClr val="tx1"/>
                </a:solidFill>
              </a:rPr>
              <a:t>When was the minimum wage ordinance adopted in the city of Emeryville?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4D9D991-48DA-AB46-9E52-9C2E907268C6}"/>
              </a:ext>
            </a:extLst>
          </p:cNvPr>
          <p:cNvSpPr txBox="1"/>
          <p:nvPr/>
        </p:nvSpPr>
        <p:spPr>
          <a:xfrm>
            <a:off x="1300163" y="1971675"/>
            <a:ext cx="2414587" cy="369332"/>
          </a:xfrm>
          <a:prstGeom prst="rect">
            <a:avLst/>
          </a:prstGeom>
          <a:noFill/>
        </p:spPr>
        <p:txBody>
          <a:bodyPr wrap="square" rtlCol="0">
            <a:spAutoFit/>
          </a:bodyPr>
          <a:lstStyle/>
          <a:p>
            <a:pPr marL="342900" indent="-342900">
              <a:buAutoNum type="alphaUcPeriod"/>
            </a:pPr>
            <a:r>
              <a:rPr lang="en-US" dirty="0">
                <a:solidFill>
                  <a:schemeClr val="bg1"/>
                </a:solidFill>
                <a:hlinkClick r:id="rId2" action="ppaction://hlinksldjump"/>
              </a:rPr>
              <a:t>JANUARY 2015</a:t>
            </a:r>
            <a:endParaRPr lang="en-US" dirty="0">
              <a:solidFill>
                <a:schemeClr val="bg1"/>
              </a:solidFill>
            </a:endParaRPr>
          </a:p>
        </p:txBody>
      </p:sp>
      <p:sp>
        <p:nvSpPr>
          <p:cNvPr id="5" name="TextBox 4">
            <a:extLst>
              <a:ext uri="{FF2B5EF4-FFF2-40B4-BE49-F238E27FC236}">
                <a16:creationId xmlns:a16="http://schemas.microsoft.com/office/drawing/2014/main" id="{E175B8C2-1AF6-1240-956F-398075EDEA53}"/>
              </a:ext>
            </a:extLst>
          </p:cNvPr>
          <p:cNvSpPr txBox="1"/>
          <p:nvPr/>
        </p:nvSpPr>
        <p:spPr>
          <a:xfrm>
            <a:off x="1300163" y="2457450"/>
            <a:ext cx="3155950" cy="646331"/>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3" action="ppaction://hlinksldjump"/>
              </a:rPr>
              <a:t>JULY 2015</a:t>
            </a:r>
            <a:endParaRPr lang="en-US" dirty="0">
              <a:solidFill>
                <a:schemeClr val="bg1"/>
              </a:solidFill>
            </a:endParaRPr>
          </a:p>
          <a:p>
            <a:endParaRPr lang="en-US" dirty="0"/>
          </a:p>
        </p:txBody>
      </p:sp>
      <p:sp>
        <p:nvSpPr>
          <p:cNvPr id="6" name="TextBox 5">
            <a:extLst>
              <a:ext uri="{FF2B5EF4-FFF2-40B4-BE49-F238E27FC236}">
                <a16:creationId xmlns:a16="http://schemas.microsoft.com/office/drawing/2014/main" id="{EFDACA35-97EA-2243-83AC-D432B69B2E39}"/>
              </a:ext>
            </a:extLst>
          </p:cNvPr>
          <p:cNvSpPr txBox="1"/>
          <p:nvPr/>
        </p:nvSpPr>
        <p:spPr>
          <a:xfrm>
            <a:off x="1297113" y="2897058"/>
            <a:ext cx="1733167" cy="646331"/>
          </a:xfrm>
          <a:prstGeom prst="rect">
            <a:avLst/>
          </a:prstGeom>
          <a:noFill/>
        </p:spPr>
        <p:txBody>
          <a:bodyPr wrap="none" rtlCol="0">
            <a:spAutoFit/>
          </a:bodyPr>
          <a:lstStyle/>
          <a:p>
            <a:r>
              <a:rPr lang="en-US" dirty="0">
                <a:solidFill>
                  <a:schemeClr val="bg1"/>
                </a:solidFill>
              </a:rPr>
              <a:t>C. </a:t>
            </a:r>
            <a:r>
              <a:rPr lang="en-US" dirty="0">
                <a:solidFill>
                  <a:schemeClr val="bg1"/>
                </a:solidFill>
                <a:hlinkClick r:id="rId2" action="ppaction://hlinksldjump"/>
              </a:rPr>
              <a:t>JUNE 2017</a:t>
            </a:r>
            <a:endParaRPr lang="en-US" dirty="0">
              <a:solidFill>
                <a:schemeClr val="bg1"/>
              </a:solidFill>
            </a:endParaRPr>
          </a:p>
          <a:p>
            <a:endParaRPr lang="en-US" dirty="0"/>
          </a:p>
        </p:txBody>
      </p:sp>
      <p:sp>
        <p:nvSpPr>
          <p:cNvPr id="7" name="TextBox 6">
            <a:extLst>
              <a:ext uri="{FF2B5EF4-FFF2-40B4-BE49-F238E27FC236}">
                <a16:creationId xmlns:a16="http://schemas.microsoft.com/office/drawing/2014/main" id="{073B1B26-85EA-534F-A2AC-5C57D4920B0D}"/>
              </a:ext>
            </a:extLst>
          </p:cNvPr>
          <p:cNvSpPr txBox="1"/>
          <p:nvPr/>
        </p:nvSpPr>
        <p:spPr>
          <a:xfrm>
            <a:off x="1297113" y="3429000"/>
            <a:ext cx="1839078" cy="369332"/>
          </a:xfrm>
          <a:prstGeom prst="rect">
            <a:avLst/>
          </a:prstGeom>
          <a:noFill/>
        </p:spPr>
        <p:txBody>
          <a:bodyPr wrap="square" rtlCol="0">
            <a:spAutoFit/>
          </a:bodyPr>
          <a:lstStyle/>
          <a:p>
            <a:r>
              <a:rPr lang="en-US" dirty="0">
                <a:solidFill>
                  <a:schemeClr val="bg1"/>
                </a:solidFill>
              </a:rPr>
              <a:t>D. </a:t>
            </a:r>
            <a:r>
              <a:rPr lang="en-US" dirty="0">
                <a:solidFill>
                  <a:schemeClr val="bg1"/>
                </a:solidFill>
                <a:hlinkClick r:id="rId2" action="ppaction://hlinksldjump"/>
              </a:rPr>
              <a:t>JUNE 2018</a:t>
            </a:r>
            <a:endParaRPr lang="en-US" dirty="0">
              <a:solidFill>
                <a:schemeClr val="bg1"/>
              </a:solidFill>
            </a:endParaRPr>
          </a:p>
        </p:txBody>
      </p:sp>
    </p:spTree>
    <p:extLst>
      <p:ext uri="{BB962C8B-B14F-4D97-AF65-F5344CB8AC3E}">
        <p14:creationId xmlns:p14="http://schemas.microsoft.com/office/powerpoint/2010/main" val="3600996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714375" y="420811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67650" y="4959588"/>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802734" y="4440834"/>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2379891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1200329"/>
          </a:xfrm>
          <a:prstGeom prst="rect">
            <a:avLst/>
          </a:prstGeom>
          <a:noFill/>
        </p:spPr>
        <p:txBody>
          <a:bodyPr wrap="square" rtlCol="0">
            <a:spAutoFit/>
          </a:bodyPr>
          <a:lstStyle/>
          <a:p>
            <a:r>
              <a:rPr lang="en-US" dirty="0">
                <a:solidFill>
                  <a:schemeClr val="bg1"/>
                </a:solidFill>
              </a:rPr>
              <a:t>EMPLOYER SIZE IS BASED ON THE WEEKLY AVERAGE NUMBER OF EMPLOYEES (FT, PT, TEMPORARY/SEASONAL) DURING THE QUARTER BEGINNING JANUARY OF EACH YEAR.</a:t>
            </a:r>
          </a:p>
        </p:txBody>
      </p:sp>
      <p:sp>
        <p:nvSpPr>
          <p:cNvPr id="7" name="TextBox 6">
            <a:extLst>
              <a:ext uri="{FF2B5EF4-FFF2-40B4-BE49-F238E27FC236}">
                <a16:creationId xmlns:a16="http://schemas.microsoft.com/office/drawing/2014/main" id="{D1BD266A-FDF5-FF4B-B011-021AED3BB46E}"/>
              </a:ext>
            </a:extLst>
          </p:cNvPr>
          <p:cNvSpPr txBox="1"/>
          <p:nvPr/>
        </p:nvSpPr>
        <p:spPr>
          <a:xfrm>
            <a:off x="179312" y="3685996"/>
            <a:ext cx="7265518" cy="369332"/>
          </a:xfrm>
          <a:prstGeom prst="rect">
            <a:avLst/>
          </a:prstGeom>
          <a:noFill/>
        </p:spPr>
        <p:txBody>
          <a:bodyPr wrap="square" rtlCol="0">
            <a:spAutoFit/>
          </a:bodyPr>
          <a:lstStyle/>
          <a:p>
            <a:r>
              <a:rPr lang="en-US" u="sng" dirty="0">
                <a:solidFill>
                  <a:schemeClr val="bg1"/>
                </a:solidFill>
              </a:rPr>
              <a:t>(50 EMPLOYEES/WK * 6 WKS) + (65 EMPLOYEES/WK *7WKS)</a:t>
            </a:r>
          </a:p>
        </p:txBody>
      </p:sp>
      <p:sp>
        <p:nvSpPr>
          <p:cNvPr id="4" name="TextBox 3">
            <a:extLst>
              <a:ext uri="{FF2B5EF4-FFF2-40B4-BE49-F238E27FC236}">
                <a16:creationId xmlns:a16="http://schemas.microsoft.com/office/drawing/2014/main" id="{156B2067-510A-6148-9C38-8858405AD42D}"/>
              </a:ext>
            </a:extLst>
          </p:cNvPr>
          <p:cNvSpPr txBox="1"/>
          <p:nvPr/>
        </p:nvSpPr>
        <p:spPr>
          <a:xfrm>
            <a:off x="671513" y="4214813"/>
            <a:ext cx="5705791" cy="369332"/>
          </a:xfrm>
          <a:prstGeom prst="rect">
            <a:avLst/>
          </a:prstGeom>
          <a:noFill/>
        </p:spPr>
        <p:txBody>
          <a:bodyPr wrap="square" rtlCol="0">
            <a:spAutoFit/>
          </a:bodyPr>
          <a:lstStyle/>
          <a:p>
            <a:pPr algn="ctr"/>
            <a:r>
              <a:rPr lang="en-US" dirty="0">
                <a:solidFill>
                  <a:schemeClr val="bg1"/>
                </a:solidFill>
              </a:rPr>
              <a:t>13 WEEKS (QUARTER)</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r>
              <a:rPr lang="en-US" b="1" dirty="0">
                <a:solidFill>
                  <a:schemeClr val="bg1"/>
                </a:solidFill>
              </a:rPr>
              <a:t>= 58 AVERAGE EMPLOYEES PER WEEK</a:t>
            </a:r>
            <a:endParaRPr lang="en-US" b="1" dirty="0"/>
          </a:p>
        </p:txBody>
      </p:sp>
      <p:sp>
        <p:nvSpPr>
          <p:cNvPr id="9" name="TextBox 8">
            <a:extLst>
              <a:ext uri="{FF2B5EF4-FFF2-40B4-BE49-F238E27FC236}">
                <a16:creationId xmlns:a16="http://schemas.microsoft.com/office/drawing/2014/main" id="{923A4A99-97F6-7542-9B52-3B601A477C3C}"/>
              </a:ext>
            </a:extLst>
          </p:cNvPr>
          <p:cNvSpPr txBox="1"/>
          <p:nvPr/>
        </p:nvSpPr>
        <p:spPr>
          <a:xfrm>
            <a:off x="179313" y="3172004"/>
            <a:ext cx="1692922" cy="369332"/>
          </a:xfrm>
          <a:prstGeom prst="rect">
            <a:avLst/>
          </a:prstGeom>
          <a:noFill/>
        </p:spPr>
        <p:txBody>
          <a:bodyPr wrap="square" rtlCol="0">
            <a:spAutoFit/>
          </a:bodyPr>
          <a:lstStyle/>
          <a:p>
            <a:r>
              <a:rPr lang="en-US" dirty="0">
                <a:solidFill>
                  <a:srgbClr val="FFFF00"/>
                </a:solidFill>
              </a:rPr>
              <a:t>EXAMPLE: </a:t>
            </a:r>
          </a:p>
        </p:txBody>
      </p:sp>
      <p:sp>
        <p:nvSpPr>
          <p:cNvPr id="11" name="Rectangle 10">
            <a:extLst>
              <a:ext uri="{FF2B5EF4-FFF2-40B4-BE49-F238E27FC236}">
                <a16:creationId xmlns:a16="http://schemas.microsoft.com/office/drawing/2014/main" id="{4321904D-48D6-F846-B261-7F7750CD24F3}"/>
              </a:ext>
            </a:extLst>
          </p:cNvPr>
          <p:cNvSpPr/>
          <p:nvPr/>
        </p:nvSpPr>
        <p:spPr>
          <a:xfrm>
            <a:off x="7858125" y="5005612"/>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2566097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The current minimum wage in the city of Emeryville: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4D9D991-48DA-AB46-9E52-9C2E907268C6}"/>
              </a:ext>
            </a:extLst>
          </p:cNvPr>
          <p:cNvSpPr txBox="1"/>
          <p:nvPr/>
        </p:nvSpPr>
        <p:spPr>
          <a:xfrm>
            <a:off x="1200779" y="3482078"/>
            <a:ext cx="6346433" cy="646331"/>
          </a:xfrm>
          <a:prstGeom prst="rect">
            <a:avLst/>
          </a:prstGeom>
          <a:noFill/>
        </p:spPr>
        <p:txBody>
          <a:bodyPr wrap="square" rtlCol="0">
            <a:spAutoFit/>
          </a:bodyPr>
          <a:lstStyle/>
          <a:p>
            <a:r>
              <a:rPr lang="en-US" dirty="0">
                <a:solidFill>
                  <a:schemeClr val="bg1"/>
                </a:solidFill>
              </a:rPr>
              <a:t>C. </a:t>
            </a:r>
            <a:r>
              <a:rPr lang="en-US" dirty="0">
                <a:solidFill>
                  <a:schemeClr val="bg1"/>
                </a:solidFill>
                <a:hlinkClick r:id="rId2" action="ppaction://hlinksldjump"/>
              </a:rPr>
              <a:t>APPLIES TO CONTRACTORS WHO WORK A MINIMUM OF 2 HOURS WEEKLY IN THE CITY OF EMERYVILLE</a:t>
            </a:r>
            <a:endParaRPr lang="en-US" dirty="0">
              <a:solidFill>
                <a:schemeClr val="bg1"/>
              </a:solidFill>
            </a:endParaRPr>
          </a:p>
        </p:txBody>
      </p:sp>
      <p:sp>
        <p:nvSpPr>
          <p:cNvPr id="3" name="TextBox 2">
            <a:extLst>
              <a:ext uri="{FF2B5EF4-FFF2-40B4-BE49-F238E27FC236}">
                <a16:creationId xmlns:a16="http://schemas.microsoft.com/office/drawing/2014/main" id="{051863FD-88C3-9D41-851C-8FE5F2423B8D}"/>
              </a:ext>
            </a:extLst>
          </p:cNvPr>
          <p:cNvSpPr txBox="1"/>
          <p:nvPr/>
        </p:nvSpPr>
        <p:spPr>
          <a:xfrm>
            <a:off x="1251538" y="2347513"/>
            <a:ext cx="6231666"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APPLIES TO  LARGE AND SMALL EMPLOYERS</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200779" y="2952494"/>
            <a:ext cx="6029325" cy="369332"/>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IS THE HIGHEST IN CALIFORNIA</a:t>
            </a:r>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1200779" y="4530718"/>
            <a:ext cx="3255334" cy="646331"/>
          </a:xfrm>
          <a:prstGeom prst="rect">
            <a:avLst/>
          </a:prstGeom>
          <a:noFill/>
        </p:spPr>
        <p:txBody>
          <a:bodyPr wrap="square" rtlCol="0">
            <a:spAutoFit/>
          </a:bodyPr>
          <a:lstStyle/>
          <a:p>
            <a:r>
              <a:rPr lang="en-US" dirty="0">
                <a:solidFill>
                  <a:schemeClr val="bg1"/>
                </a:solidFill>
                <a:hlinkClick r:id="rId3" action="ppaction://hlinksldjump"/>
              </a:rPr>
              <a:t>E. ALL OF THE ABOVE</a:t>
            </a:r>
            <a:endParaRPr lang="en-US" dirty="0">
              <a:solidFill>
                <a:schemeClr val="bg1"/>
              </a:solidFill>
            </a:endParaRPr>
          </a:p>
          <a:p>
            <a:endParaRPr lang="en-US" dirty="0"/>
          </a:p>
        </p:txBody>
      </p:sp>
    </p:spTree>
    <p:extLst>
      <p:ext uri="{BB962C8B-B14F-4D97-AF65-F5344CB8AC3E}">
        <p14:creationId xmlns:p14="http://schemas.microsoft.com/office/powerpoint/2010/main" val="1693869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6060E073-9212-9D4B-AA63-D9C264B02448}"/>
              </a:ext>
            </a:extLst>
          </p:cNvPr>
          <p:cNvSpPr txBox="1"/>
          <p:nvPr/>
        </p:nvSpPr>
        <p:spPr>
          <a:xfrm>
            <a:off x="7858125" y="5069929"/>
            <a:ext cx="1075936" cy="646331"/>
          </a:xfrm>
          <a:prstGeom prst="rect">
            <a:avLst/>
          </a:prstGeom>
          <a:noFill/>
        </p:spPr>
        <p:txBody>
          <a:bodyPr wrap="none" rtlCol="0">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1738390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907701" y="4862614"/>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842785" y="4233475"/>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2593582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1477328"/>
          </a:xfrm>
          <a:prstGeom prst="rect">
            <a:avLst/>
          </a:prstGeom>
          <a:noFill/>
        </p:spPr>
        <p:txBody>
          <a:bodyPr wrap="square" rtlCol="0">
            <a:spAutoFit/>
          </a:bodyPr>
          <a:lstStyle/>
          <a:p>
            <a:r>
              <a:rPr lang="en-US" dirty="0">
                <a:solidFill>
                  <a:schemeClr val="bg1"/>
                </a:solidFill>
              </a:rPr>
              <a:t>THE CITY OF EMERYVILLE’S MINIMUM WAGE APPLIES TO BOTH SMALL AND LARGE EMPLOYERS; INCLUDING, EMPLOYEES AND CONTRACTORS  WHO WORK A MINIMUM OF 2 HOURS IN THE CITY OF EMERYVILLE. </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Rectangle 10">
            <a:extLst>
              <a:ext uri="{FF2B5EF4-FFF2-40B4-BE49-F238E27FC236}">
                <a16:creationId xmlns:a16="http://schemas.microsoft.com/office/drawing/2014/main" id="{CC932B73-850B-6B47-BD12-044CEC57E4A9}"/>
              </a:ext>
            </a:extLst>
          </p:cNvPr>
          <p:cNvSpPr/>
          <p:nvPr/>
        </p:nvSpPr>
        <p:spPr>
          <a:xfrm>
            <a:off x="7858125" y="4937147"/>
            <a:ext cx="1075936" cy="369332"/>
          </a:xfrm>
          <a:prstGeom prst="rect">
            <a:avLst/>
          </a:prstGeom>
        </p:spPr>
        <p:txBody>
          <a:bodyPr wrap="none">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13" name="TextBox 12">
            <a:extLst>
              <a:ext uri="{FF2B5EF4-FFF2-40B4-BE49-F238E27FC236}">
                <a16:creationId xmlns:a16="http://schemas.microsoft.com/office/drawing/2014/main" id="{19A9E12D-FE2B-ED43-9B4A-61806145056B}"/>
              </a:ext>
            </a:extLst>
          </p:cNvPr>
          <p:cNvSpPr txBox="1"/>
          <p:nvPr/>
        </p:nvSpPr>
        <p:spPr>
          <a:xfrm>
            <a:off x="604837" y="3760452"/>
            <a:ext cx="6576150" cy="646331"/>
          </a:xfrm>
          <a:prstGeom prst="rect">
            <a:avLst/>
          </a:prstGeom>
          <a:noFill/>
        </p:spPr>
        <p:txBody>
          <a:bodyPr wrap="square" rtlCol="0">
            <a:spAutoFit/>
          </a:bodyPr>
          <a:lstStyle/>
          <a:p>
            <a:r>
              <a:rPr lang="en-US" dirty="0">
                <a:solidFill>
                  <a:schemeClr val="bg1"/>
                </a:solidFill>
              </a:rPr>
              <a:t>IT IS THE HIGHEST MINIMUM WAGE COMPENSATION IN THE STATE OF CALIFORNIA.</a:t>
            </a:r>
          </a:p>
        </p:txBody>
      </p:sp>
    </p:spTree>
    <p:extLst>
      <p:ext uri="{BB962C8B-B14F-4D97-AF65-F5344CB8AC3E}">
        <p14:creationId xmlns:p14="http://schemas.microsoft.com/office/powerpoint/2010/main" val="3412208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Paid sick leave ordinance requires: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4D9D991-48DA-AB46-9E52-9C2E907268C6}"/>
              </a:ext>
            </a:extLst>
          </p:cNvPr>
          <p:cNvSpPr txBox="1"/>
          <p:nvPr/>
        </p:nvSpPr>
        <p:spPr>
          <a:xfrm>
            <a:off x="978864" y="3317196"/>
            <a:ext cx="6346433" cy="646331"/>
          </a:xfrm>
          <a:prstGeom prst="rect">
            <a:avLst/>
          </a:prstGeom>
          <a:noFill/>
        </p:spPr>
        <p:txBody>
          <a:bodyPr wrap="square" rtlCol="0">
            <a:spAutoFit/>
          </a:bodyPr>
          <a:lstStyle/>
          <a:p>
            <a:r>
              <a:rPr lang="en-US" dirty="0">
                <a:solidFill>
                  <a:schemeClr val="bg1"/>
                </a:solidFill>
              </a:rPr>
              <a:t> C. </a:t>
            </a:r>
            <a:r>
              <a:rPr lang="en-US" dirty="0">
                <a:solidFill>
                  <a:schemeClr val="bg1"/>
                </a:solidFill>
                <a:hlinkClick r:id="rId2" action="ppaction://hlinksldjump"/>
              </a:rPr>
              <a:t>EMPLOYEES OF SMALL AND LARGE BUSINESS WILL ACCRUE 60 PSL HOURS PER YEAR</a:t>
            </a:r>
            <a:endParaRPr lang="en-US" dirty="0">
              <a:solidFill>
                <a:schemeClr val="bg1"/>
              </a:solidFill>
            </a:endParaRPr>
          </a:p>
        </p:txBody>
      </p:sp>
      <p:sp>
        <p:nvSpPr>
          <p:cNvPr id="3" name="TextBox 2">
            <a:extLst>
              <a:ext uri="{FF2B5EF4-FFF2-40B4-BE49-F238E27FC236}">
                <a16:creationId xmlns:a16="http://schemas.microsoft.com/office/drawing/2014/main" id="{051863FD-88C3-9D41-851C-8FE5F2423B8D}"/>
              </a:ext>
            </a:extLst>
          </p:cNvPr>
          <p:cNvSpPr txBox="1"/>
          <p:nvPr/>
        </p:nvSpPr>
        <p:spPr>
          <a:xfrm>
            <a:off x="1078330" y="1749310"/>
            <a:ext cx="6231666" cy="646331"/>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EMPLOYEES OF SMALL BUSINESSES TO ACCRUE 48 PSL HOURS PER YEAR</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027405" y="2478312"/>
            <a:ext cx="6029325" cy="646331"/>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3" action="ppaction://hlinksldjump"/>
              </a:rPr>
              <a:t>EMPLOYEES OF LARGE BUSINESSES TO ACCRUE 72 HOURS OF PSL PER YEAR</a:t>
            </a:r>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1003863" y="4125666"/>
            <a:ext cx="3255334" cy="646331"/>
          </a:xfrm>
          <a:prstGeom prst="rect">
            <a:avLst/>
          </a:prstGeom>
          <a:noFill/>
        </p:spPr>
        <p:txBody>
          <a:bodyPr wrap="square" rtlCol="0">
            <a:spAutoFit/>
          </a:bodyPr>
          <a:lstStyle/>
          <a:p>
            <a:r>
              <a:rPr lang="en-US" dirty="0">
                <a:solidFill>
                  <a:schemeClr val="bg1"/>
                </a:solidFill>
              </a:rPr>
              <a:t> E. </a:t>
            </a:r>
            <a:r>
              <a:rPr lang="en-US" dirty="0">
                <a:solidFill>
                  <a:schemeClr val="bg1"/>
                </a:solidFill>
                <a:hlinkClick r:id="rId4" action="ppaction://hlinksldjump"/>
              </a:rPr>
              <a:t>A &amp; B</a:t>
            </a:r>
            <a:endParaRPr lang="en-US" dirty="0">
              <a:solidFill>
                <a:schemeClr val="bg1"/>
              </a:solidFill>
            </a:endParaRPr>
          </a:p>
          <a:p>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49985" y="4630221"/>
            <a:ext cx="3936912" cy="369332"/>
          </a:xfrm>
          <a:prstGeom prst="rect">
            <a:avLst/>
          </a:prstGeom>
          <a:noFill/>
        </p:spPr>
        <p:txBody>
          <a:bodyPr wrap="square" rtlCol="0">
            <a:spAutoFit/>
          </a:bodyPr>
          <a:lstStyle/>
          <a:p>
            <a:r>
              <a:rPr lang="en-US" dirty="0">
                <a:solidFill>
                  <a:schemeClr val="bg1"/>
                </a:solidFill>
              </a:rPr>
              <a:t> D. </a:t>
            </a:r>
            <a:r>
              <a:rPr lang="en-US" dirty="0">
                <a:solidFill>
                  <a:schemeClr val="bg1"/>
                </a:solidFill>
                <a:hlinkClick r:id="rId2" action="ppaction://hlinksldjump"/>
              </a:rPr>
              <a:t>NONE OF THE ABOVE</a:t>
            </a:r>
            <a:endParaRPr lang="en-US" dirty="0">
              <a:solidFill>
                <a:schemeClr val="bg1"/>
              </a:solidFill>
            </a:endParaRPr>
          </a:p>
        </p:txBody>
      </p:sp>
    </p:spTree>
    <p:extLst>
      <p:ext uri="{BB962C8B-B14F-4D97-AF65-F5344CB8AC3E}">
        <p14:creationId xmlns:p14="http://schemas.microsoft.com/office/powerpoint/2010/main" val="126526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56EABE45-8888-2648-B71E-DE887DB9FE45}"/>
              </a:ext>
            </a:extLst>
          </p:cNvPr>
          <p:cNvSpPr/>
          <p:nvPr/>
        </p:nvSpPr>
        <p:spPr>
          <a:xfrm>
            <a:off x="7858125" y="4950129"/>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13652067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938181" y="5059998"/>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858125" y="4493069"/>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1186628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923330"/>
          </a:xfrm>
          <a:prstGeom prst="rect">
            <a:avLst/>
          </a:prstGeom>
          <a:noFill/>
        </p:spPr>
        <p:txBody>
          <a:bodyPr wrap="square" rtlCol="0">
            <a:spAutoFit/>
          </a:bodyPr>
          <a:lstStyle/>
          <a:p>
            <a:r>
              <a:rPr lang="en-US" dirty="0">
                <a:solidFill>
                  <a:schemeClr val="bg1"/>
                </a:solidFill>
              </a:rPr>
              <a:t>THE PAID SICK LEAVE ORDINANCE REQUIRES EMPLOYEES OF </a:t>
            </a:r>
            <a:r>
              <a:rPr lang="en-US" dirty="0">
                <a:solidFill>
                  <a:srgbClr val="FFFF00"/>
                </a:solidFill>
              </a:rPr>
              <a:t>SMALL BUSINESSES </a:t>
            </a:r>
            <a:r>
              <a:rPr lang="en-US" dirty="0">
                <a:solidFill>
                  <a:schemeClr val="bg1"/>
                </a:solidFill>
              </a:rPr>
              <a:t>TO ACCRUE </a:t>
            </a:r>
            <a:r>
              <a:rPr lang="en-US" dirty="0">
                <a:solidFill>
                  <a:srgbClr val="FFFF00"/>
                </a:solidFill>
              </a:rPr>
              <a:t>48 PSL HOURS</a:t>
            </a:r>
            <a:r>
              <a:rPr lang="en-US" dirty="0">
                <a:solidFill>
                  <a:schemeClr val="bg1"/>
                </a:solidFill>
              </a:rPr>
              <a:t> PER YEAR. </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Rectangle 10">
            <a:extLst>
              <a:ext uri="{FF2B5EF4-FFF2-40B4-BE49-F238E27FC236}">
                <a16:creationId xmlns:a16="http://schemas.microsoft.com/office/drawing/2014/main" id="{CE1A5A10-A7ED-6C4F-996F-744B02F353E6}"/>
              </a:ext>
            </a:extLst>
          </p:cNvPr>
          <p:cNvSpPr/>
          <p:nvPr/>
        </p:nvSpPr>
        <p:spPr>
          <a:xfrm>
            <a:off x="7996432" y="4957763"/>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13" name="TextBox 12">
            <a:extLst>
              <a:ext uri="{FF2B5EF4-FFF2-40B4-BE49-F238E27FC236}">
                <a16:creationId xmlns:a16="http://schemas.microsoft.com/office/drawing/2014/main" id="{04EFCAEB-6921-BA42-BA34-F9F2107F8BAE}"/>
              </a:ext>
            </a:extLst>
          </p:cNvPr>
          <p:cNvSpPr txBox="1"/>
          <p:nvPr/>
        </p:nvSpPr>
        <p:spPr>
          <a:xfrm>
            <a:off x="671513" y="3429000"/>
            <a:ext cx="5705791" cy="923330"/>
          </a:xfrm>
          <a:prstGeom prst="rect">
            <a:avLst/>
          </a:prstGeom>
          <a:noFill/>
        </p:spPr>
        <p:txBody>
          <a:bodyPr wrap="square" rtlCol="0">
            <a:spAutoFit/>
          </a:bodyPr>
          <a:lstStyle/>
          <a:p>
            <a:r>
              <a:rPr lang="en-US" dirty="0">
                <a:solidFill>
                  <a:schemeClr val="bg1"/>
                </a:solidFill>
              </a:rPr>
              <a:t>EMPLOYEES OF </a:t>
            </a:r>
            <a:r>
              <a:rPr lang="en-US" dirty="0">
                <a:solidFill>
                  <a:srgbClr val="FFFF00"/>
                </a:solidFill>
              </a:rPr>
              <a:t>LARGE BUSINESSES </a:t>
            </a:r>
            <a:r>
              <a:rPr lang="en-US" dirty="0">
                <a:solidFill>
                  <a:schemeClr val="bg1"/>
                </a:solidFill>
              </a:rPr>
              <a:t>ARE REQUIRED TO ACCRUE </a:t>
            </a:r>
            <a:r>
              <a:rPr lang="en-US" dirty="0">
                <a:solidFill>
                  <a:srgbClr val="FFFF00"/>
                </a:solidFill>
              </a:rPr>
              <a:t>72 PSL HOURS </a:t>
            </a:r>
            <a:r>
              <a:rPr lang="en-US" dirty="0">
                <a:solidFill>
                  <a:schemeClr val="bg1"/>
                </a:solidFill>
              </a:rPr>
              <a:t>PER YEAR. </a:t>
            </a:r>
          </a:p>
        </p:txBody>
      </p:sp>
    </p:spTree>
    <p:extLst>
      <p:ext uri="{BB962C8B-B14F-4D97-AF65-F5344CB8AC3E}">
        <p14:creationId xmlns:p14="http://schemas.microsoft.com/office/powerpoint/2010/main" val="1737863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i="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Tree>
    <p:extLst>
      <p:ext uri="{BB962C8B-B14F-4D97-AF65-F5344CB8AC3E}">
        <p14:creationId xmlns:p14="http://schemas.microsoft.com/office/powerpoint/2010/main" val="2103260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err="1">
                <a:solidFill>
                  <a:schemeClr val="tx1"/>
                </a:solidFill>
              </a:rPr>
              <a:t>Psl</a:t>
            </a:r>
            <a:r>
              <a:rPr lang="en-US" sz="1800" cap="all" dirty="0">
                <a:solidFill>
                  <a:schemeClr val="tx1"/>
                </a:solidFill>
              </a:rPr>
              <a:t> ordinance allows you to use up to the total </a:t>
            </a:r>
            <a:r>
              <a:rPr lang="en-US" sz="1800" cap="all" dirty="0" err="1">
                <a:solidFill>
                  <a:schemeClr val="tx1"/>
                </a:solidFill>
              </a:rPr>
              <a:t>psl</a:t>
            </a:r>
            <a:r>
              <a:rPr lang="en-US" sz="1800" cap="all" dirty="0">
                <a:solidFill>
                  <a:schemeClr val="tx1"/>
                </a:solidFill>
              </a:rPr>
              <a:t> hours each year.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51863FD-88C3-9D41-851C-8FE5F2423B8D}"/>
              </a:ext>
            </a:extLst>
          </p:cNvPr>
          <p:cNvSpPr txBox="1"/>
          <p:nvPr/>
        </p:nvSpPr>
        <p:spPr>
          <a:xfrm>
            <a:off x="1046866" y="2108295"/>
            <a:ext cx="6231666"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TRUE</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071356" y="3158171"/>
            <a:ext cx="6029325" cy="369332"/>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FALSE</a:t>
            </a:r>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1003863" y="4125666"/>
            <a:ext cx="3255334" cy="646331"/>
          </a:xfrm>
          <a:prstGeom prst="rect">
            <a:avLst/>
          </a:prstGeom>
          <a:noFill/>
        </p:spPr>
        <p:txBody>
          <a:bodyPr wrap="square" rtlCol="0">
            <a:spAutoFit/>
          </a:bodyPr>
          <a:lstStyle/>
          <a:p>
            <a:r>
              <a:rPr lang="en-US" dirty="0">
                <a:solidFill>
                  <a:schemeClr val="bg1"/>
                </a:solidFill>
              </a:rPr>
              <a:t> </a:t>
            </a:r>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49985" y="4630221"/>
            <a:ext cx="3936912" cy="369332"/>
          </a:xfrm>
          <a:prstGeom prst="rect">
            <a:avLst/>
          </a:prstGeom>
          <a:noFill/>
        </p:spPr>
        <p:txBody>
          <a:bodyPr wrap="square" rtlCol="0">
            <a:spAutoFit/>
          </a:bodyPr>
          <a:lstStyle/>
          <a:p>
            <a:r>
              <a:rPr lang="en-US" dirty="0">
                <a:solidFill>
                  <a:schemeClr val="bg1"/>
                </a:solidFill>
              </a:rPr>
              <a:t> </a:t>
            </a:r>
          </a:p>
        </p:txBody>
      </p:sp>
    </p:spTree>
    <p:extLst>
      <p:ext uri="{BB962C8B-B14F-4D97-AF65-F5344CB8AC3E}">
        <p14:creationId xmlns:p14="http://schemas.microsoft.com/office/powerpoint/2010/main" val="470837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37E3ACEA-724C-D841-A526-C03929F70ED1}"/>
              </a:ext>
            </a:extLst>
          </p:cNvPr>
          <p:cNvSpPr/>
          <p:nvPr/>
        </p:nvSpPr>
        <p:spPr>
          <a:xfrm>
            <a:off x="7970520" y="5020852"/>
            <a:ext cx="1417320" cy="461665"/>
          </a:xfrm>
          <a:prstGeom prst="rect">
            <a:avLst/>
          </a:prstGeom>
        </p:spPr>
        <p:txBody>
          <a:bodyPr wrap="squar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027812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RIGHT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5013312"/>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793209" y="4310004"/>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756046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646331"/>
          </a:xfrm>
          <a:prstGeom prst="rect">
            <a:avLst/>
          </a:prstGeom>
          <a:noFill/>
        </p:spPr>
        <p:txBody>
          <a:bodyPr wrap="square" rtlCol="0">
            <a:spAutoFit/>
          </a:bodyPr>
          <a:lstStyle/>
          <a:p>
            <a:r>
              <a:rPr lang="en-US" dirty="0">
                <a:solidFill>
                  <a:schemeClr val="bg1"/>
                </a:solidFill>
              </a:rPr>
              <a:t>THE PSL ORDINANCE ALLOWS YOU TO USE UP TO THE TOTAL NUMBER OF PSL HOURS EACH YEAR.</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Rectangle 10">
            <a:extLst>
              <a:ext uri="{FF2B5EF4-FFF2-40B4-BE49-F238E27FC236}">
                <a16:creationId xmlns:a16="http://schemas.microsoft.com/office/drawing/2014/main" id="{43413E18-1BE8-AF45-841A-3B0B614A99B6}"/>
              </a:ext>
            </a:extLst>
          </p:cNvPr>
          <p:cNvSpPr/>
          <p:nvPr/>
        </p:nvSpPr>
        <p:spPr>
          <a:xfrm>
            <a:off x="8011672" y="4887940"/>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1580886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PSL HOURS CAN BE USED TO CARE FOR: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51863FD-88C3-9D41-851C-8FE5F2423B8D}"/>
              </a:ext>
            </a:extLst>
          </p:cNvPr>
          <p:cNvSpPr txBox="1"/>
          <p:nvPr/>
        </p:nvSpPr>
        <p:spPr>
          <a:xfrm>
            <a:off x="1046866" y="2108295"/>
            <a:ext cx="6231666"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A DESIGNATED PSL FAMILY MEMBER</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046866" y="2881720"/>
            <a:ext cx="6029325" cy="369332"/>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DOMESTIC PARTNER </a:t>
            </a:r>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907365" y="3560110"/>
            <a:ext cx="3255334" cy="369332"/>
          </a:xfrm>
          <a:prstGeom prst="rect">
            <a:avLst/>
          </a:prstGeom>
          <a:noFill/>
        </p:spPr>
        <p:txBody>
          <a:bodyPr wrap="square" rtlCol="0">
            <a:spAutoFit/>
          </a:bodyPr>
          <a:lstStyle/>
          <a:p>
            <a:r>
              <a:rPr lang="en-US" dirty="0">
                <a:solidFill>
                  <a:schemeClr val="bg1"/>
                </a:solidFill>
              </a:rPr>
              <a:t> C. </a:t>
            </a:r>
            <a:r>
              <a:rPr lang="en-US" dirty="0">
                <a:solidFill>
                  <a:schemeClr val="bg1"/>
                </a:solidFill>
                <a:hlinkClick r:id="rId2" action="ppaction://hlinksldjump"/>
              </a:rPr>
              <a:t>SERVICE ANIMAL </a:t>
            </a:r>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07365" y="4399678"/>
            <a:ext cx="3936912" cy="369332"/>
          </a:xfrm>
          <a:prstGeom prst="rect">
            <a:avLst/>
          </a:prstGeom>
          <a:noFill/>
        </p:spPr>
        <p:txBody>
          <a:bodyPr wrap="square" rtlCol="0">
            <a:spAutoFit/>
          </a:bodyPr>
          <a:lstStyle/>
          <a:p>
            <a:r>
              <a:rPr lang="en-US" dirty="0">
                <a:solidFill>
                  <a:schemeClr val="bg1"/>
                </a:solidFill>
              </a:rPr>
              <a:t> D. </a:t>
            </a:r>
            <a:r>
              <a:rPr lang="en-US" dirty="0">
                <a:solidFill>
                  <a:schemeClr val="bg1"/>
                </a:solidFill>
                <a:hlinkClick r:id="rId3" action="ppaction://hlinksldjump"/>
              </a:rPr>
              <a:t>ALL OF THE ABOVE</a:t>
            </a:r>
            <a:endParaRPr lang="en-US" dirty="0">
              <a:solidFill>
                <a:schemeClr val="bg1"/>
              </a:solidFill>
            </a:endParaRPr>
          </a:p>
        </p:txBody>
      </p:sp>
    </p:spTree>
    <p:extLst>
      <p:ext uri="{BB962C8B-B14F-4D97-AF65-F5344CB8AC3E}">
        <p14:creationId xmlns:p14="http://schemas.microsoft.com/office/powerpoint/2010/main" val="3984862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D95865F0-2223-6E44-9CE0-99F3D35F89EA}"/>
              </a:ext>
            </a:extLst>
          </p:cNvPr>
          <p:cNvSpPr/>
          <p:nvPr/>
        </p:nvSpPr>
        <p:spPr>
          <a:xfrm>
            <a:off x="7858125" y="4971105"/>
            <a:ext cx="1374094" cy="461665"/>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367373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910170"/>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858125" y="4171506"/>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2333245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369332"/>
          </a:xfrm>
          <a:prstGeom prst="rect">
            <a:avLst/>
          </a:prstGeom>
          <a:noFill/>
        </p:spPr>
        <p:txBody>
          <a:bodyPr wrap="square" rtlCol="0">
            <a:spAutoFit/>
          </a:bodyPr>
          <a:lstStyle/>
          <a:p>
            <a:r>
              <a:rPr lang="en-US" dirty="0">
                <a:solidFill>
                  <a:schemeClr val="bg1"/>
                </a:solidFill>
              </a:rPr>
              <a:t>PLS HOURS CAN BE USED TO CARE FOR:</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Rectangle 10">
            <a:extLst>
              <a:ext uri="{FF2B5EF4-FFF2-40B4-BE49-F238E27FC236}">
                <a16:creationId xmlns:a16="http://schemas.microsoft.com/office/drawing/2014/main" id="{98779A86-720A-744D-946B-2944D5BCCE2B}"/>
              </a:ext>
            </a:extLst>
          </p:cNvPr>
          <p:cNvSpPr/>
          <p:nvPr/>
        </p:nvSpPr>
        <p:spPr>
          <a:xfrm>
            <a:off x="7846590" y="4824056"/>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13" name="TextBox 12">
            <a:extLst>
              <a:ext uri="{FF2B5EF4-FFF2-40B4-BE49-F238E27FC236}">
                <a16:creationId xmlns:a16="http://schemas.microsoft.com/office/drawing/2014/main" id="{F4F633CA-545B-B248-9615-199E27FFF666}"/>
              </a:ext>
            </a:extLst>
          </p:cNvPr>
          <p:cNvSpPr txBox="1"/>
          <p:nvPr/>
        </p:nvSpPr>
        <p:spPr>
          <a:xfrm>
            <a:off x="929640" y="2636520"/>
            <a:ext cx="5529072" cy="120032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A DESIGNATED PSL FAMILY MEMBER</a:t>
            </a:r>
          </a:p>
          <a:p>
            <a:pPr marL="285750" indent="-285750">
              <a:buFont typeface="Arial" panose="020B0604020202020204" pitchFamily="34" charset="0"/>
              <a:buChar char="•"/>
            </a:pPr>
            <a:r>
              <a:rPr lang="en-US" dirty="0">
                <a:solidFill>
                  <a:schemeClr val="bg1"/>
                </a:solidFill>
              </a:rPr>
              <a:t>DOMESTIC PARTNER</a:t>
            </a:r>
          </a:p>
          <a:p>
            <a:pPr marL="285750" indent="-285750">
              <a:buFont typeface="Arial" panose="020B0604020202020204" pitchFamily="34" charset="0"/>
              <a:buChar char="•"/>
            </a:pPr>
            <a:r>
              <a:rPr lang="en-US" dirty="0">
                <a:solidFill>
                  <a:schemeClr val="bg1"/>
                </a:solidFill>
              </a:rPr>
              <a:t>PET OR SERVICE ANIMAL</a:t>
            </a:r>
          </a:p>
          <a:p>
            <a:pPr marL="285750" indent="-28575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1254790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I’M A HOSPITALITY SERVICE WORKER. MY TIPS NEED TO BE EQUALLY SHARED AMONGST ALL STAFF  UNDER THE PSL ORDINANCE.</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51863FD-88C3-9D41-851C-8FE5F2423B8D}"/>
              </a:ext>
            </a:extLst>
          </p:cNvPr>
          <p:cNvSpPr txBox="1"/>
          <p:nvPr/>
        </p:nvSpPr>
        <p:spPr>
          <a:xfrm>
            <a:off x="1046866" y="2108295"/>
            <a:ext cx="6231666"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TRUE</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046866" y="2881720"/>
            <a:ext cx="6029325" cy="369332"/>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3" action="ppaction://hlinksldjump"/>
              </a:rPr>
              <a:t>FALSE</a:t>
            </a:r>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907365" y="3560110"/>
            <a:ext cx="3255334" cy="369332"/>
          </a:xfrm>
          <a:prstGeom prst="rect">
            <a:avLst/>
          </a:prstGeom>
          <a:noFill/>
        </p:spPr>
        <p:txBody>
          <a:bodyPr wrap="square" rtlCol="0">
            <a:spAutoFit/>
          </a:bodyPr>
          <a:lstStyle/>
          <a:p>
            <a:r>
              <a:rPr lang="en-US" dirty="0">
                <a:solidFill>
                  <a:schemeClr val="bg1"/>
                </a:solidFill>
              </a:rPr>
              <a:t> </a:t>
            </a:r>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07365" y="4399678"/>
            <a:ext cx="3936912" cy="369332"/>
          </a:xfrm>
          <a:prstGeom prst="rect">
            <a:avLst/>
          </a:prstGeom>
          <a:noFill/>
        </p:spPr>
        <p:txBody>
          <a:bodyPr wrap="square" rtlCol="0">
            <a:spAutoFit/>
          </a:bodyPr>
          <a:lstStyle/>
          <a:p>
            <a:r>
              <a:rPr lang="en-US" dirty="0">
                <a:solidFill>
                  <a:schemeClr val="bg1"/>
                </a:solidFill>
              </a:rPr>
              <a:t> </a:t>
            </a:r>
          </a:p>
        </p:txBody>
      </p:sp>
    </p:spTree>
    <p:extLst>
      <p:ext uri="{BB962C8B-B14F-4D97-AF65-F5344CB8AC3E}">
        <p14:creationId xmlns:p14="http://schemas.microsoft.com/office/powerpoint/2010/main" val="2337603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FB8EB0C2-6120-924A-AA5E-968D74615330}"/>
              </a:ext>
            </a:extLst>
          </p:cNvPr>
          <p:cNvSpPr/>
          <p:nvPr/>
        </p:nvSpPr>
        <p:spPr>
          <a:xfrm>
            <a:off x="7858125" y="4937147"/>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163056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30674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56A9DA87-2A87-B144-9133-E4545AB6F3FD}"/>
              </a:ext>
            </a:extLst>
          </p:cNvPr>
          <p:cNvSpPr txBox="1"/>
          <p:nvPr/>
        </p:nvSpPr>
        <p:spPr>
          <a:xfrm>
            <a:off x="7858125" y="5075646"/>
            <a:ext cx="1590675" cy="461665"/>
          </a:xfrm>
          <a:prstGeom prst="rect">
            <a:avLst/>
          </a:prstGeom>
          <a:noFill/>
        </p:spPr>
        <p:txBody>
          <a:bodyPr wrap="square" rtlCol="0">
            <a:spAutoFit/>
          </a:bodyPr>
          <a:lstStyle/>
          <a:p>
            <a:r>
              <a:rPr lang="en-US" sz="2400" b="1" dirty="0">
                <a:solidFill>
                  <a:srgbClr val="00B0F0"/>
                </a:solidFill>
                <a:hlinkClick r:id="rId3" action="ppaction://hlinksldjump"/>
              </a:rPr>
              <a:t>NEXT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p:txBody>
      </p:sp>
    </p:spTree>
    <p:extLst>
      <p:ext uri="{BB962C8B-B14F-4D97-AF65-F5344CB8AC3E}">
        <p14:creationId xmlns:p14="http://schemas.microsoft.com/office/powerpoint/2010/main" val="5248086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755413"/>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793209" y="4161948"/>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19319362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1754326"/>
          </a:xfrm>
          <a:prstGeom prst="rect">
            <a:avLst/>
          </a:prstGeom>
          <a:noFill/>
        </p:spPr>
        <p:txBody>
          <a:bodyPr wrap="square" rtlCol="0">
            <a:spAutoFit/>
          </a:bodyPr>
          <a:lstStyle/>
          <a:p>
            <a:r>
              <a:rPr lang="en-US" dirty="0">
                <a:solidFill>
                  <a:schemeClr val="bg1"/>
                </a:solidFill>
              </a:rPr>
              <a:t>THE ORDINANCE REQUIRES HOSPITALITY EMPLOYER TO PAY EMPLOYEES THE ENTIRETLY OF THE SERVICE CHARGES COLLECTED (TIPS), UNLESS EMPLOYER HAS AN EXISTING POLICY THAT STATES THAT THE CHARGES ARE TO BE USED FOR BUSINESS EXPENSES.</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Rectangle 10">
            <a:extLst>
              <a:ext uri="{FF2B5EF4-FFF2-40B4-BE49-F238E27FC236}">
                <a16:creationId xmlns:a16="http://schemas.microsoft.com/office/drawing/2014/main" id="{84B0FF9D-4EC5-6045-B892-9E476E82ECCA}"/>
              </a:ext>
            </a:extLst>
          </p:cNvPr>
          <p:cNvSpPr/>
          <p:nvPr/>
        </p:nvSpPr>
        <p:spPr>
          <a:xfrm>
            <a:off x="7919911" y="4937147"/>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21945221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PER COE SERVICE CHARGE LAW, YOU MAY FILE A COMPLAINT IF YOU: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51863FD-88C3-9D41-851C-8FE5F2423B8D}"/>
              </a:ext>
            </a:extLst>
          </p:cNvPr>
          <p:cNvSpPr txBox="1"/>
          <p:nvPr/>
        </p:nvSpPr>
        <p:spPr>
          <a:xfrm>
            <a:off x="1046866" y="2108295"/>
            <a:ext cx="6231666" cy="646331"/>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DO NOT RECEIVE WRITTEN NOTICE OF DISTRIBUTION OF SERVICE CHARGES </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046866" y="2881720"/>
            <a:ext cx="6029325" cy="369332"/>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DO NOT RECEIVE SERVICE CHARGES</a:t>
            </a:r>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907364" y="3560110"/>
            <a:ext cx="5607735" cy="369332"/>
          </a:xfrm>
          <a:prstGeom prst="rect">
            <a:avLst/>
          </a:prstGeom>
          <a:noFill/>
        </p:spPr>
        <p:txBody>
          <a:bodyPr wrap="square" rtlCol="0">
            <a:spAutoFit/>
          </a:bodyPr>
          <a:lstStyle/>
          <a:p>
            <a:r>
              <a:rPr lang="en-US" dirty="0">
                <a:solidFill>
                  <a:schemeClr val="bg1"/>
                </a:solidFill>
              </a:rPr>
              <a:t> C. </a:t>
            </a:r>
            <a:r>
              <a:rPr lang="en-US" dirty="0">
                <a:solidFill>
                  <a:schemeClr val="bg1"/>
                </a:solidFill>
                <a:hlinkClick r:id="rId2" action="ppaction://hlinksldjump"/>
              </a:rPr>
              <a:t>EXPERIENCE RETALIATION</a:t>
            </a:r>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07365" y="4399678"/>
            <a:ext cx="3936912" cy="369332"/>
          </a:xfrm>
          <a:prstGeom prst="rect">
            <a:avLst/>
          </a:prstGeom>
          <a:noFill/>
        </p:spPr>
        <p:txBody>
          <a:bodyPr wrap="square" rtlCol="0">
            <a:spAutoFit/>
          </a:bodyPr>
          <a:lstStyle/>
          <a:p>
            <a:r>
              <a:rPr lang="en-US" dirty="0">
                <a:solidFill>
                  <a:schemeClr val="bg1"/>
                </a:solidFill>
              </a:rPr>
              <a:t> D. </a:t>
            </a:r>
            <a:r>
              <a:rPr lang="en-US" dirty="0">
                <a:solidFill>
                  <a:schemeClr val="bg1"/>
                </a:solidFill>
                <a:hlinkClick r:id="rId3" action="ppaction://hlinksldjump"/>
              </a:rPr>
              <a:t>ALL OF THE ABOVE</a:t>
            </a:r>
            <a:endParaRPr lang="en-US" dirty="0">
              <a:solidFill>
                <a:schemeClr val="bg1"/>
              </a:solidFill>
            </a:endParaRPr>
          </a:p>
        </p:txBody>
      </p:sp>
    </p:spTree>
    <p:extLst>
      <p:ext uri="{BB962C8B-B14F-4D97-AF65-F5344CB8AC3E}">
        <p14:creationId xmlns:p14="http://schemas.microsoft.com/office/powerpoint/2010/main" val="3470567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03506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C58A63B5-D301-C443-91DA-3D0BAA0FA801}"/>
              </a:ext>
            </a:extLst>
          </p:cNvPr>
          <p:cNvSpPr/>
          <p:nvPr/>
        </p:nvSpPr>
        <p:spPr>
          <a:xfrm>
            <a:off x="7858125" y="4779582"/>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177707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RIGHT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827819"/>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793209" y="4186489"/>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1294353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646331"/>
          </a:xfrm>
          <a:prstGeom prst="rect">
            <a:avLst/>
          </a:prstGeom>
          <a:noFill/>
        </p:spPr>
        <p:txBody>
          <a:bodyPr wrap="square" rtlCol="0">
            <a:spAutoFit/>
          </a:bodyPr>
          <a:lstStyle/>
          <a:p>
            <a:r>
              <a:rPr lang="en-US" dirty="0">
                <a:solidFill>
                  <a:schemeClr val="bg1"/>
                </a:solidFill>
              </a:rPr>
              <a:t>PER THE SERVICE CHARGE LAW, YOU MAY FILE A COMPLAINT WITH THE CITY OF EMERYVILLE, IF: </a:t>
            </a:r>
          </a:p>
          <a:p>
            <a:endParaRPr lang="en-US" dirty="0">
              <a:solidFill>
                <a:schemeClr val="bg1"/>
              </a:solidFill>
            </a:endParaRP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Rectangle 10">
            <a:extLst>
              <a:ext uri="{FF2B5EF4-FFF2-40B4-BE49-F238E27FC236}">
                <a16:creationId xmlns:a16="http://schemas.microsoft.com/office/drawing/2014/main" id="{3AFA79C9-3F56-EF4B-AD95-5151910AA0B2}"/>
              </a:ext>
            </a:extLst>
          </p:cNvPr>
          <p:cNvSpPr/>
          <p:nvPr/>
        </p:nvSpPr>
        <p:spPr>
          <a:xfrm>
            <a:off x="7935151" y="4937147"/>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13" name="TextBox 12">
            <a:extLst>
              <a:ext uri="{FF2B5EF4-FFF2-40B4-BE49-F238E27FC236}">
                <a16:creationId xmlns:a16="http://schemas.microsoft.com/office/drawing/2014/main" id="{CB7B77A2-B564-4845-9F65-32F6D676116A}"/>
              </a:ext>
            </a:extLst>
          </p:cNvPr>
          <p:cNvSpPr txBox="1"/>
          <p:nvPr/>
        </p:nvSpPr>
        <p:spPr>
          <a:xfrm>
            <a:off x="838200" y="2880360"/>
            <a:ext cx="6015036" cy="64633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YOU DO NOT RECEIVE NOTICE OF DISTRIBUTION OF SERVICE CHARGES</a:t>
            </a:r>
          </a:p>
        </p:txBody>
      </p:sp>
      <p:sp>
        <p:nvSpPr>
          <p:cNvPr id="15" name="TextBox 14">
            <a:extLst>
              <a:ext uri="{FF2B5EF4-FFF2-40B4-BE49-F238E27FC236}">
                <a16:creationId xmlns:a16="http://schemas.microsoft.com/office/drawing/2014/main" id="{9DE2C92F-6135-5B45-AF0E-730AA8A4B370}"/>
              </a:ext>
            </a:extLst>
          </p:cNvPr>
          <p:cNvSpPr txBox="1"/>
          <p:nvPr/>
        </p:nvSpPr>
        <p:spPr>
          <a:xfrm>
            <a:off x="792480" y="3658273"/>
            <a:ext cx="5532120" cy="36933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DO NOT RECEIVE SERVICE CHARGES</a:t>
            </a:r>
          </a:p>
        </p:txBody>
      </p:sp>
      <p:sp>
        <p:nvSpPr>
          <p:cNvPr id="17" name="TextBox 16">
            <a:extLst>
              <a:ext uri="{FF2B5EF4-FFF2-40B4-BE49-F238E27FC236}">
                <a16:creationId xmlns:a16="http://schemas.microsoft.com/office/drawing/2014/main" id="{74D2B7A4-E98F-D14B-9C85-4C43D4AA20AB}"/>
              </a:ext>
            </a:extLst>
          </p:cNvPr>
          <p:cNvSpPr txBox="1"/>
          <p:nvPr/>
        </p:nvSpPr>
        <p:spPr>
          <a:xfrm>
            <a:off x="792480" y="4254455"/>
            <a:ext cx="5318760" cy="36933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EXPERIENCE RETALIATION</a:t>
            </a:r>
          </a:p>
        </p:txBody>
      </p:sp>
    </p:spTree>
    <p:extLst>
      <p:ext uri="{BB962C8B-B14F-4D97-AF65-F5344CB8AC3E}">
        <p14:creationId xmlns:p14="http://schemas.microsoft.com/office/powerpoint/2010/main" val="20182742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EMPLOYER MUST UPDATE THE MIN WAGE AND PSL POSTER EACH YEAR AND POST IT IN AN ACCESSIBLE AREA FOR EMPLOYEES:</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51863FD-88C3-9D41-851C-8FE5F2423B8D}"/>
              </a:ext>
            </a:extLst>
          </p:cNvPr>
          <p:cNvSpPr txBox="1"/>
          <p:nvPr/>
        </p:nvSpPr>
        <p:spPr>
          <a:xfrm>
            <a:off x="1046866" y="2108295"/>
            <a:ext cx="6231666"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TRUE</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1046866" y="2881720"/>
            <a:ext cx="6029325" cy="646331"/>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3" action="ppaction://hlinksldjump"/>
              </a:rPr>
              <a:t>FALSE</a:t>
            </a:r>
            <a:endParaRPr lang="en-US" dirty="0">
              <a:solidFill>
                <a:schemeClr val="bg1"/>
              </a:solidFill>
            </a:endParaRPr>
          </a:p>
          <a:p>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907364" y="3560110"/>
            <a:ext cx="5607735" cy="369332"/>
          </a:xfrm>
          <a:prstGeom prst="rect">
            <a:avLst/>
          </a:prstGeom>
          <a:noFill/>
        </p:spPr>
        <p:txBody>
          <a:bodyPr wrap="square" rtlCol="0">
            <a:spAutoFit/>
          </a:bodyPr>
          <a:lstStyle/>
          <a:p>
            <a:r>
              <a:rPr lang="en-US" dirty="0">
                <a:solidFill>
                  <a:schemeClr val="bg1"/>
                </a:solidFill>
              </a:rPr>
              <a:t> </a:t>
            </a:r>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07365" y="4399678"/>
            <a:ext cx="3936912" cy="369332"/>
          </a:xfrm>
          <a:prstGeom prst="rect">
            <a:avLst/>
          </a:prstGeom>
          <a:noFill/>
        </p:spPr>
        <p:txBody>
          <a:bodyPr wrap="square" rtlCol="0">
            <a:spAutoFit/>
          </a:bodyPr>
          <a:lstStyle/>
          <a:p>
            <a:r>
              <a:rPr lang="en-US" dirty="0">
                <a:solidFill>
                  <a:schemeClr val="bg1"/>
                </a:solidFill>
              </a:rPr>
              <a:t> </a:t>
            </a:r>
          </a:p>
        </p:txBody>
      </p:sp>
    </p:spTree>
    <p:extLst>
      <p:ext uri="{BB962C8B-B14F-4D97-AF65-F5344CB8AC3E}">
        <p14:creationId xmlns:p14="http://schemas.microsoft.com/office/powerpoint/2010/main" val="11418818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84881" y="3114453"/>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CC3F349A-BF8A-A843-9AB0-8B56A048521B}"/>
              </a:ext>
            </a:extLst>
          </p:cNvPr>
          <p:cNvSpPr/>
          <p:nvPr/>
        </p:nvSpPr>
        <p:spPr>
          <a:xfrm>
            <a:off x="7858125" y="5017292"/>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925172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980273"/>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793209" y="4276639"/>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10520336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923330"/>
          </a:xfrm>
          <a:prstGeom prst="rect">
            <a:avLst/>
          </a:prstGeom>
          <a:noFill/>
        </p:spPr>
        <p:txBody>
          <a:bodyPr wrap="square" rtlCol="0">
            <a:spAutoFit/>
          </a:bodyPr>
          <a:lstStyle/>
          <a:p>
            <a:r>
              <a:rPr lang="en-US" dirty="0">
                <a:solidFill>
                  <a:schemeClr val="bg1"/>
                </a:solidFill>
              </a:rPr>
              <a:t>EMPLOYER MUST UPDATE THE MINIMUM WAGE AND POSTERS EACH YEAR AND POST IT IN AN AREA ACCESSIBLE FOR ALL EMPLOYEES.</a:t>
            </a:r>
          </a:p>
        </p:txBody>
      </p:sp>
      <p:sp>
        <p:nvSpPr>
          <p:cNvPr id="4" name="TextBox 3">
            <a:extLst>
              <a:ext uri="{FF2B5EF4-FFF2-40B4-BE49-F238E27FC236}">
                <a16:creationId xmlns:a16="http://schemas.microsoft.com/office/drawing/2014/main" id="{156B2067-510A-6148-9C38-8858405AD42D}"/>
              </a:ext>
            </a:extLst>
          </p:cNvPr>
          <p:cNvSpPr txBox="1"/>
          <p:nvPr/>
        </p:nvSpPr>
        <p:spPr>
          <a:xfrm>
            <a:off x="671513" y="3488388"/>
            <a:ext cx="5705791" cy="646331"/>
          </a:xfrm>
          <a:prstGeom prst="rect">
            <a:avLst/>
          </a:prstGeom>
          <a:noFill/>
        </p:spPr>
        <p:txBody>
          <a:bodyPr wrap="square" rtlCol="0">
            <a:spAutoFit/>
          </a:bodyPr>
          <a:lstStyle/>
          <a:p>
            <a:pPr algn="ctr"/>
            <a:r>
              <a:rPr lang="en-US" dirty="0">
                <a:solidFill>
                  <a:schemeClr val="bg1"/>
                </a:solidFill>
              </a:rPr>
              <a:t>EXAMPLE: BREAKROOM, STAFF LOUNGE, CLOCK IN AREA. </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Rectangle 10">
            <a:extLst>
              <a:ext uri="{FF2B5EF4-FFF2-40B4-BE49-F238E27FC236}">
                <a16:creationId xmlns:a16="http://schemas.microsoft.com/office/drawing/2014/main" id="{85610C43-3894-FE46-B99F-1D6F4B4076DE}"/>
              </a:ext>
            </a:extLst>
          </p:cNvPr>
          <p:cNvSpPr/>
          <p:nvPr/>
        </p:nvSpPr>
        <p:spPr>
          <a:xfrm>
            <a:off x="7858125" y="4927563"/>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480743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1200329"/>
          </a:xfrm>
          <a:prstGeom prst="rect">
            <a:avLst/>
          </a:prstGeom>
          <a:noFill/>
        </p:spPr>
        <p:txBody>
          <a:bodyPr wrap="square" rtlCol="0">
            <a:spAutoFit/>
          </a:bodyPr>
          <a:lstStyle/>
          <a:p>
            <a:r>
              <a:rPr lang="en-US" dirty="0">
                <a:solidFill>
                  <a:schemeClr val="bg1"/>
                </a:solidFill>
              </a:rPr>
              <a:t>THE  MINIMUM WAGE ORDINANCE  (EMC 5-37) WAS ADOPTED BY THE CITY OF EMERYVILLE  </a:t>
            </a:r>
          </a:p>
          <a:p>
            <a:r>
              <a:rPr lang="en-US" dirty="0">
                <a:solidFill>
                  <a:schemeClr val="bg1"/>
                </a:solidFill>
              </a:rPr>
              <a:t>JULY 2015.</a:t>
            </a:r>
          </a:p>
          <a:p>
            <a:endParaRPr lang="en-US" dirty="0">
              <a:solidFill>
                <a:schemeClr val="bg1"/>
              </a:solidFill>
            </a:endParaRPr>
          </a:p>
        </p:txBody>
      </p:sp>
      <p:sp>
        <p:nvSpPr>
          <p:cNvPr id="4" name="TextBox 3">
            <a:extLst>
              <a:ext uri="{FF2B5EF4-FFF2-40B4-BE49-F238E27FC236}">
                <a16:creationId xmlns:a16="http://schemas.microsoft.com/office/drawing/2014/main" id="{96EC25CF-4367-204E-AC7C-FE867C740057}"/>
              </a:ext>
            </a:extLst>
          </p:cNvPr>
          <p:cNvSpPr txBox="1"/>
          <p:nvPr/>
        </p:nvSpPr>
        <p:spPr>
          <a:xfrm>
            <a:off x="7858125" y="5044440"/>
            <a:ext cx="2063115" cy="461665"/>
          </a:xfrm>
          <a:prstGeom prst="rect">
            <a:avLst/>
          </a:prstGeom>
          <a:noFill/>
        </p:spPr>
        <p:txBody>
          <a:bodyPr wrap="square" rtlCol="0">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962739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YOU CAN FILE A COMPLAINT WITH THE COE, IF YOU:</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51863FD-88C3-9D41-851C-8FE5F2423B8D}"/>
              </a:ext>
            </a:extLst>
          </p:cNvPr>
          <p:cNvSpPr txBox="1"/>
          <p:nvPr/>
        </p:nvSpPr>
        <p:spPr>
          <a:xfrm>
            <a:off x="968704" y="1702670"/>
            <a:ext cx="6231666"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DO NOT RECEIVE THE CURRENT MIN WAGE/OT</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968704" y="2199774"/>
            <a:ext cx="6029325" cy="646331"/>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DO NOT ACCRUE ACCURATE PSL HOURS</a:t>
            </a:r>
            <a:endParaRPr lang="en-US" dirty="0">
              <a:solidFill>
                <a:schemeClr val="bg1"/>
              </a:solidFill>
            </a:endParaRPr>
          </a:p>
          <a:p>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907364" y="2627801"/>
            <a:ext cx="5607735" cy="646331"/>
          </a:xfrm>
          <a:prstGeom prst="rect">
            <a:avLst/>
          </a:prstGeom>
          <a:noFill/>
        </p:spPr>
        <p:txBody>
          <a:bodyPr wrap="square" rtlCol="0">
            <a:spAutoFit/>
          </a:bodyPr>
          <a:lstStyle/>
          <a:p>
            <a:r>
              <a:rPr lang="en-US" dirty="0">
                <a:solidFill>
                  <a:schemeClr val="bg1"/>
                </a:solidFill>
              </a:rPr>
              <a:t> C. </a:t>
            </a:r>
            <a:r>
              <a:rPr lang="en-US" dirty="0">
                <a:solidFill>
                  <a:schemeClr val="bg1"/>
                </a:solidFill>
                <a:hlinkClick r:id="rId2" action="ppaction://hlinksldjump"/>
              </a:rPr>
              <a:t>DO NOT RECEIVE NOTICE TO DESIGNATE PSL PERSON FORM</a:t>
            </a:r>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17422" y="3455249"/>
            <a:ext cx="6663339" cy="646331"/>
          </a:xfrm>
          <a:prstGeom prst="rect">
            <a:avLst/>
          </a:prstGeom>
          <a:noFill/>
        </p:spPr>
        <p:txBody>
          <a:bodyPr wrap="square" rtlCol="0">
            <a:spAutoFit/>
          </a:bodyPr>
          <a:lstStyle/>
          <a:p>
            <a:r>
              <a:rPr lang="en-US" dirty="0">
                <a:solidFill>
                  <a:schemeClr val="bg1"/>
                </a:solidFill>
              </a:rPr>
              <a:t> D. </a:t>
            </a:r>
            <a:r>
              <a:rPr lang="en-US" dirty="0">
                <a:solidFill>
                  <a:schemeClr val="bg1"/>
                </a:solidFill>
                <a:hlinkClick r:id="rId2" action="ppaction://hlinksldjump"/>
              </a:rPr>
              <a:t>DENIED COVID HOURS UNDER THE FAMILIES FIRST CORONAVIRUS RESPONSE ACT</a:t>
            </a:r>
            <a:endParaRPr lang="en-US" dirty="0">
              <a:solidFill>
                <a:schemeClr val="bg1"/>
              </a:solidFill>
            </a:endParaRPr>
          </a:p>
        </p:txBody>
      </p:sp>
      <p:sp>
        <p:nvSpPr>
          <p:cNvPr id="4" name="TextBox 3">
            <a:extLst>
              <a:ext uri="{FF2B5EF4-FFF2-40B4-BE49-F238E27FC236}">
                <a16:creationId xmlns:a16="http://schemas.microsoft.com/office/drawing/2014/main" id="{EA3ACB2D-6D89-2A41-BC13-67E7B73A9AA7}"/>
              </a:ext>
            </a:extLst>
          </p:cNvPr>
          <p:cNvSpPr txBox="1"/>
          <p:nvPr/>
        </p:nvSpPr>
        <p:spPr>
          <a:xfrm>
            <a:off x="997052" y="4279962"/>
            <a:ext cx="4808030" cy="369332"/>
          </a:xfrm>
          <a:prstGeom prst="rect">
            <a:avLst/>
          </a:prstGeom>
          <a:noFill/>
        </p:spPr>
        <p:txBody>
          <a:bodyPr wrap="square" rtlCol="0">
            <a:spAutoFit/>
          </a:bodyPr>
          <a:lstStyle/>
          <a:p>
            <a:r>
              <a:rPr lang="en-US" dirty="0">
                <a:solidFill>
                  <a:schemeClr val="bg1"/>
                </a:solidFill>
              </a:rPr>
              <a:t>E. </a:t>
            </a:r>
            <a:r>
              <a:rPr lang="en-US" dirty="0">
                <a:solidFill>
                  <a:schemeClr val="bg1"/>
                </a:solidFill>
                <a:hlinkClick r:id="rId2" action="ppaction://hlinksldjump"/>
              </a:rPr>
              <a:t>RETALIATION</a:t>
            </a:r>
            <a:endParaRPr lang="en-US" dirty="0">
              <a:solidFill>
                <a:schemeClr val="bg1"/>
              </a:solidFill>
            </a:endParaRPr>
          </a:p>
        </p:txBody>
      </p:sp>
      <p:sp>
        <p:nvSpPr>
          <p:cNvPr id="7" name="TextBox 6">
            <a:extLst>
              <a:ext uri="{FF2B5EF4-FFF2-40B4-BE49-F238E27FC236}">
                <a16:creationId xmlns:a16="http://schemas.microsoft.com/office/drawing/2014/main" id="{FADDABF2-A6EE-2247-92F1-054598724C07}"/>
              </a:ext>
            </a:extLst>
          </p:cNvPr>
          <p:cNvSpPr txBox="1"/>
          <p:nvPr/>
        </p:nvSpPr>
        <p:spPr>
          <a:xfrm>
            <a:off x="985226" y="4786274"/>
            <a:ext cx="3790817" cy="369332"/>
          </a:xfrm>
          <a:prstGeom prst="rect">
            <a:avLst/>
          </a:prstGeom>
          <a:noFill/>
        </p:spPr>
        <p:txBody>
          <a:bodyPr wrap="square" rtlCol="0">
            <a:spAutoFit/>
          </a:bodyPr>
          <a:lstStyle/>
          <a:p>
            <a:r>
              <a:rPr lang="en-US" dirty="0">
                <a:solidFill>
                  <a:schemeClr val="bg1"/>
                </a:solidFill>
              </a:rPr>
              <a:t>D. </a:t>
            </a:r>
            <a:r>
              <a:rPr lang="en-US" dirty="0">
                <a:solidFill>
                  <a:schemeClr val="bg1"/>
                </a:solidFill>
                <a:hlinkClick r:id="rId3" action="ppaction://hlinksldjump"/>
              </a:rPr>
              <a:t>ALL OF THE ABOVE</a:t>
            </a:r>
            <a:endParaRPr lang="en-US" dirty="0">
              <a:solidFill>
                <a:schemeClr val="bg1"/>
              </a:solidFill>
            </a:endParaRPr>
          </a:p>
        </p:txBody>
      </p:sp>
    </p:spTree>
    <p:extLst>
      <p:ext uri="{BB962C8B-B14F-4D97-AF65-F5344CB8AC3E}">
        <p14:creationId xmlns:p14="http://schemas.microsoft.com/office/powerpoint/2010/main" val="40186369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41CCCC57-C8B5-6C46-867B-458A634277BE}"/>
              </a:ext>
            </a:extLst>
          </p:cNvPr>
          <p:cNvSpPr/>
          <p:nvPr/>
        </p:nvSpPr>
        <p:spPr>
          <a:xfrm>
            <a:off x="7858125" y="5035552"/>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008851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902116"/>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793209" y="4255786"/>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24255538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849657"/>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239432" y="1318127"/>
            <a:ext cx="6268052" cy="646331"/>
          </a:xfrm>
          <a:prstGeom prst="rect">
            <a:avLst/>
          </a:prstGeom>
          <a:noFill/>
        </p:spPr>
        <p:txBody>
          <a:bodyPr wrap="square" rtlCol="0">
            <a:spAutoFit/>
          </a:bodyPr>
          <a:lstStyle/>
          <a:p>
            <a:r>
              <a:rPr lang="en-US" dirty="0">
                <a:solidFill>
                  <a:schemeClr val="bg1"/>
                </a:solidFill>
              </a:rPr>
              <a:t>YOU CAN FILE A COMPLAINT WITH THE CITY OF EMERYVILLE, IF: </a:t>
            </a:r>
          </a:p>
        </p:txBody>
      </p:sp>
      <p:sp>
        <p:nvSpPr>
          <p:cNvPr id="5" name="TextBox 4">
            <a:extLst>
              <a:ext uri="{FF2B5EF4-FFF2-40B4-BE49-F238E27FC236}">
                <a16:creationId xmlns:a16="http://schemas.microsoft.com/office/drawing/2014/main" id="{343CEF15-5DA7-E34E-A3D9-3F58A59FDA5E}"/>
              </a:ext>
            </a:extLst>
          </p:cNvPr>
          <p:cNvSpPr txBox="1"/>
          <p:nvPr/>
        </p:nvSpPr>
        <p:spPr>
          <a:xfrm>
            <a:off x="-11535" y="4055763"/>
            <a:ext cx="7372098" cy="36933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 DO NOT RECEIVE FORM TO DESIGNATE PSL PERSON</a:t>
            </a:r>
            <a:endParaRPr lang="en-US" b="1" dirty="0">
              <a:solidFill>
                <a:schemeClr val="bg1"/>
              </a:solidFill>
            </a:endParaRPr>
          </a:p>
        </p:txBody>
      </p:sp>
      <p:sp>
        <p:nvSpPr>
          <p:cNvPr id="11" name="Rectangle 10">
            <a:extLst>
              <a:ext uri="{FF2B5EF4-FFF2-40B4-BE49-F238E27FC236}">
                <a16:creationId xmlns:a16="http://schemas.microsoft.com/office/drawing/2014/main" id="{842C43A3-1727-3341-A2F7-3F38258E0D3B}"/>
              </a:ext>
            </a:extLst>
          </p:cNvPr>
          <p:cNvSpPr/>
          <p:nvPr/>
        </p:nvSpPr>
        <p:spPr>
          <a:xfrm>
            <a:off x="7858125" y="4868116"/>
            <a:ext cx="1075936" cy="369332"/>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13" name="TextBox 12">
            <a:extLst>
              <a:ext uri="{FF2B5EF4-FFF2-40B4-BE49-F238E27FC236}">
                <a16:creationId xmlns:a16="http://schemas.microsoft.com/office/drawing/2014/main" id="{8EB6992C-BA32-FB47-8760-5F4CE9AEC1F1}"/>
              </a:ext>
            </a:extLst>
          </p:cNvPr>
          <p:cNvSpPr txBox="1"/>
          <p:nvPr/>
        </p:nvSpPr>
        <p:spPr>
          <a:xfrm>
            <a:off x="-11535" y="2137408"/>
            <a:ext cx="7265681" cy="92333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YOU DO NOT RECEIVE THE CURRENT MINIMUM WAGE OR ARE COMPENSATED PROPERLY FOR OVERTIME (TIME AND A HALF).</a:t>
            </a:r>
          </a:p>
        </p:txBody>
      </p:sp>
      <p:sp>
        <p:nvSpPr>
          <p:cNvPr id="15" name="TextBox 14">
            <a:extLst>
              <a:ext uri="{FF2B5EF4-FFF2-40B4-BE49-F238E27FC236}">
                <a16:creationId xmlns:a16="http://schemas.microsoft.com/office/drawing/2014/main" id="{506FBE1D-0B54-B641-B2AC-E7A5ADD07CCF}"/>
              </a:ext>
            </a:extLst>
          </p:cNvPr>
          <p:cNvSpPr txBox="1"/>
          <p:nvPr/>
        </p:nvSpPr>
        <p:spPr>
          <a:xfrm>
            <a:off x="30873" y="3250629"/>
            <a:ext cx="7329690" cy="64633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DO NOT ACCRUE PSL HOUR OR ARE NOT ALLOWED TO USE </a:t>
            </a:r>
          </a:p>
        </p:txBody>
      </p:sp>
      <p:sp>
        <p:nvSpPr>
          <p:cNvPr id="17" name="TextBox 16">
            <a:extLst>
              <a:ext uri="{FF2B5EF4-FFF2-40B4-BE49-F238E27FC236}">
                <a16:creationId xmlns:a16="http://schemas.microsoft.com/office/drawing/2014/main" id="{42451C09-256C-3844-8B22-CAC6F0FCB3CC}"/>
              </a:ext>
            </a:extLst>
          </p:cNvPr>
          <p:cNvSpPr txBox="1"/>
          <p:nvPr/>
        </p:nvSpPr>
        <p:spPr>
          <a:xfrm>
            <a:off x="0" y="4842336"/>
            <a:ext cx="6968916" cy="64633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DENIED COVID HOURS UNDER THE FAMILIES FIRST CORONAVIRUS RESPONSE ACT</a:t>
            </a:r>
          </a:p>
        </p:txBody>
      </p:sp>
    </p:spTree>
    <p:extLst>
      <p:ext uri="{BB962C8B-B14F-4D97-AF65-F5344CB8AC3E}">
        <p14:creationId xmlns:p14="http://schemas.microsoft.com/office/powerpoint/2010/main" val="28864870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323487" y="77689"/>
            <a:ext cx="7171542" cy="1474641"/>
          </a:xfrm>
        </p:spPr>
        <p:txBody>
          <a:bodyPr vert="horz" lIns="109728" tIns="109728" rIns="109728" bIns="91440" rtlCol="0" anchor="ctr">
            <a:noAutofit/>
          </a:bodyPr>
          <a:lstStyle/>
          <a:p>
            <a:pPr>
              <a:lnSpc>
                <a:spcPct val="125000"/>
              </a:lnSpc>
            </a:pPr>
            <a:r>
              <a:rPr lang="en-US" sz="1800" cap="all" dirty="0">
                <a:solidFill>
                  <a:schemeClr val="tx1"/>
                </a:solidFill>
              </a:rPr>
              <a:t>HOW TO FILE A COMPLAINT</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51863FD-88C3-9D41-851C-8FE5F2423B8D}"/>
              </a:ext>
            </a:extLst>
          </p:cNvPr>
          <p:cNvSpPr txBox="1"/>
          <p:nvPr/>
        </p:nvSpPr>
        <p:spPr>
          <a:xfrm>
            <a:off x="968704" y="1702670"/>
            <a:ext cx="6231666" cy="369332"/>
          </a:xfrm>
          <a:prstGeom prst="rect">
            <a:avLst/>
          </a:prstGeom>
          <a:noFill/>
        </p:spPr>
        <p:txBody>
          <a:bodyPr wrap="square" rtlCol="0">
            <a:spAutoFit/>
          </a:bodyPr>
          <a:lstStyle/>
          <a:p>
            <a:r>
              <a:rPr lang="en-US" dirty="0">
                <a:solidFill>
                  <a:schemeClr val="bg1"/>
                </a:solidFill>
              </a:rPr>
              <a:t>A. </a:t>
            </a:r>
            <a:r>
              <a:rPr lang="en-US" dirty="0">
                <a:solidFill>
                  <a:schemeClr val="bg1"/>
                </a:solidFill>
                <a:hlinkClick r:id="rId2" action="ppaction://hlinksldjump"/>
              </a:rPr>
              <a:t>IN PERSON AT THE CITY OF EMERYVILLE</a:t>
            </a:r>
            <a:endParaRPr lang="en-US" dirty="0">
              <a:solidFill>
                <a:schemeClr val="bg1"/>
              </a:solidFill>
            </a:endParaRPr>
          </a:p>
        </p:txBody>
      </p:sp>
      <p:sp>
        <p:nvSpPr>
          <p:cNvPr id="6" name="TextBox 5">
            <a:extLst>
              <a:ext uri="{FF2B5EF4-FFF2-40B4-BE49-F238E27FC236}">
                <a16:creationId xmlns:a16="http://schemas.microsoft.com/office/drawing/2014/main" id="{F364616E-44FA-F84C-AD2E-61D7EAE95406}"/>
              </a:ext>
            </a:extLst>
          </p:cNvPr>
          <p:cNvSpPr txBox="1"/>
          <p:nvPr/>
        </p:nvSpPr>
        <p:spPr>
          <a:xfrm>
            <a:off x="968704" y="2199774"/>
            <a:ext cx="6029325" cy="646331"/>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ONLINE</a:t>
            </a:r>
            <a:endParaRPr lang="en-US" dirty="0">
              <a:solidFill>
                <a:schemeClr val="bg1"/>
              </a:solidFill>
            </a:endParaRPr>
          </a:p>
          <a:p>
            <a:endParaRPr lang="en-US" dirty="0">
              <a:solidFill>
                <a:schemeClr val="bg1"/>
              </a:solidFill>
            </a:endParaRPr>
          </a:p>
        </p:txBody>
      </p:sp>
      <p:sp>
        <p:nvSpPr>
          <p:cNvPr id="9" name="TextBox 8">
            <a:extLst>
              <a:ext uri="{FF2B5EF4-FFF2-40B4-BE49-F238E27FC236}">
                <a16:creationId xmlns:a16="http://schemas.microsoft.com/office/drawing/2014/main" id="{DEB20C1D-0073-B948-9A3A-355DAD43BCB7}"/>
              </a:ext>
            </a:extLst>
          </p:cNvPr>
          <p:cNvSpPr txBox="1"/>
          <p:nvPr/>
        </p:nvSpPr>
        <p:spPr>
          <a:xfrm>
            <a:off x="917422" y="2740651"/>
            <a:ext cx="5607735" cy="369332"/>
          </a:xfrm>
          <a:prstGeom prst="rect">
            <a:avLst/>
          </a:prstGeom>
          <a:noFill/>
        </p:spPr>
        <p:txBody>
          <a:bodyPr wrap="square" rtlCol="0">
            <a:spAutoFit/>
          </a:bodyPr>
          <a:lstStyle/>
          <a:p>
            <a:r>
              <a:rPr lang="en-US" dirty="0">
                <a:solidFill>
                  <a:schemeClr val="bg1"/>
                </a:solidFill>
              </a:rPr>
              <a:t> C. </a:t>
            </a:r>
            <a:r>
              <a:rPr lang="en-US" dirty="0">
                <a:solidFill>
                  <a:schemeClr val="bg1"/>
                </a:solidFill>
                <a:hlinkClick r:id="rId2" action="ppaction://hlinksldjump"/>
              </a:rPr>
              <a:t>BY PHONE </a:t>
            </a:r>
            <a:endParaRPr lang="en-US" dirty="0"/>
          </a:p>
        </p:txBody>
      </p:sp>
      <p:sp>
        <p:nvSpPr>
          <p:cNvPr id="5" name="TextBox 4">
            <a:extLst>
              <a:ext uri="{FF2B5EF4-FFF2-40B4-BE49-F238E27FC236}">
                <a16:creationId xmlns:a16="http://schemas.microsoft.com/office/drawing/2014/main" id="{336A2156-4470-4442-98CC-F3529F85E4CE}"/>
              </a:ext>
            </a:extLst>
          </p:cNvPr>
          <p:cNvSpPr txBox="1"/>
          <p:nvPr/>
        </p:nvSpPr>
        <p:spPr>
          <a:xfrm>
            <a:off x="917422" y="3455249"/>
            <a:ext cx="6663339" cy="646331"/>
          </a:xfrm>
          <a:prstGeom prst="rect">
            <a:avLst/>
          </a:prstGeom>
          <a:noFill/>
        </p:spPr>
        <p:txBody>
          <a:bodyPr wrap="square" rtlCol="0">
            <a:spAutoFit/>
          </a:bodyPr>
          <a:lstStyle/>
          <a:p>
            <a:r>
              <a:rPr lang="en-US" dirty="0">
                <a:solidFill>
                  <a:schemeClr val="bg1"/>
                </a:solidFill>
              </a:rPr>
              <a:t> </a:t>
            </a:r>
          </a:p>
        </p:txBody>
      </p:sp>
      <p:sp>
        <p:nvSpPr>
          <p:cNvPr id="11" name="TextBox 10">
            <a:extLst>
              <a:ext uri="{FF2B5EF4-FFF2-40B4-BE49-F238E27FC236}">
                <a16:creationId xmlns:a16="http://schemas.microsoft.com/office/drawing/2014/main" id="{C48F5173-86FE-7443-A331-6BA6F5892456}"/>
              </a:ext>
            </a:extLst>
          </p:cNvPr>
          <p:cNvSpPr txBox="1"/>
          <p:nvPr/>
        </p:nvSpPr>
        <p:spPr>
          <a:xfrm>
            <a:off x="1011636" y="3286125"/>
            <a:ext cx="4793446" cy="369332"/>
          </a:xfrm>
          <a:prstGeom prst="rect">
            <a:avLst/>
          </a:prstGeom>
          <a:noFill/>
        </p:spPr>
        <p:txBody>
          <a:bodyPr wrap="square" rtlCol="0">
            <a:spAutoFit/>
          </a:bodyPr>
          <a:lstStyle/>
          <a:p>
            <a:r>
              <a:rPr lang="en-US" dirty="0">
                <a:solidFill>
                  <a:schemeClr val="bg1"/>
                </a:solidFill>
              </a:rPr>
              <a:t>D. </a:t>
            </a:r>
            <a:r>
              <a:rPr lang="en-US" dirty="0">
                <a:solidFill>
                  <a:schemeClr val="bg1"/>
                </a:solidFill>
                <a:hlinkClick r:id="rId3" action="ppaction://hlinksldjump"/>
              </a:rPr>
              <a:t>ALL OF THE ABOVE</a:t>
            </a:r>
            <a:endParaRPr lang="en-US" dirty="0">
              <a:solidFill>
                <a:schemeClr val="bg1"/>
              </a:solidFill>
            </a:endParaRPr>
          </a:p>
        </p:txBody>
      </p:sp>
    </p:spTree>
    <p:extLst>
      <p:ext uri="{BB962C8B-B14F-4D97-AF65-F5344CB8AC3E}">
        <p14:creationId xmlns:p14="http://schemas.microsoft.com/office/powerpoint/2010/main" val="31257325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rgbClr val="FFFF00"/>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42392" y="4371975"/>
            <a:ext cx="2858071"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Rectangle 2">
            <a:extLst>
              <a:ext uri="{FF2B5EF4-FFF2-40B4-BE49-F238E27FC236}">
                <a16:creationId xmlns:a16="http://schemas.microsoft.com/office/drawing/2014/main" id="{533245A2-BBF5-AE4A-AF63-82459AEA40DC}"/>
              </a:ext>
            </a:extLst>
          </p:cNvPr>
          <p:cNvSpPr/>
          <p:nvPr/>
        </p:nvSpPr>
        <p:spPr>
          <a:xfrm>
            <a:off x="7858124" y="5020852"/>
            <a:ext cx="1544955" cy="461665"/>
          </a:xfrm>
          <a:prstGeom prst="rect">
            <a:avLst/>
          </a:prstGeom>
        </p:spPr>
        <p:txBody>
          <a:bodyPr wrap="squar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1371801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 action="ppaction://hlinkshowjump?jump=endshow"/>
              </a:rPr>
              <a:t>EXIT </a:t>
            </a:r>
            <a:r>
              <a:rPr lang="en-US" sz="2400" b="1" dirty="0">
                <a:solidFill>
                  <a:schemeClr val="tx2"/>
                </a:solidFill>
                <a:sym typeface="Wingdings" pitchFamily="2" charset="2"/>
                <a:hlinkClick r:id="" action="ppaction://hlinkshowjump?jump=endshow"/>
              </a:rPr>
              <a:t></a:t>
            </a:r>
            <a:endParaRPr lang="en-US" sz="2400" b="1" dirty="0">
              <a:solidFill>
                <a:schemeClr val="tx2"/>
              </a:solidFill>
            </a:endParaRPr>
          </a:p>
        </p:txBody>
      </p:sp>
    </p:spTree>
    <p:extLst>
      <p:ext uri="{BB962C8B-B14F-4D97-AF65-F5344CB8AC3E}">
        <p14:creationId xmlns:p14="http://schemas.microsoft.com/office/powerpoint/2010/main" val="22869381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646331"/>
          </a:xfrm>
          <a:prstGeom prst="rect">
            <a:avLst/>
          </a:prstGeom>
          <a:noFill/>
        </p:spPr>
        <p:txBody>
          <a:bodyPr wrap="square" rtlCol="0">
            <a:spAutoFit/>
          </a:bodyPr>
          <a:lstStyle/>
          <a:p>
            <a:r>
              <a:rPr lang="en-US" dirty="0">
                <a:solidFill>
                  <a:schemeClr val="bg1"/>
                </a:solidFill>
              </a:rPr>
              <a:t>YOU CAN FILE A COMPLAINT WITH THE CITY OF EMERYVILLE BY:</a:t>
            </a:r>
          </a:p>
          <a:p>
            <a:endParaRPr lang="en-US" dirty="0">
              <a:solidFill>
                <a:schemeClr val="bg1"/>
              </a:solidFill>
            </a:endParaRPr>
          </a:p>
        </p:txBody>
      </p:sp>
      <p:sp>
        <p:nvSpPr>
          <p:cNvPr id="5" name="TextBox 4">
            <a:extLst>
              <a:ext uri="{FF2B5EF4-FFF2-40B4-BE49-F238E27FC236}">
                <a16:creationId xmlns:a16="http://schemas.microsoft.com/office/drawing/2014/main" id="{343CEF15-5DA7-E34E-A3D9-3F58A59FDA5E}"/>
              </a:ext>
            </a:extLst>
          </p:cNvPr>
          <p:cNvSpPr txBox="1"/>
          <p:nvPr/>
        </p:nvSpPr>
        <p:spPr>
          <a:xfrm>
            <a:off x="1157288" y="4957763"/>
            <a:ext cx="5220016" cy="369332"/>
          </a:xfrm>
          <a:prstGeom prst="rect">
            <a:avLst/>
          </a:prstGeom>
          <a:noFill/>
        </p:spPr>
        <p:txBody>
          <a:bodyPr wrap="square" rtlCol="0">
            <a:spAutoFit/>
          </a:bodyPr>
          <a:lstStyle/>
          <a:p>
            <a:r>
              <a:rPr lang="en-US" dirty="0"/>
              <a:t> </a:t>
            </a:r>
            <a:endParaRPr lang="en-US" b="1" dirty="0"/>
          </a:p>
        </p:txBody>
      </p:sp>
      <p:sp>
        <p:nvSpPr>
          <p:cNvPr id="11" name="TextBox 10">
            <a:extLst>
              <a:ext uri="{FF2B5EF4-FFF2-40B4-BE49-F238E27FC236}">
                <a16:creationId xmlns:a16="http://schemas.microsoft.com/office/drawing/2014/main" id="{5D1E8AB2-37BD-8446-BA6D-12ADFB3136AF}"/>
              </a:ext>
            </a:extLst>
          </p:cNvPr>
          <p:cNvSpPr txBox="1"/>
          <p:nvPr/>
        </p:nvSpPr>
        <p:spPr>
          <a:xfrm>
            <a:off x="735521" y="3002280"/>
            <a:ext cx="5887021" cy="120032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BY PHONE</a:t>
            </a:r>
          </a:p>
          <a:p>
            <a:pPr marL="285750" indent="-285750">
              <a:buFont typeface="Arial" panose="020B0604020202020204" pitchFamily="34" charset="0"/>
              <a:buChar char="•"/>
            </a:pPr>
            <a:r>
              <a:rPr lang="en-US" dirty="0">
                <a:solidFill>
                  <a:schemeClr val="bg1"/>
                </a:solidFill>
              </a:rPr>
              <a:t>IN PERSON AT THE CITY OF EMERYVILLE</a:t>
            </a:r>
          </a:p>
          <a:p>
            <a:pPr marL="285750" indent="-285750">
              <a:buFont typeface="Arial" panose="020B0604020202020204" pitchFamily="34" charset="0"/>
              <a:buChar char="•"/>
            </a:pPr>
            <a:r>
              <a:rPr lang="en-US" dirty="0">
                <a:solidFill>
                  <a:schemeClr val="bg1"/>
                </a:solidFill>
              </a:rPr>
              <a:t>ONLINE</a:t>
            </a:r>
          </a:p>
          <a:p>
            <a:pPr marL="285750" indent="-28575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299076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8CEA3-AD35-B540-98A9-012D76A12900}"/>
              </a:ext>
            </a:extLst>
          </p:cNvPr>
          <p:cNvSpPr>
            <a:spLocks noGrp="1"/>
          </p:cNvSpPr>
          <p:nvPr>
            <p:ph type="title"/>
          </p:nvPr>
        </p:nvSpPr>
        <p:spPr>
          <a:xfrm>
            <a:off x="487394" y="331164"/>
            <a:ext cx="6523160" cy="1112680"/>
          </a:xfrm>
        </p:spPr>
        <p:txBody>
          <a:bodyPr vert="horz" lIns="109728" tIns="109728" rIns="109728" bIns="91440" rtlCol="0" anchor="ctr">
            <a:normAutofit fontScale="90000"/>
          </a:bodyPr>
          <a:lstStyle/>
          <a:p>
            <a:pPr>
              <a:lnSpc>
                <a:spcPct val="125000"/>
              </a:lnSpc>
            </a:pPr>
            <a:r>
              <a:rPr lang="en-US" sz="2400" b="0" cap="all" dirty="0">
                <a:solidFill>
                  <a:schemeClr val="tx1"/>
                </a:solidFill>
              </a:rPr>
              <a:t>THE COE MINIMUM WAGE ORDINANCE APPLIES TO THE FOLLOWING WORKERS IN EMERYVILLE:  </a:t>
            </a: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4D9D991-48DA-AB46-9E52-9C2E907268C6}"/>
              </a:ext>
            </a:extLst>
          </p:cNvPr>
          <p:cNvSpPr txBox="1"/>
          <p:nvPr/>
        </p:nvSpPr>
        <p:spPr>
          <a:xfrm>
            <a:off x="1300163" y="1971675"/>
            <a:ext cx="2414587" cy="369332"/>
          </a:xfrm>
          <a:prstGeom prst="rect">
            <a:avLst/>
          </a:prstGeom>
          <a:noFill/>
        </p:spPr>
        <p:txBody>
          <a:bodyPr wrap="square" rtlCol="0">
            <a:spAutoFit/>
          </a:bodyPr>
          <a:lstStyle/>
          <a:p>
            <a:pPr marL="342900" indent="-342900">
              <a:buAutoNum type="alphaUcPeriod"/>
            </a:pPr>
            <a:r>
              <a:rPr lang="en-US" dirty="0">
                <a:solidFill>
                  <a:schemeClr val="bg1"/>
                </a:solidFill>
                <a:hlinkClick r:id="rId2" action="ppaction://hlinksldjump"/>
              </a:rPr>
              <a:t>PART TIME</a:t>
            </a:r>
            <a:endParaRPr lang="en-US" dirty="0">
              <a:solidFill>
                <a:schemeClr val="bg1"/>
              </a:solidFill>
            </a:endParaRPr>
          </a:p>
        </p:txBody>
      </p:sp>
      <p:sp>
        <p:nvSpPr>
          <p:cNvPr id="5" name="TextBox 4">
            <a:extLst>
              <a:ext uri="{FF2B5EF4-FFF2-40B4-BE49-F238E27FC236}">
                <a16:creationId xmlns:a16="http://schemas.microsoft.com/office/drawing/2014/main" id="{E175B8C2-1AF6-1240-956F-398075EDEA53}"/>
              </a:ext>
            </a:extLst>
          </p:cNvPr>
          <p:cNvSpPr txBox="1"/>
          <p:nvPr/>
        </p:nvSpPr>
        <p:spPr>
          <a:xfrm>
            <a:off x="1300163" y="2457450"/>
            <a:ext cx="3155950" cy="646331"/>
          </a:xfrm>
          <a:prstGeom prst="rect">
            <a:avLst/>
          </a:prstGeom>
          <a:noFill/>
        </p:spPr>
        <p:txBody>
          <a:bodyPr wrap="square" rtlCol="0">
            <a:spAutoFit/>
          </a:bodyPr>
          <a:lstStyle/>
          <a:p>
            <a:r>
              <a:rPr lang="en-US" dirty="0">
                <a:solidFill>
                  <a:schemeClr val="bg1"/>
                </a:solidFill>
              </a:rPr>
              <a:t>B. </a:t>
            </a:r>
            <a:r>
              <a:rPr lang="en-US" dirty="0">
                <a:solidFill>
                  <a:schemeClr val="bg1"/>
                </a:solidFill>
                <a:hlinkClick r:id="rId2" action="ppaction://hlinksldjump"/>
              </a:rPr>
              <a:t>FULL TIME</a:t>
            </a:r>
            <a:endParaRPr lang="en-US" dirty="0">
              <a:solidFill>
                <a:schemeClr val="bg1"/>
              </a:solidFill>
            </a:endParaRPr>
          </a:p>
          <a:p>
            <a:endParaRPr lang="en-US" dirty="0"/>
          </a:p>
        </p:txBody>
      </p:sp>
      <p:sp>
        <p:nvSpPr>
          <p:cNvPr id="6" name="TextBox 5">
            <a:extLst>
              <a:ext uri="{FF2B5EF4-FFF2-40B4-BE49-F238E27FC236}">
                <a16:creationId xmlns:a16="http://schemas.microsoft.com/office/drawing/2014/main" id="{EFDACA35-97EA-2243-83AC-D432B69B2E39}"/>
              </a:ext>
            </a:extLst>
          </p:cNvPr>
          <p:cNvSpPr txBox="1"/>
          <p:nvPr/>
        </p:nvSpPr>
        <p:spPr>
          <a:xfrm>
            <a:off x="1297113" y="2897058"/>
            <a:ext cx="2069221" cy="646331"/>
          </a:xfrm>
          <a:prstGeom prst="rect">
            <a:avLst/>
          </a:prstGeom>
          <a:noFill/>
        </p:spPr>
        <p:txBody>
          <a:bodyPr wrap="none" rtlCol="0">
            <a:spAutoFit/>
          </a:bodyPr>
          <a:lstStyle/>
          <a:p>
            <a:r>
              <a:rPr lang="en-US" dirty="0">
                <a:solidFill>
                  <a:schemeClr val="bg1"/>
                </a:solidFill>
              </a:rPr>
              <a:t>C. </a:t>
            </a:r>
            <a:r>
              <a:rPr lang="en-US" dirty="0">
                <a:solidFill>
                  <a:schemeClr val="bg1"/>
                </a:solidFill>
                <a:hlinkClick r:id="rId2" action="ppaction://hlinksldjump"/>
              </a:rPr>
              <a:t>CONTACTORS</a:t>
            </a:r>
            <a:endParaRPr lang="en-US" dirty="0">
              <a:solidFill>
                <a:schemeClr val="bg1"/>
              </a:solidFill>
            </a:endParaRPr>
          </a:p>
          <a:p>
            <a:endParaRPr lang="en-US" dirty="0"/>
          </a:p>
        </p:txBody>
      </p:sp>
      <p:sp>
        <p:nvSpPr>
          <p:cNvPr id="7" name="TextBox 6">
            <a:extLst>
              <a:ext uri="{FF2B5EF4-FFF2-40B4-BE49-F238E27FC236}">
                <a16:creationId xmlns:a16="http://schemas.microsoft.com/office/drawing/2014/main" id="{073B1B26-85EA-534F-A2AC-5C57D4920B0D}"/>
              </a:ext>
            </a:extLst>
          </p:cNvPr>
          <p:cNvSpPr txBox="1"/>
          <p:nvPr/>
        </p:nvSpPr>
        <p:spPr>
          <a:xfrm>
            <a:off x="1297112" y="3429000"/>
            <a:ext cx="3486319" cy="923330"/>
          </a:xfrm>
          <a:prstGeom prst="rect">
            <a:avLst/>
          </a:prstGeom>
          <a:noFill/>
        </p:spPr>
        <p:txBody>
          <a:bodyPr wrap="square" rtlCol="0">
            <a:spAutoFit/>
          </a:bodyPr>
          <a:lstStyle/>
          <a:p>
            <a:r>
              <a:rPr lang="en-US" dirty="0">
                <a:solidFill>
                  <a:schemeClr val="bg1"/>
                </a:solidFill>
              </a:rPr>
              <a:t>D. </a:t>
            </a:r>
            <a:r>
              <a:rPr lang="en-US" dirty="0">
                <a:solidFill>
                  <a:schemeClr val="bg1"/>
                </a:solidFill>
                <a:hlinkClick r:id="rId2" action="ppaction://hlinksldjump"/>
              </a:rPr>
              <a:t>TEMPORARY WORKERS (INCLUDING, ON CALL AND SEASONAL)</a:t>
            </a:r>
            <a:endParaRPr lang="en-US" dirty="0">
              <a:solidFill>
                <a:schemeClr val="bg1"/>
              </a:solidFill>
            </a:endParaRPr>
          </a:p>
        </p:txBody>
      </p:sp>
      <p:sp>
        <p:nvSpPr>
          <p:cNvPr id="19" name="TextBox 18">
            <a:extLst>
              <a:ext uri="{FF2B5EF4-FFF2-40B4-BE49-F238E27FC236}">
                <a16:creationId xmlns:a16="http://schemas.microsoft.com/office/drawing/2014/main" id="{A2B0DEA8-82E5-E540-9F6E-68A98B201E96}"/>
              </a:ext>
            </a:extLst>
          </p:cNvPr>
          <p:cNvSpPr txBox="1"/>
          <p:nvPr/>
        </p:nvSpPr>
        <p:spPr>
          <a:xfrm>
            <a:off x="1297112" y="4875569"/>
            <a:ext cx="3604442" cy="369332"/>
          </a:xfrm>
          <a:prstGeom prst="rect">
            <a:avLst/>
          </a:prstGeom>
          <a:noFill/>
        </p:spPr>
        <p:txBody>
          <a:bodyPr wrap="square" rtlCol="0">
            <a:spAutoFit/>
          </a:bodyPr>
          <a:lstStyle/>
          <a:p>
            <a:r>
              <a:rPr lang="en-US" dirty="0">
                <a:solidFill>
                  <a:schemeClr val="bg1"/>
                </a:solidFill>
              </a:rPr>
              <a:t>E. </a:t>
            </a:r>
            <a:r>
              <a:rPr lang="en-US" dirty="0">
                <a:solidFill>
                  <a:schemeClr val="bg1"/>
                </a:solidFill>
                <a:hlinkClick r:id="rId2" action="ppaction://hlinksldjump"/>
              </a:rPr>
              <a:t>A &amp; C ONLY</a:t>
            </a:r>
            <a:endParaRPr lang="en-US" dirty="0">
              <a:solidFill>
                <a:schemeClr val="bg1"/>
              </a:solidFill>
            </a:endParaRPr>
          </a:p>
        </p:txBody>
      </p:sp>
      <p:sp>
        <p:nvSpPr>
          <p:cNvPr id="21" name="TextBox 20">
            <a:extLst>
              <a:ext uri="{FF2B5EF4-FFF2-40B4-BE49-F238E27FC236}">
                <a16:creationId xmlns:a16="http://schemas.microsoft.com/office/drawing/2014/main" id="{77F88F0D-76E9-2443-B689-908447F701D8}"/>
              </a:ext>
            </a:extLst>
          </p:cNvPr>
          <p:cNvSpPr txBox="1"/>
          <p:nvPr/>
        </p:nvSpPr>
        <p:spPr>
          <a:xfrm>
            <a:off x="1297112" y="4374670"/>
            <a:ext cx="3486319" cy="369332"/>
          </a:xfrm>
          <a:prstGeom prst="rect">
            <a:avLst/>
          </a:prstGeom>
          <a:noFill/>
        </p:spPr>
        <p:txBody>
          <a:bodyPr wrap="square" rtlCol="0">
            <a:spAutoFit/>
          </a:bodyPr>
          <a:lstStyle/>
          <a:p>
            <a:r>
              <a:rPr lang="en-US" dirty="0">
                <a:solidFill>
                  <a:schemeClr val="bg1"/>
                </a:solidFill>
              </a:rPr>
              <a:t>F. </a:t>
            </a:r>
            <a:r>
              <a:rPr lang="en-US" dirty="0">
                <a:solidFill>
                  <a:schemeClr val="bg1"/>
                </a:solidFill>
                <a:hlinkClick r:id="rId3" action="ppaction://hlinksldjump"/>
              </a:rPr>
              <a:t>ALL OF THE ABOVE</a:t>
            </a:r>
            <a:endParaRPr lang="en-US" dirty="0">
              <a:solidFill>
                <a:schemeClr val="bg1"/>
              </a:solidFill>
            </a:endParaRPr>
          </a:p>
        </p:txBody>
      </p:sp>
    </p:spTree>
    <p:extLst>
      <p:ext uri="{BB962C8B-B14F-4D97-AF65-F5344CB8AC3E}">
        <p14:creationId xmlns:p14="http://schemas.microsoft.com/office/powerpoint/2010/main" val="1400660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855388" y="1191873"/>
            <a:ext cx="6007691" cy="1751352"/>
          </a:xfrm>
        </p:spPr>
        <p:txBody>
          <a:bodyPr vert="horz" lIns="109728" tIns="109728" rIns="109728" bIns="91440" rtlCol="0" anchor="ctr">
            <a:normAutofit/>
          </a:bodyPr>
          <a:lstStyle/>
          <a:p>
            <a:pPr>
              <a:lnSpc>
                <a:spcPct val="125000"/>
              </a:lnSpc>
            </a:pPr>
            <a:r>
              <a:rPr lang="en-US" sz="6000" b="0" i="1" cap="all" dirty="0">
                <a:solidFill>
                  <a:schemeClr val="bg1"/>
                </a:solidFill>
              </a:rPr>
              <a:t>Oops!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369332"/>
          </a:xfrm>
          <a:prstGeom prst="rect">
            <a:avLst/>
          </a:prstGeom>
          <a:noFill/>
        </p:spPr>
        <p:txBody>
          <a:bodyPr wrap="square" rtlCol="0">
            <a:spAutoFit/>
          </a:bodyPr>
          <a:lstStyle/>
          <a:p>
            <a:r>
              <a:rPr lang="en-US" sz="2800" b="1" dirty="0">
                <a:solidFill>
                  <a:schemeClr val="bg1"/>
                </a:solidFill>
              </a:rPr>
              <a:t>WRONG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 </a:t>
            </a:r>
            <a:r>
              <a:rPr lang="en-US" sz="2400" dirty="0">
                <a:solidFill>
                  <a:srgbClr val="FFFF00"/>
                </a:solidFill>
                <a:hlinkClick r:id="rId2" action="ppaction://hlinksldjump"/>
              </a:rPr>
              <a:t>TRY AGAIN</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3" action="ppaction://hlinksldjump"/>
              </a:rPr>
              <a:t>VIEW SOLUTION </a:t>
            </a:r>
            <a:r>
              <a:rPr lang="en-US" sz="2400" b="1" dirty="0">
                <a:solidFill>
                  <a:schemeClr val="tx2"/>
                </a:solidFill>
                <a:sym typeface="Wingdings" pitchFamily="2" charset="2"/>
                <a:hlinkClick r:id="rId3"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AC113D88-99CB-CC42-B1B0-FD71090A1491}"/>
              </a:ext>
            </a:extLst>
          </p:cNvPr>
          <p:cNvSpPr txBox="1"/>
          <p:nvPr/>
        </p:nvSpPr>
        <p:spPr>
          <a:xfrm>
            <a:off x="7917181" y="4983313"/>
            <a:ext cx="2849880" cy="738664"/>
          </a:xfrm>
          <a:prstGeom prst="rect">
            <a:avLst/>
          </a:prstGeom>
          <a:noFill/>
        </p:spPr>
        <p:txBody>
          <a:bodyPr wrap="square" rtlCol="0">
            <a:spAutoFit/>
          </a:bodyPr>
          <a:lstStyle/>
          <a:p>
            <a:r>
              <a:rPr lang="en-US" sz="2400" b="1" dirty="0">
                <a:solidFill>
                  <a:srgbClr val="00B0F0"/>
                </a:solidFill>
                <a:hlinkClick r:id="" action="ppaction://hlinkshowjump?jump=endshow">
                  <a:extLst>
                    <a:ext uri="{A12FA001-AC4F-418D-AE19-62706E023703}">
                      <ahyp:hlinkClr xmlns:ahyp="http://schemas.microsoft.com/office/drawing/2018/hyperlinkcolor" val="tx"/>
                    </a:ext>
                  </a:extLst>
                </a:hlinkClick>
              </a:rPr>
              <a:t>EXIT  </a:t>
            </a:r>
            <a:r>
              <a:rPr lang="en-US" sz="2400" b="1" dirty="0">
                <a:solidFill>
                  <a:srgbClr val="00B0F0"/>
                </a:solidFill>
                <a:sym typeface="Wingdings" pitchFamily="2" charset="2"/>
                <a:hlinkClick r:id="" action="ppaction://hlinkshowjump?jump=endshow">
                  <a:extLst>
                    <a:ext uri="{A12FA001-AC4F-418D-AE19-62706E023703}">
                      <ahyp:hlinkClr xmlns:ahyp="http://schemas.microsoft.com/office/drawing/2018/hyperlinkcolor" val="tx"/>
                    </a:ext>
                  </a:extLst>
                </a:hlinkClick>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118373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114299" y="1191873"/>
            <a:ext cx="7972424" cy="1751352"/>
          </a:xfrm>
        </p:spPr>
        <p:txBody>
          <a:bodyPr vert="horz" lIns="109728" tIns="109728" rIns="109728" bIns="91440" rtlCol="0" anchor="ctr">
            <a:normAutofit fontScale="90000"/>
          </a:bodyPr>
          <a:lstStyle/>
          <a:p>
            <a:pPr>
              <a:lnSpc>
                <a:spcPct val="125000"/>
              </a:lnSpc>
            </a:pPr>
            <a:r>
              <a:rPr lang="en-US" sz="6000" b="0" i="1" cap="all" dirty="0">
                <a:solidFill>
                  <a:srgbClr val="FFFF00"/>
                </a:solidFill>
              </a:rPr>
              <a:t>CONGRATULATIONS!</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67D648D-269B-3C4C-90A0-3B72ACE40F39}"/>
              </a:ext>
            </a:extLst>
          </p:cNvPr>
          <p:cNvSpPr txBox="1"/>
          <p:nvPr/>
        </p:nvSpPr>
        <p:spPr>
          <a:xfrm>
            <a:off x="714375" y="3171825"/>
            <a:ext cx="6148704" cy="523220"/>
          </a:xfrm>
          <a:prstGeom prst="rect">
            <a:avLst/>
          </a:prstGeom>
          <a:noFill/>
        </p:spPr>
        <p:txBody>
          <a:bodyPr wrap="square" rtlCol="0">
            <a:spAutoFit/>
          </a:bodyPr>
          <a:lstStyle/>
          <a:p>
            <a:r>
              <a:rPr lang="en-US" sz="2800" b="1" dirty="0">
                <a:solidFill>
                  <a:schemeClr val="bg1"/>
                </a:solidFill>
              </a:rPr>
              <a:t>CORRECT ANSWER!!! </a:t>
            </a:r>
          </a:p>
        </p:txBody>
      </p:sp>
      <p:sp>
        <p:nvSpPr>
          <p:cNvPr id="5" name="TextBox 4">
            <a:extLst>
              <a:ext uri="{FF2B5EF4-FFF2-40B4-BE49-F238E27FC236}">
                <a16:creationId xmlns:a16="http://schemas.microsoft.com/office/drawing/2014/main" id="{C461AF65-B19C-594D-9CCD-944F837476A8}"/>
              </a:ext>
            </a:extLst>
          </p:cNvPr>
          <p:cNvSpPr txBox="1"/>
          <p:nvPr/>
        </p:nvSpPr>
        <p:spPr>
          <a:xfrm>
            <a:off x="855388" y="4371975"/>
            <a:ext cx="2845075" cy="461665"/>
          </a:xfrm>
          <a:prstGeom prst="rect">
            <a:avLst/>
          </a:prstGeom>
          <a:noFill/>
        </p:spPr>
        <p:txBody>
          <a:bodyPr wrap="square" rtlCol="0">
            <a:spAutoFit/>
          </a:bodyPr>
          <a:lstStyle/>
          <a:p>
            <a:r>
              <a:rPr lang="en-US" sz="2400" dirty="0">
                <a:solidFill>
                  <a:srgbClr val="FFFF00"/>
                </a:solidFill>
                <a:sym typeface="Wingdings" pitchFamily="2" charset="2"/>
                <a:hlinkClick r:id="rId2" action="ppaction://hlinksldjump"/>
              </a:rPr>
              <a:t>VIEW DETAILS </a:t>
            </a:r>
            <a:endParaRPr lang="en-US" sz="2400" dirty="0">
              <a:solidFill>
                <a:srgbClr val="FFFF00"/>
              </a:solidFill>
            </a:endParaRPr>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749439"/>
            <a:ext cx="3729038" cy="461665"/>
          </a:xfrm>
          <a:prstGeom prst="rect">
            <a:avLst/>
          </a:prstGeom>
          <a:noFill/>
        </p:spPr>
        <p:txBody>
          <a:bodyPr wrap="square" rtlCol="0">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
        <p:nvSpPr>
          <p:cNvPr id="3" name="TextBox 2">
            <a:extLst>
              <a:ext uri="{FF2B5EF4-FFF2-40B4-BE49-F238E27FC236}">
                <a16:creationId xmlns:a16="http://schemas.microsoft.com/office/drawing/2014/main" id="{F53D5147-894D-B24B-AF2C-8521C7A022E9}"/>
              </a:ext>
            </a:extLst>
          </p:cNvPr>
          <p:cNvSpPr txBox="1"/>
          <p:nvPr/>
        </p:nvSpPr>
        <p:spPr>
          <a:xfrm>
            <a:off x="7849912" y="3999309"/>
            <a:ext cx="2843212" cy="738664"/>
          </a:xfrm>
          <a:prstGeom prst="rect">
            <a:avLst/>
          </a:prstGeom>
          <a:noFill/>
        </p:spPr>
        <p:txBody>
          <a:bodyPr wrap="square" rtlCol="0">
            <a:spAutoFit/>
          </a:bodyPr>
          <a:lstStyle/>
          <a:p>
            <a:r>
              <a:rPr lang="en-US" sz="2400" b="1" dirty="0">
                <a:solidFill>
                  <a:srgbClr val="00B0F0"/>
                </a:solidFill>
                <a:hlinkClick r:id="rId3" action="ppaction://hlinksldjump"/>
              </a:rPr>
              <a:t>CONTINUE </a:t>
            </a:r>
            <a:r>
              <a:rPr lang="en-US" sz="2400" b="1" dirty="0">
                <a:solidFill>
                  <a:srgbClr val="00B0F0"/>
                </a:solidFill>
                <a:sym typeface="Wingdings" pitchFamily="2" charset="2"/>
                <a:hlinkClick r:id="rId3" action="ppaction://hlinksldjump"/>
              </a:rPr>
              <a:t></a:t>
            </a:r>
            <a:endParaRPr lang="en-US" sz="2400" b="1" dirty="0">
              <a:solidFill>
                <a:srgbClr val="00B0F0"/>
              </a:solidFill>
            </a:endParaRPr>
          </a:p>
          <a:p>
            <a:endParaRPr lang="en-US" dirty="0"/>
          </a:p>
        </p:txBody>
      </p:sp>
    </p:spTree>
    <p:extLst>
      <p:ext uri="{BB962C8B-B14F-4D97-AF65-F5344CB8AC3E}">
        <p14:creationId xmlns:p14="http://schemas.microsoft.com/office/powerpoint/2010/main" val="3743993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962C741E-1B73-4EAE-8523-FF16315DB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890A173-5DFF-4238-960D-46429DC14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7953"/>
            <a:ext cx="7508839" cy="54462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F06C4-99BA-904D-B394-8AC922A784CB}"/>
              </a:ext>
            </a:extLst>
          </p:cNvPr>
          <p:cNvSpPr>
            <a:spLocks noGrp="1"/>
          </p:cNvSpPr>
          <p:nvPr>
            <p:ph type="title"/>
          </p:nvPr>
        </p:nvSpPr>
        <p:spPr>
          <a:xfrm>
            <a:off x="369613" y="1168974"/>
            <a:ext cx="6007691" cy="395204"/>
          </a:xfrm>
        </p:spPr>
        <p:txBody>
          <a:bodyPr vert="horz" lIns="109728" tIns="109728" rIns="109728" bIns="91440" rtlCol="0" anchor="ctr">
            <a:normAutofit fontScale="90000"/>
          </a:bodyPr>
          <a:lstStyle/>
          <a:p>
            <a:pPr>
              <a:lnSpc>
                <a:spcPct val="125000"/>
              </a:lnSpc>
            </a:pPr>
            <a:r>
              <a:rPr lang="en-US" sz="2400" b="0" i="1" cap="all" dirty="0">
                <a:solidFill>
                  <a:srgbClr val="FFFF00"/>
                </a:solidFill>
              </a:rPr>
              <a:t>ANSWER: </a:t>
            </a:r>
          </a:p>
        </p:txBody>
      </p:sp>
      <p:sp>
        <p:nvSpPr>
          <p:cNvPr id="18" name="Rectangle 17">
            <a:extLst>
              <a:ext uri="{FF2B5EF4-FFF2-40B4-BE49-F238E27FC236}">
                <a16:creationId xmlns:a16="http://schemas.microsoft.com/office/drawing/2014/main" id="{8B4EB027-ACDA-466F-997A-93A769216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21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6085BE5-9F10-446F-B7E2-D218086A6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219" y="667952"/>
            <a:ext cx="4629781" cy="544629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AD7632-733F-4D9A-B5ED-0C470DCD65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6795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33DAB40-DCE3-4D49-8A94-7626AB50A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0502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60ABA2E-4F4D-6B4C-811F-222B1535A6BD}"/>
              </a:ext>
            </a:extLst>
          </p:cNvPr>
          <p:cNvSpPr txBox="1"/>
          <p:nvPr/>
        </p:nvSpPr>
        <p:spPr>
          <a:xfrm>
            <a:off x="7858125" y="4371975"/>
            <a:ext cx="3729038" cy="461665"/>
          </a:xfrm>
          <a:prstGeom prst="rect">
            <a:avLst/>
          </a:prstGeom>
          <a:noFill/>
        </p:spPr>
        <p:txBody>
          <a:bodyPr wrap="square" rtlCol="0">
            <a:spAutoFit/>
          </a:bodyPr>
          <a:lstStyle/>
          <a:p>
            <a:r>
              <a:rPr lang="en-US" sz="2400" b="1" dirty="0">
                <a:solidFill>
                  <a:schemeClr val="tx2"/>
                </a:solidFill>
                <a:hlinkClick r:id="rId2" action="ppaction://hlinksldjump"/>
              </a:rPr>
              <a:t>CONTINUE </a:t>
            </a:r>
            <a:r>
              <a:rPr lang="en-US" sz="2400" b="1" dirty="0">
                <a:solidFill>
                  <a:schemeClr val="tx2"/>
                </a:solidFill>
                <a:sym typeface="Wingdings" pitchFamily="2" charset="2"/>
                <a:hlinkClick r:id="rId2" action="ppaction://hlinksldjump"/>
              </a:rPr>
              <a:t></a:t>
            </a:r>
            <a:endParaRPr lang="en-US" sz="2400" b="1" dirty="0">
              <a:solidFill>
                <a:schemeClr val="tx2"/>
              </a:solidFill>
            </a:endParaRPr>
          </a:p>
        </p:txBody>
      </p:sp>
      <p:sp>
        <p:nvSpPr>
          <p:cNvPr id="3" name="TextBox 2">
            <a:extLst>
              <a:ext uri="{FF2B5EF4-FFF2-40B4-BE49-F238E27FC236}">
                <a16:creationId xmlns:a16="http://schemas.microsoft.com/office/drawing/2014/main" id="{BCC1DCD1-1E17-B149-AFE5-DD06A49F9AC7}"/>
              </a:ext>
            </a:extLst>
          </p:cNvPr>
          <p:cNvSpPr txBox="1"/>
          <p:nvPr/>
        </p:nvSpPr>
        <p:spPr>
          <a:xfrm>
            <a:off x="671513" y="1971675"/>
            <a:ext cx="6015037" cy="923330"/>
          </a:xfrm>
          <a:prstGeom prst="rect">
            <a:avLst/>
          </a:prstGeom>
          <a:noFill/>
        </p:spPr>
        <p:txBody>
          <a:bodyPr wrap="square" rtlCol="0">
            <a:spAutoFit/>
          </a:bodyPr>
          <a:lstStyle/>
          <a:p>
            <a:r>
              <a:rPr lang="en-US" dirty="0">
                <a:solidFill>
                  <a:schemeClr val="bg1"/>
                </a:solidFill>
              </a:rPr>
              <a:t>THE COE MINIMUM WAGE ORDINANCE  (EMC 5-37) APPLIES TO: </a:t>
            </a:r>
          </a:p>
          <a:p>
            <a:endParaRPr lang="en-US" dirty="0">
              <a:solidFill>
                <a:schemeClr val="bg1"/>
              </a:solidFill>
            </a:endParaRPr>
          </a:p>
        </p:txBody>
      </p:sp>
      <p:sp>
        <p:nvSpPr>
          <p:cNvPr id="7" name="TextBox 6">
            <a:extLst>
              <a:ext uri="{FF2B5EF4-FFF2-40B4-BE49-F238E27FC236}">
                <a16:creationId xmlns:a16="http://schemas.microsoft.com/office/drawing/2014/main" id="{D1BD266A-FDF5-FF4B-B011-021AED3BB46E}"/>
              </a:ext>
            </a:extLst>
          </p:cNvPr>
          <p:cNvSpPr txBox="1"/>
          <p:nvPr/>
        </p:nvSpPr>
        <p:spPr>
          <a:xfrm>
            <a:off x="735521" y="2883877"/>
            <a:ext cx="5641783" cy="923330"/>
          </a:xfrm>
          <a:prstGeom prst="rect">
            <a:avLst/>
          </a:prstGeom>
          <a:noFill/>
        </p:spPr>
        <p:txBody>
          <a:bodyPr wrap="square" rtlCol="0">
            <a:spAutoFit/>
          </a:bodyPr>
          <a:lstStyle/>
          <a:p>
            <a:r>
              <a:rPr lang="en-US" dirty="0">
                <a:solidFill>
                  <a:schemeClr val="bg1"/>
                </a:solidFill>
              </a:rPr>
              <a:t>PART TIME, FULL TIME, CONTRACTORS AND TEMPORARY WORKERS WHO WORK IN THE CITY OF EMERYVILLE. </a:t>
            </a:r>
          </a:p>
        </p:txBody>
      </p:sp>
      <p:sp>
        <p:nvSpPr>
          <p:cNvPr id="4" name="Rectangle 3">
            <a:extLst>
              <a:ext uri="{FF2B5EF4-FFF2-40B4-BE49-F238E27FC236}">
                <a16:creationId xmlns:a16="http://schemas.microsoft.com/office/drawing/2014/main" id="{5BFDBF66-5B60-9344-91BF-F94113D299A4}"/>
              </a:ext>
            </a:extLst>
          </p:cNvPr>
          <p:cNvSpPr/>
          <p:nvPr/>
        </p:nvSpPr>
        <p:spPr>
          <a:xfrm>
            <a:off x="7882890" y="5013028"/>
            <a:ext cx="1374094" cy="461665"/>
          </a:xfrm>
          <a:prstGeom prst="rect">
            <a:avLst/>
          </a:prstGeom>
        </p:spPr>
        <p:txBody>
          <a:bodyPr wrap="none">
            <a:spAutoFit/>
          </a:bodyPr>
          <a:lstStyle/>
          <a:p>
            <a:r>
              <a:rPr lang="en-US" sz="2400" b="1" dirty="0">
                <a:solidFill>
                  <a:srgbClr val="00B0F0"/>
                </a:solidFill>
                <a:hlinkClick r:id="" action="ppaction://hlinkshowjump?jump=endshow"/>
              </a:rPr>
              <a:t>EXIT </a:t>
            </a:r>
            <a:r>
              <a:rPr lang="en-US" sz="2400" b="1" dirty="0">
                <a:solidFill>
                  <a:srgbClr val="00B0F0"/>
                </a:solidFill>
                <a:sym typeface="Wingdings" pitchFamily="2" charset="2"/>
                <a:hlinkClick r:id="" action="ppaction://hlinkshowjump?jump=endshow"/>
              </a:rPr>
              <a:t></a:t>
            </a:r>
            <a:endParaRPr lang="en-US" sz="2400" b="1" dirty="0">
              <a:solidFill>
                <a:srgbClr val="00B0F0"/>
              </a:solidFill>
            </a:endParaRPr>
          </a:p>
        </p:txBody>
      </p:sp>
    </p:spTree>
    <p:extLst>
      <p:ext uri="{BB962C8B-B14F-4D97-AF65-F5344CB8AC3E}">
        <p14:creationId xmlns:p14="http://schemas.microsoft.com/office/powerpoint/2010/main" val="3515459734"/>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docProps/app.xml><?xml version="1.0" encoding="utf-8"?>
<Properties xmlns="http://schemas.openxmlformats.org/officeDocument/2006/extended-properties" xmlns:vt="http://schemas.openxmlformats.org/officeDocument/2006/docPropsVTypes">
  <TotalTime>644</TotalTime>
  <Words>1489</Words>
  <Application>Microsoft Macintosh PowerPoint</Application>
  <PresentationFormat>Widescreen</PresentationFormat>
  <Paragraphs>310</Paragraphs>
  <Slides>57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Meiryo</vt:lpstr>
      <vt:lpstr>Arial</vt:lpstr>
      <vt:lpstr>Corbel</vt:lpstr>
      <vt:lpstr>ShojiVTI</vt:lpstr>
      <vt:lpstr>MINIMUM WAGE &amp; PSL ORDINANCE</vt:lpstr>
      <vt:lpstr>When was the minimum wage ordinance adopted in the city of Emeryville? </vt:lpstr>
      <vt:lpstr>Oops!</vt:lpstr>
      <vt:lpstr>CONGRATULATIONS!</vt:lpstr>
      <vt:lpstr>ANSWER: </vt:lpstr>
      <vt:lpstr>THE COE MINIMUM WAGE ORDINANCE APPLIES TO THE FOLLOWING WORKERS IN EMERYVILLE:  </vt:lpstr>
      <vt:lpstr>Oops!</vt:lpstr>
      <vt:lpstr>CONGRATULATIONS!</vt:lpstr>
      <vt:lpstr>ANSWER: </vt:lpstr>
      <vt:lpstr>I’M A CONTRACTOR WITH AGENCY IN BASED IN SF; However, I’m ONLY assigned to work 10 hours in Emeryville each week. DO I QUALIFY FOR coe’s min wage and psl?</vt:lpstr>
      <vt:lpstr>Oops!</vt:lpstr>
      <vt:lpstr>CONGRATULATIONS!</vt:lpstr>
      <vt:lpstr>ANSWER: </vt:lpstr>
      <vt:lpstr>EMPLOYER SIZE IS CALCULATED BY THE NUMBER OF: </vt:lpstr>
      <vt:lpstr>Oops!</vt:lpstr>
      <vt:lpstr>CONGRATULATIONS!</vt:lpstr>
      <vt:lpstr>ANSWER: </vt:lpstr>
      <vt:lpstr>I WORK IN RETAIL AND THE NUMBER OF EMPLOYEES FLUCTUATE EVERY WEEK/MONTH. HOW DO I KNOW IF I WORK FOR A SMALL OR LARGE EMPLOYER WHEN THE NUMBER OF EMPLOYEES KEEP CHANGING?</vt:lpstr>
      <vt:lpstr>Oops!</vt:lpstr>
      <vt:lpstr>CONGRATULATIONS!</vt:lpstr>
      <vt:lpstr>ANSWER: </vt:lpstr>
      <vt:lpstr>The current minimum wage in the city of Emeryville: </vt:lpstr>
      <vt:lpstr>Oops!</vt:lpstr>
      <vt:lpstr>CONGRATULATIONS!</vt:lpstr>
      <vt:lpstr>ANSWER: </vt:lpstr>
      <vt:lpstr>Paid sick leave ordinance requires: </vt:lpstr>
      <vt:lpstr>Oops!</vt:lpstr>
      <vt:lpstr>CONGRATULATIONS!</vt:lpstr>
      <vt:lpstr>ANSWER: </vt:lpstr>
      <vt:lpstr>Psl ordinance allows you to use up to the total psl hours each year. </vt:lpstr>
      <vt:lpstr>Oops!</vt:lpstr>
      <vt:lpstr>CONGRATULATIONS!</vt:lpstr>
      <vt:lpstr>ANSWER: </vt:lpstr>
      <vt:lpstr>PSL HOURS CAN BE USED TO CARE FOR: </vt:lpstr>
      <vt:lpstr>Oops!</vt:lpstr>
      <vt:lpstr>CONGRATULATIONS!</vt:lpstr>
      <vt:lpstr>ANSWER: </vt:lpstr>
      <vt:lpstr>I’M A HOSPITALITY SERVICE WORKER. MY TIPS NEED TO BE EQUALLY SHARED AMONGST ALL STAFF  UNDER THE PSL ORDINANCE.</vt:lpstr>
      <vt:lpstr>Oops!</vt:lpstr>
      <vt:lpstr>CONGRATULATIONS!</vt:lpstr>
      <vt:lpstr>ANSWER: </vt:lpstr>
      <vt:lpstr>PER COE SERVICE CHARGE LAW, YOU MAY FILE A COMPLAINT IF YOU: </vt:lpstr>
      <vt:lpstr>Oops!</vt:lpstr>
      <vt:lpstr>CONGRATULATIONS!</vt:lpstr>
      <vt:lpstr>ANSWER: </vt:lpstr>
      <vt:lpstr>EMPLOYER MUST UPDATE THE MIN WAGE AND PSL POSTER EACH YEAR AND POST IT IN AN ACCESSIBLE AREA FOR EMPLOYEES:</vt:lpstr>
      <vt:lpstr>Oops!</vt:lpstr>
      <vt:lpstr>CONGRATULATIONS!</vt:lpstr>
      <vt:lpstr>ANSWER: </vt:lpstr>
      <vt:lpstr>YOU CAN FILE A COMPLAINT WITH THE COE, IF YOU:</vt:lpstr>
      <vt:lpstr>Oops!</vt:lpstr>
      <vt:lpstr>CONGRATULATIONS!</vt:lpstr>
      <vt:lpstr>ANSWER: </vt:lpstr>
      <vt:lpstr>HOW TO FILE A COMPLAINT</vt:lpstr>
      <vt:lpstr>Oops!</vt:lpstr>
      <vt:lpstr>CONGRATULATIONS!</vt:lpstr>
      <vt:lpstr>ANSWER: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MINIMUM WAGE &amp; PSL ORDINANCE</dc:title>
  <dc:creator>lucia sanchez</dc:creator>
  <cp:lastModifiedBy>lucia sanchez</cp:lastModifiedBy>
  <cp:revision>41</cp:revision>
  <dcterms:created xsi:type="dcterms:W3CDTF">2021-02-16T23:44:46Z</dcterms:created>
  <dcterms:modified xsi:type="dcterms:W3CDTF">2021-05-11T21:58:50Z</dcterms:modified>
</cp:coreProperties>
</file>