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7"/>
  </p:notesMasterIdLst>
  <p:sldIdLst>
    <p:sldId id="652" r:id="rId2"/>
    <p:sldId id="660" r:id="rId3"/>
    <p:sldId id="656" r:id="rId4"/>
    <p:sldId id="657" r:id="rId5"/>
    <p:sldId id="655" r:id="rId6"/>
    <p:sldId id="654" r:id="rId7"/>
    <p:sldId id="662" r:id="rId8"/>
    <p:sldId id="663" r:id="rId9"/>
    <p:sldId id="664" r:id="rId10"/>
    <p:sldId id="665" r:id="rId11"/>
    <p:sldId id="667" r:id="rId12"/>
    <p:sldId id="669" r:id="rId13"/>
    <p:sldId id="658" r:id="rId14"/>
    <p:sldId id="670" r:id="rId15"/>
    <p:sldId id="675" r:id="rId16"/>
    <p:sldId id="676" r:id="rId17"/>
    <p:sldId id="674" r:id="rId18"/>
    <p:sldId id="673" r:id="rId19"/>
    <p:sldId id="677" r:id="rId20"/>
    <p:sldId id="679" r:id="rId21"/>
    <p:sldId id="678" r:id="rId22"/>
    <p:sldId id="672" r:id="rId23"/>
    <p:sldId id="671" r:id="rId24"/>
    <p:sldId id="680" r:id="rId25"/>
    <p:sldId id="659" r:id="rId26"/>
    <p:sldId id="683" r:id="rId27"/>
    <p:sldId id="681" r:id="rId28"/>
    <p:sldId id="684" r:id="rId29"/>
    <p:sldId id="685" r:id="rId30"/>
    <p:sldId id="686" r:id="rId31"/>
    <p:sldId id="687" r:id="rId32"/>
    <p:sldId id="688" r:id="rId33"/>
    <p:sldId id="689" r:id="rId34"/>
    <p:sldId id="691" r:id="rId35"/>
    <p:sldId id="692"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B07DF9-8429-4031-AF0A-AC3A4CEAEC70}" v="113" dt="2022-05-26T22:51:09.188"/>
  </p1510:revLst>
</p1510:revInfo>
</file>

<file path=ppt/tableStyles.xml><?xml version="1.0" encoding="utf-8"?>
<a:tblStyleLst xmlns:a="http://schemas.openxmlformats.org/drawingml/2006/main" def="{5C22544A-7EE6-4342-B048-85BDC9FD1C3A}">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73" autoAdjust="0"/>
    <p:restoredTop sz="94660"/>
  </p:normalViewPr>
  <p:slideViewPr>
    <p:cSldViewPr snapToGrid="0">
      <p:cViewPr>
        <p:scale>
          <a:sx n="110" d="100"/>
          <a:sy n="110" d="100"/>
        </p:scale>
        <p:origin x="1440" y="4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E088C0-F81B-4DD9-9B39-C7D79C5E6D0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94AE4842-56AB-4AAA-8981-866106FB76E6}">
      <dgm:prSet phldrT="[Text]"/>
      <dgm:spPr/>
      <dgm:t>
        <a:bodyPr/>
        <a:lstStyle/>
        <a:p>
          <a:r>
            <a:rPr lang="en-US" dirty="0"/>
            <a:t>Goal</a:t>
          </a:r>
        </a:p>
      </dgm:t>
    </dgm:pt>
    <dgm:pt modelId="{02961C81-6076-45D6-B4A0-5263A72A3548}" type="parTrans" cxnId="{A20E477E-716D-4E20-B282-49B67B266C2F}">
      <dgm:prSet/>
      <dgm:spPr/>
      <dgm:t>
        <a:bodyPr/>
        <a:lstStyle/>
        <a:p>
          <a:endParaRPr lang="en-US"/>
        </a:p>
      </dgm:t>
    </dgm:pt>
    <dgm:pt modelId="{9876CE9B-4471-41F7-AF9B-351263368A59}" type="sibTrans" cxnId="{A20E477E-716D-4E20-B282-49B67B266C2F}">
      <dgm:prSet/>
      <dgm:spPr/>
      <dgm:t>
        <a:bodyPr/>
        <a:lstStyle/>
        <a:p>
          <a:endParaRPr lang="en-US"/>
        </a:p>
      </dgm:t>
    </dgm:pt>
    <dgm:pt modelId="{C52AD0A5-45EE-420C-BFD8-DC70C3CC284A}">
      <dgm:prSet phldrT="[Text]"/>
      <dgm:spPr/>
      <dgm:t>
        <a:bodyPr/>
        <a:lstStyle/>
        <a:p>
          <a:r>
            <a:rPr lang="en-US" dirty="0"/>
            <a:t>Policy</a:t>
          </a:r>
        </a:p>
      </dgm:t>
    </dgm:pt>
    <dgm:pt modelId="{5BB5BF4E-95C3-4961-8627-1865997524F5}" type="parTrans" cxnId="{180EB0A0-8ADC-47CB-AB5A-00ACDA2AF59B}">
      <dgm:prSet/>
      <dgm:spPr/>
      <dgm:t>
        <a:bodyPr/>
        <a:lstStyle/>
        <a:p>
          <a:endParaRPr lang="en-US"/>
        </a:p>
      </dgm:t>
    </dgm:pt>
    <dgm:pt modelId="{F2C52BB0-EBC0-4545-9966-5526E1992FB4}" type="sibTrans" cxnId="{180EB0A0-8ADC-47CB-AB5A-00ACDA2AF59B}">
      <dgm:prSet/>
      <dgm:spPr/>
      <dgm:t>
        <a:bodyPr/>
        <a:lstStyle/>
        <a:p>
          <a:endParaRPr lang="en-US"/>
        </a:p>
      </dgm:t>
    </dgm:pt>
    <dgm:pt modelId="{7B7EBDC1-A3C3-45CC-B5D7-E649088F7FFE}">
      <dgm:prSet phldrT="[Text]"/>
      <dgm:spPr/>
      <dgm:t>
        <a:bodyPr/>
        <a:lstStyle/>
        <a:p>
          <a:r>
            <a:rPr lang="en-US" dirty="0"/>
            <a:t>Policy</a:t>
          </a:r>
        </a:p>
      </dgm:t>
    </dgm:pt>
    <dgm:pt modelId="{422BF317-3C9E-4427-BBB0-B261FA29FAD1}" type="parTrans" cxnId="{AB836FAC-3EC9-4684-9035-73570F1CB681}">
      <dgm:prSet/>
      <dgm:spPr/>
      <dgm:t>
        <a:bodyPr/>
        <a:lstStyle/>
        <a:p>
          <a:endParaRPr lang="en-US"/>
        </a:p>
      </dgm:t>
    </dgm:pt>
    <dgm:pt modelId="{229B9F8F-C99C-4BAB-9253-C9B491792F89}" type="sibTrans" cxnId="{AB836FAC-3EC9-4684-9035-73570F1CB681}">
      <dgm:prSet/>
      <dgm:spPr/>
      <dgm:t>
        <a:bodyPr/>
        <a:lstStyle/>
        <a:p>
          <a:endParaRPr lang="en-US"/>
        </a:p>
      </dgm:t>
    </dgm:pt>
    <dgm:pt modelId="{F4318A6C-C15B-4A90-86A5-DFD421712AD2}">
      <dgm:prSet/>
      <dgm:spPr/>
      <dgm:t>
        <a:bodyPr/>
        <a:lstStyle/>
        <a:p>
          <a:r>
            <a:rPr lang="en-US" dirty="0"/>
            <a:t>Program</a:t>
          </a:r>
        </a:p>
      </dgm:t>
    </dgm:pt>
    <dgm:pt modelId="{E7DCDBF8-E746-47C5-ACE8-8A3E7B56DD88}" type="parTrans" cxnId="{91C0912C-A3DD-4D2E-BE0A-E8DD0BBFF2F3}">
      <dgm:prSet/>
      <dgm:spPr/>
      <dgm:t>
        <a:bodyPr/>
        <a:lstStyle/>
        <a:p>
          <a:endParaRPr lang="en-US"/>
        </a:p>
      </dgm:t>
    </dgm:pt>
    <dgm:pt modelId="{1A10E6C5-BCBF-48A9-9FFB-ABF602A10A06}" type="sibTrans" cxnId="{91C0912C-A3DD-4D2E-BE0A-E8DD0BBFF2F3}">
      <dgm:prSet/>
      <dgm:spPr/>
      <dgm:t>
        <a:bodyPr/>
        <a:lstStyle/>
        <a:p>
          <a:endParaRPr lang="en-US"/>
        </a:p>
      </dgm:t>
    </dgm:pt>
    <dgm:pt modelId="{F0A27387-244B-46A6-A20C-CA14D1CE2D9E}">
      <dgm:prSet/>
      <dgm:spPr/>
      <dgm:t>
        <a:bodyPr/>
        <a:lstStyle/>
        <a:p>
          <a:r>
            <a:rPr lang="en-US" dirty="0"/>
            <a:t>Program</a:t>
          </a:r>
        </a:p>
      </dgm:t>
    </dgm:pt>
    <dgm:pt modelId="{F117598D-2AB7-42AC-9FCB-1BB91265D571}" type="parTrans" cxnId="{FE427B48-FD5C-4EEC-B8CD-75E19AD3C1B2}">
      <dgm:prSet/>
      <dgm:spPr/>
      <dgm:t>
        <a:bodyPr/>
        <a:lstStyle/>
        <a:p>
          <a:endParaRPr lang="en-US"/>
        </a:p>
      </dgm:t>
    </dgm:pt>
    <dgm:pt modelId="{418460E4-26D0-4AF0-9CFC-30B7A42AEB08}" type="sibTrans" cxnId="{FE427B48-FD5C-4EEC-B8CD-75E19AD3C1B2}">
      <dgm:prSet/>
      <dgm:spPr/>
      <dgm:t>
        <a:bodyPr/>
        <a:lstStyle/>
        <a:p>
          <a:endParaRPr lang="en-US"/>
        </a:p>
      </dgm:t>
    </dgm:pt>
    <dgm:pt modelId="{F9FB0D2C-956A-43FE-9181-16B03117A3A7}" type="pres">
      <dgm:prSet presAssocID="{28E088C0-F81B-4DD9-9B39-C7D79C5E6D0E}" presName="hierChild1" presStyleCnt="0">
        <dgm:presLayoutVars>
          <dgm:orgChart val="1"/>
          <dgm:chPref val="1"/>
          <dgm:dir/>
          <dgm:animOne val="branch"/>
          <dgm:animLvl val="lvl"/>
          <dgm:resizeHandles/>
        </dgm:presLayoutVars>
      </dgm:prSet>
      <dgm:spPr/>
    </dgm:pt>
    <dgm:pt modelId="{C73D5EDC-D1FF-41F8-B5B9-756B448F144B}" type="pres">
      <dgm:prSet presAssocID="{94AE4842-56AB-4AAA-8981-866106FB76E6}" presName="hierRoot1" presStyleCnt="0">
        <dgm:presLayoutVars>
          <dgm:hierBranch val="init"/>
        </dgm:presLayoutVars>
      </dgm:prSet>
      <dgm:spPr/>
    </dgm:pt>
    <dgm:pt modelId="{147B8FC9-896A-4850-B38A-7DE1458A15DF}" type="pres">
      <dgm:prSet presAssocID="{94AE4842-56AB-4AAA-8981-866106FB76E6}" presName="rootComposite1" presStyleCnt="0"/>
      <dgm:spPr/>
    </dgm:pt>
    <dgm:pt modelId="{27899AA3-6597-424F-A125-7450BF63C093}" type="pres">
      <dgm:prSet presAssocID="{94AE4842-56AB-4AAA-8981-866106FB76E6}" presName="rootText1" presStyleLbl="node0" presStyleIdx="0" presStyleCnt="1">
        <dgm:presLayoutVars>
          <dgm:chPref val="3"/>
        </dgm:presLayoutVars>
      </dgm:prSet>
      <dgm:spPr/>
    </dgm:pt>
    <dgm:pt modelId="{B24425BD-AFD2-4B6E-AF20-0DC5F6981C90}" type="pres">
      <dgm:prSet presAssocID="{94AE4842-56AB-4AAA-8981-866106FB76E6}" presName="rootConnector1" presStyleLbl="node1" presStyleIdx="0" presStyleCnt="0"/>
      <dgm:spPr/>
    </dgm:pt>
    <dgm:pt modelId="{1FBC6F24-0F43-476F-9BB0-6B18C27F3A2F}" type="pres">
      <dgm:prSet presAssocID="{94AE4842-56AB-4AAA-8981-866106FB76E6}" presName="hierChild2" presStyleCnt="0"/>
      <dgm:spPr/>
    </dgm:pt>
    <dgm:pt modelId="{59708718-F68F-4D30-B16A-5D13BD8538F5}" type="pres">
      <dgm:prSet presAssocID="{5BB5BF4E-95C3-4961-8627-1865997524F5}" presName="Name37" presStyleLbl="parChTrans1D2" presStyleIdx="0" presStyleCnt="2"/>
      <dgm:spPr/>
    </dgm:pt>
    <dgm:pt modelId="{75D7202B-ECDF-4F61-BDF4-318C9306BADF}" type="pres">
      <dgm:prSet presAssocID="{C52AD0A5-45EE-420C-BFD8-DC70C3CC284A}" presName="hierRoot2" presStyleCnt="0">
        <dgm:presLayoutVars>
          <dgm:hierBranch/>
        </dgm:presLayoutVars>
      </dgm:prSet>
      <dgm:spPr/>
    </dgm:pt>
    <dgm:pt modelId="{94521BFB-2D02-40DD-8DD5-55D842322DD9}" type="pres">
      <dgm:prSet presAssocID="{C52AD0A5-45EE-420C-BFD8-DC70C3CC284A}" presName="rootComposite" presStyleCnt="0"/>
      <dgm:spPr/>
    </dgm:pt>
    <dgm:pt modelId="{F14AEB4A-5D0C-4970-899B-3DEB1389F33C}" type="pres">
      <dgm:prSet presAssocID="{C52AD0A5-45EE-420C-BFD8-DC70C3CC284A}" presName="rootText" presStyleLbl="node2" presStyleIdx="0" presStyleCnt="2">
        <dgm:presLayoutVars>
          <dgm:chPref val="3"/>
        </dgm:presLayoutVars>
      </dgm:prSet>
      <dgm:spPr/>
    </dgm:pt>
    <dgm:pt modelId="{15834B97-482F-457E-A0C1-9C3F7400C1E5}" type="pres">
      <dgm:prSet presAssocID="{C52AD0A5-45EE-420C-BFD8-DC70C3CC284A}" presName="rootConnector" presStyleLbl="node2" presStyleIdx="0" presStyleCnt="2"/>
      <dgm:spPr/>
    </dgm:pt>
    <dgm:pt modelId="{18F43BC0-5228-4C65-ABD8-645AD9212BDE}" type="pres">
      <dgm:prSet presAssocID="{C52AD0A5-45EE-420C-BFD8-DC70C3CC284A}" presName="hierChild4" presStyleCnt="0"/>
      <dgm:spPr/>
    </dgm:pt>
    <dgm:pt modelId="{18243224-AEE0-4C39-8B1D-A3E4EFF82DB9}" type="pres">
      <dgm:prSet presAssocID="{E7DCDBF8-E746-47C5-ACE8-8A3E7B56DD88}" presName="Name35" presStyleLbl="parChTrans1D3" presStyleIdx="0" presStyleCnt="2"/>
      <dgm:spPr/>
    </dgm:pt>
    <dgm:pt modelId="{50DAD1E5-D9A1-4678-BFEF-8D65181C2598}" type="pres">
      <dgm:prSet presAssocID="{F4318A6C-C15B-4A90-86A5-DFD421712AD2}" presName="hierRoot2" presStyleCnt="0">
        <dgm:presLayoutVars>
          <dgm:hierBranch val="init"/>
        </dgm:presLayoutVars>
      </dgm:prSet>
      <dgm:spPr/>
    </dgm:pt>
    <dgm:pt modelId="{A6EACF3C-86FF-4132-B926-9380812F5252}" type="pres">
      <dgm:prSet presAssocID="{F4318A6C-C15B-4A90-86A5-DFD421712AD2}" presName="rootComposite" presStyleCnt="0"/>
      <dgm:spPr/>
    </dgm:pt>
    <dgm:pt modelId="{ED9EB004-5F22-479B-B6C5-56F5921D68A8}" type="pres">
      <dgm:prSet presAssocID="{F4318A6C-C15B-4A90-86A5-DFD421712AD2}" presName="rootText" presStyleLbl="node3" presStyleIdx="0" presStyleCnt="2">
        <dgm:presLayoutVars>
          <dgm:chPref val="3"/>
        </dgm:presLayoutVars>
      </dgm:prSet>
      <dgm:spPr/>
    </dgm:pt>
    <dgm:pt modelId="{A0B01B0F-A1F3-4939-BD65-B1B780EE2349}" type="pres">
      <dgm:prSet presAssocID="{F4318A6C-C15B-4A90-86A5-DFD421712AD2}" presName="rootConnector" presStyleLbl="node3" presStyleIdx="0" presStyleCnt="2"/>
      <dgm:spPr/>
    </dgm:pt>
    <dgm:pt modelId="{9F0707C3-98CB-4B10-A0E4-6559F794614F}" type="pres">
      <dgm:prSet presAssocID="{F4318A6C-C15B-4A90-86A5-DFD421712AD2}" presName="hierChild4" presStyleCnt="0"/>
      <dgm:spPr/>
    </dgm:pt>
    <dgm:pt modelId="{23BFD1D8-9222-4159-BE62-BCB879D430D8}" type="pres">
      <dgm:prSet presAssocID="{F4318A6C-C15B-4A90-86A5-DFD421712AD2}" presName="hierChild5" presStyleCnt="0"/>
      <dgm:spPr/>
    </dgm:pt>
    <dgm:pt modelId="{391A53A5-DDF6-41D3-8DF2-E8822C7D744C}" type="pres">
      <dgm:prSet presAssocID="{C52AD0A5-45EE-420C-BFD8-DC70C3CC284A}" presName="hierChild5" presStyleCnt="0"/>
      <dgm:spPr/>
    </dgm:pt>
    <dgm:pt modelId="{329E691A-7517-45D7-A656-32B4961ACDC6}" type="pres">
      <dgm:prSet presAssocID="{422BF317-3C9E-4427-BBB0-B261FA29FAD1}" presName="Name37" presStyleLbl="parChTrans1D2" presStyleIdx="1" presStyleCnt="2"/>
      <dgm:spPr/>
    </dgm:pt>
    <dgm:pt modelId="{1A0251B7-5548-457D-B197-758A1561C88A}" type="pres">
      <dgm:prSet presAssocID="{7B7EBDC1-A3C3-45CC-B5D7-E649088F7FFE}" presName="hierRoot2" presStyleCnt="0">
        <dgm:presLayoutVars>
          <dgm:hierBranch/>
        </dgm:presLayoutVars>
      </dgm:prSet>
      <dgm:spPr/>
    </dgm:pt>
    <dgm:pt modelId="{7248CD6F-A09E-42FE-A916-D390BF21AF99}" type="pres">
      <dgm:prSet presAssocID="{7B7EBDC1-A3C3-45CC-B5D7-E649088F7FFE}" presName="rootComposite" presStyleCnt="0"/>
      <dgm:spPr/>
    </dgm:pt>
    <dgm:pt modelId="{9E2AD73C-9EE5-44A8-AF4C-BABA05878F08}" type="pres">
      <dgm:prSet presAssocID="{7B7EBDC1-A3C3-45CC-B5D7-E649088F7FFE}" presName="rootText" presStyleLbl="node2" presStyleIdx="1" presStyleCnt="2">
        <dgm:presLayoutVars>
          <dgm:chPref val="3"/>
        </dgm:presLayoutVars>
      </dgm:prSet>
      <dgm:spPr/>
    </dgm:pt>
    <dgm:pt modelId="{7C2B7035-C231-4A4D-9D15-7C67CCB02AEE}" type="pres">
      <dgm:prSet presAssocID="{7B7EBDC1-A3C3-45CC-B5D7-E649088F7FFE}" presName="rootConnector" presStyleLbl="node2" presStyleIdx="1" presStyleCnt="2"/>
      <dgm:spPr/>
    </dgm:pt>
    <dgm:pt modelId="{44E2E663-87EA-4D44-BC2F-BB7F96E67F1B}" type="pres">
      <dgm:prSet presAssocID="{7B7EBDC1-A3C3-45CC-B5D7-E649088F7FFE}" presName="hierChild4" presStyleCnt="0"/>
      <dgm:spPr/>
    </dgm:pt>
    <dgm:pt modelId="{F1579907-5186-4563-A8EA-1E9F0F18F7EA}" type="pres">
      <dgm:prSet presAssocID="{F117598D-2AB7-42AC-9FCB-1BB91265D571}" presName="Name35" presStyleLbl="parChTrans1D3" presStyleIdx="1" presStyleCnt="2"/>
      <dgm:spPr/>
    </dgm:pt>
    <dgm:pt modelId="{B98F0318-9607-4209-BB8C-091E531AF80C}" type="pres">
      <dgm:prSet presAssocID="{F0A27387-244B-46A6-A20C-CA14D1CE2D9E}" presName="hierRoot2" presStyleCnt="0">
        <dgm:presLayoutVars>
          <dgm:hierBranch val="init"/>
        </dgm:presLayoutVars>
      </dgm:prSet>
      <dgm:spPr/>
    </dgm:pt>
    <dgm:pt modelId="{117415D2-334F-4762-B860-D1212C193A5B}" type="pres">
      <dgm:prSet presAssocID="{F0A27387-244B-46A6-A20C-CA14D1CE2D9E}" presName="rootComposite" presStyleCnt="0"/>
      <dgm:spPr/>
    </dgm:pt>
    <dgm:pt modelId="{6C0CD0E5-29F0-46F9-8CA1-778AA4207C85}" type="pres">
      <dgm:prSet presAssocID="{F0A27387-244B-46A6-A20C-CA14D1CE2D9E}" presName="rootText" presStyleLbl="node3" presStyleIdx="1" presStyleCnt="2">
        <dgm:presLayoutVars>
          <dgm:chPref val="3"/>
        </dgm:presLayoutVars>
      </dgm:prSet>
      <dgm:spPr/>
    </dgm:pt>
    <dgm:pt modelId="{9CAA3FE0-1F9A-4BE2-9676-A5896B9A239B}" type="pres">
      <dgm:prSet presAssocID="{F0A27387-244B-46A6-A20C-CA14D1CE2D9E}" presName="rootConnector" presStyleLbl="node3" presStyleIdx="1" presStyleCnt="2"/>
      <dgm:spPr/>
    </dgm:pt>
    <dgm:pt modelId="{FC10E587-21A3-4758-9699-E6A48BF5BA8F}" type="pres">
      <dgm:prSet presAssocID="{F0A27387-244B-46A6-A20C-CA14D1CE2D9E}" presName="hierChild4" presStyleCnt="0"/>
      <dgm:spPr/>
    </dgm:pt>
    <dgm:pt modelId="{D0F4A0A9-3CAD-4D91-8C7D-725735592F19}" type="pres">
      <dgm:prSet presAssocID="{F0A27387-244B-46A6-A20C-CA14D1CE2D9E}" presName="hierChild5" presStyleCnt="0"/>
      <dgm:spPr/>
    </dgm:pt>
    <dgm:pt modelId="{7075ADE6-BA87-45A6-A271-A65EC81A9937}" type="pres">
      <dgm:prSet presAssocID="{7B7EBDC1-A3C3-45CC-B5D7-E649088F7FFE}" presName="hierChild5" presStyleCnt="0"/>
      <dgm:spPr/>
    </dgm:pt>
    <dgm:pt modelId="{DAEE1A7F-FCAA-4F92-8177-230918F0D730}" type="pres">
      <dgm:prSet presAssocID="{94AE4842-56AB-4AAA-8981-866106FB76E6}" presName="hierChild3" presStyleCnt="0"/>
      <dgm:spPr/>
    </dgm:pt>
  </dgm:ptLst>
  <dgm:cxnLst>
    <dgm:cxn modelId="{F6AF7718-8D98-4013-ADCA-DA46160DDD6A}" type="presOf" srcId="{C52AD0A5-45EE-420C-BFD8-DC70C3CC284A}" destId="{15834B97-482F-457E-A0C1-9C3F7400C1E5}" srcOrd="1" destOrd="0" presId="urn:microsoft.com/office/officeart/2005/8/layout/orgChart1"/>
    <dgm:cxn modelId="{8B8D732B-51AE-4885-9FAC-C1EAD50E2FD0}" type="presOf" srcId="{5BB5BF4E-95C3-4961-8627-1865997524F5}" destId="{59708718-F68F-4D30-B16A-5D13BD8538F5}" srcOrd="0" destOrd="0" presId="urn:microsoft.com/office/officeart/2005/8/layout/orgChart1"/>
    <dgm:cxn modelId="{91C0912C-A3DD-4D2E-BE0A-E8DD0BBFF2F3}" srcId="{C52AD0A5-45EE-420C-BFD8-DC70C3CC284A}" destId="{F4318A6C-C15B-4A90-86A5-DFD421712AD2}" srcOrd="0" destOrd="0" parTransId="{E7DCDBF8-E746-47C5-ACE8-8A3E7B56DD88}" sibTransId="{1A10E6C5-BCBF-48A9-9FFB-ABF602A10A06}"/>
    <dgm:cxn modelId="{FE427B48-FD5C-4EEC-B8CD-75E19AD3C1B2}" srcId="{7B7EBDC1-A3C3-45CC-B5D7-E649088F7FFE}" destId="{F0A27387-244B-46A6-A20C-CA14D1CE2D9E}" srcOrd="0" destOrd="0" parTransId="{F117598D-2AB7-42AC-9FCB-1BB91265D571}" sibTransId="{418460E4-26D0-4AF0-9CFC-30B7A42AEB08}"/>
    <dgm:cxn modelId="{56DE606B-A077-486A-B34D-E92E788BBE11}" type="presOf" srcId="{F4318A6C-C15B-4A90-86A5-DFD421712AD2}" destId="{A0B01B0F-A1F3-4939-BD65-B1B780EE2349}" srcOrd="1" destOrd="0" presId="urn:microsoft.com/office/officeart/2005/8/layout/orgChart1"/>
    <dgm:cxn modelId="{CBA92352-1107-4B4D-B72E-AC639430A639}" type="presOf" srcId="{F4318A6C-C15B-4A90-86A5-DFD421712AD2}" destId="{ED9EB004-5F22-479B-B6C5-56F5921D68A8}" srcOrd="0" destOrd="0" presId="urn:microsoft.com/office/officeart/2005/8/layout/orgChart1"/>
    <dgm:cxn modelId="{84F3DE52-E350-4F8C-8468-65C39B4D15CA}" type="presOf" srcId="{422BF317-3C9E-4427-BBB0-B261FA29FAD1}" destId="{329E691A-7517-45D7-A656-32B4961ACDC6}" srcOrd="0" destOrd="0" presId="urn:microsoft.com/office/officeart/2005/8/layout/orgChart1"/>
    <dgm:cxn modelId="{0826A073-97F1-4091-B273-F7FC1E191C58}" type="presOf" srcId="{F0A27387-244B-46A6-A20C-CA14D1CE2D9E}" destId="{6C0CD0E5-29F0-46F9-8CA1-778AA4207C85}" srcOrd="0" destOrd="0" presId="urn:microsoft.com/office/officeart/2005/8/layout/orgChart1"/>
    <dgm:cxn modelId="{A20E477E-716D-4E20-B282-49B67B266C2F}" srcId="{28E088C0-F81B-4DD9-9B39-C7D79C5E6D0E}" destId="{94AE4842-56AB-4AAA-8981-866106FB76E6}" srcOrd="0" destOrd="0" parTransId="{02961C81-6076-45D6-B4A0-5263A72A3548}" sibTransId="{9876CE9B-4471-41F7-AF9B-351263368A59}"/>
    <dgm:cxn modelId="{A0D47187-81C0-45A8-A693-46DE962C4609}" type="presOf" srcId="{7B7EBDC1-A3C3-45CC-B5D7-E649088F7FFE}" destId="{7C2B7035-C231-4A4D-9D15-7C67CCB02AEE}" srcOrd="1" destOrd="0" presId="urn:microsoft.com/office/officeart/2005/8/layout/orgChart1"/>
    <dgm:cxn modelId="{A625EF8D-B903-458A-93CA-ED1097B2C525}" type="presOf" srcId="{94AE4842-56AB-4AAA-8981-866106FB76E6}" destId="{B24425BD-AFD2-4B6E-AF20-0DC5F6981C90}" srcOrd="1" destOrd="0" presId="urn:microsoft.com/office/officeart/2005/8/layout/orgChart1"/>
    <dgm:cxn modelId="{F69B1794-188E-4CB4-B806-85699DE22994}" type="presOf" srcId="{F0A27387-244B-46A6-A20C-CA14D1CE2D9E}" destId="{9CAA3FE0-1F9A-4BE2-9676-A5896B9A239B}" srcOrd="1" destOrd="0" presId="urn:microsoft.com/office/officeart/2005/8/layout/orgChart1"/>
    <dgm:cxn modelId="{0D00B294-81F5-4AF1-90E2-104BB3F532E3}" type="presOf" srcId="{C52AD0A5-45EE-420C-BFD8-DC70C3CC284A}" destId="{F14AEB4A-5D0C-4970-899B-3DEB1389F33C}" srcOrd="0" destOrd="0" presId="urn:microsoft.com/office/officeart/2005/8/layout/orgChart1"/>
    <dgm:cxn modelId="{180EB0A0-8ADC-47CB-AB5A-00ACDA2AF59B}" srcId="{94AE4842-56AB-4AAA-8981-866106FB76E6}" destId="{C52AD0A5-45EE-420C-BFD8-DC70C3CC284A}" srcOrd="0" destOrd="0" parTransId="{5BB5BF4E-95C3-4961-8627-1865997524F5}" sibTransId="{F2C52BB0-EBC0-4545-9966-5526E1992FB4}"/>
    <dgm:cxn modelId="{AB836FAC-3EC9-4684-9035-73570F1CB681}" srcId="{94AE4842-56AB-4AAA-8981-866106FB76E6}" destId="{7B7EBDC1-A3C3-45CC-B5D7-E649088F7FFE}" srcOrd="1" destOrd="0" parTransId="{422BF317-3C9E-4427-BBB0-B261FA29FAD1}" sibTransId="{229B9F8F-C99C-4BAB-9253-C9B491792F89}"/>
    <dgm:cxn modelId="{6CD1B0D7-5C48-4FB9-B286-4AB27C67918E}" type="presOf" srcId="{F117598D-2AB7-42AC-9FCB-1BB91265D571}" destId="{F1579907-5186-4563-A8EA-1E9F0F18F7EA}" srcOrd="0" destOrd="0" presId="urn:microsoft.com/office/officeart/2005/8/layout/orgChart1"/>
    <dgm:cxn modelId="{A4F0A3DE-D278-4B09-BE90-5BF962144418}" type="presOf" srcId="{7B7EBDC1-A3C3-45CC-B5D7-E649088F7FFE}" destId="{9E2AD73C-9EE5-44A8-AF4C-BABA05878F08}" srcOrd="0" destOrd="0" presId="urn:microsoft.com/office/officeart/2005/8/layout/orgChart1"/>
    <dgm:cxn modelId="{939B0CED-2932-4167-88D4-A5D3B8A61BFB}" type="presOf" srcId="{28E088C0-F81B-4DD9-9B39-C7D79C5E6D0E}" destId="{F9FB0D2C-956A-43FE-9181-16B03117A3A7}" srcOrd="0" destOrd="0" presId="urn:microsoft.com/office/officeart/2005/8/layout/orgChart1"/>
    <dgm:cxn modelId="{E2C6C3F1-78FA-48E9-9866-9D611BC331F4}" type="presOf" srcId="{94AE4842-56AB-4AAA-8981-866106FB76E6}" destId="{27899AA3-6597-424F-A125-7450BF63C093}" srcOrd="0" destOrd="0" presId="urn:microsoft.com/office/officeart/2005/8/layout/orgChart1"/>
    <dgm:cxn modelId="{12940DF7-F87D-40A7-8D3A-CFBBFA764AAE}" type="presOf" srcId="{E7DCDBF8-E746-47C5-ACE8-8A3E7B56DD88}" destId="{18243224-AEE0-4C39-8B1D-A3E4EFF82DB9}" srcOrd="0" destOrd="0" presId="urn:microsoft.com/office/officeart/2005/8/layout/orgChart1"/>
    <dgm:cxn modelId="{FD5CFAD5-5A54-490C-8BDF-B20462FE0A67}" type="presParOf" srcId="{F9FB0D2C-956A-43FE-9181-16B03117A3A7}" destId="{C73D5EDC-D1FF-41F8-B5B9-756B448F144B}" srcOrd="0" destOrd="0" presId="urn:microsoft.com/office/officeart/2005/8/layout/orgChart1"/>
    <dgm:cxn modelId="{12EA1A87-098D-497F-82D6-F51A950F9A9E}" type="presParOf" srcId="{C73D5EDC-D1FF-41F8-B5B9-756B448F144B}" destId="{147B8FC9-896A-4850-B38A-7DE1458A15DF}" srcOrd="0" destOrd="0" presId="urn:microsoft.com/office/officeart/2005/8/layout/orgChart1"/>
    <dgm:cxn modelId="{436B9891-D3B6-4269-9849-DEEFE083D1D8}" type="presParOf" srcId="{147B8FC9-896A-4850-B38A-7DE1458A15DF}" destId="{27899AA3-6597-424F-A125-7450BF63C093}" srcOrd="0" destOrd="0" presId="urn:microsoft.com/office/officeart/2005/8/layout/orgChart1"/>
    <dgm:cxn modelId="{128513BA-0A5B-4A46-A607-FF028BD6EBF6}" type="presParOf" srcId="{147B8FC9-896A-4850-B38A-7DE1458A15DF}" destId="{B24425BD-AFD2-4B6E-AF20-0DC5F6981C90}" srcOrd="1" destOrd="0" presId="urn:microsoft.com/office/officeart/2005/8/layout/orgChart1"/>
    <dgm:cxn modelId="{B0BB8303-C1A9-4CA4-9572-30575B6F0827}" type="presParOf" srcId="{C73D5EDC-D1FF-41F8-B5B9-756B448F144B}" destId="{1FBC6F24-0F43-476F-9BB0-6B18C27F3A2F}" srcOrd="1" destOrd="0" presId="urn:microsoft.com/office/officeart/2005/8/layout/orgChart1"/>
    <dgm:cxn modelId="{7E07FFFB-46F9-41B6-A2CC-B3B3A4CC8375}" type="presParOf" srcId="{1FBC6F24-0F43-476F-9BB0-6B18C27F3A2F}" destId="{59708718-F68F-4D30-B16A-5D13BD8538F5}" srcOrd="0" destOrd="0" presId="urn:microsoft.com/office/officeart/2005/8/layout/orgChart1"/>
    <dgm:cxn modelId="{D246396E-C5FD-466C-965C-48BDB916B19B}" type="presParOf" srcId="{1FBC6F24-0F43-476F-9BB0-6B18C27F3A2F}" destId="{75D7202B-ECDF-4F61-BDF4-318C9306BADF}" srcOrd="1" destOrd="0" presId="urn:microsoft.com/office/officeart/2005/8/layout/orgChart1"/>
    <dgm:cxn modelId="{3BAE0506-5CBC-4D97-8D86-D1AC8C025D74}" type="presParOf" srcId="{75D7202B-ECDF-4F61-BDF4-318C9306BADF}" destId="{94521BFB-2D02-40DD-8DD5-55D842322DD9}" srcOrd="0" destOrd="0" presId="urn:microsoft.com/office/officeart/2005/8/layout/orgChart1"/>
    <dgm:cxn modelId="{F30682E5-E01A-4315-B7DF-A41239B2EB9F}" type="presParOf" srcId="{94521BFB-2D02-40DD-8DD5-55D842322DD9}" destId="{F14AEB4A-5D0C-4970-899B-3DEB1389F33C}" srcOrd="0" destOrd="0" presId="urn:microsoft.com/office/officeart/2005/8/layout/orgChart1"/>
    <dgm:cxn modelId="{67370FC0-A238-4E66-99AC-133CFE2A7018}" type="presParOf" srcId="{94521BFB-2D02-40DD-8DD5-55D842322DD9}" destId="{15834B97-482F-457E-A0C1-9C3F7400C1E5}" srcOrd="1" destOrd="0" presId="urn:microsoft.com/office/officeart/2005/8/layout/orgChart1"/>
    <dgm:cxn modelId="{13FC9B97-192C-48D5-9BA9-7D0924A0131C}" type="presParOf" srcId="{75D7202B-ECDF-4F61-BDF4-318C9306BADF}" destId="{18F43BC0-5228-4C65-ABD8-645AD9212BDE}" srcOrd="1" destOrd="0" presId="urn:microsoft.com/office/officeart/2005/8/layout/orgChart1"/>
    <dgm:cxn modelId="{AA94D15D-A5A4-4747-A2C8-23ACB664F5A4}" type="presParOf" srcId="{18F43BC0-5228-4C65-ABD8-645AD9212BDE}" destId="{18243224-AEE0-4C39-8B1D-A3E4EFF82DB9}" srcOrd="0" destOrd="0" presId="urn:microsoft.com/office/officeart/2005/8/layout/orgChart1"/>
    <dgm:cxn modelId="{F4729F27-02D7-4C7B-9B2E-ACA2E87B56F8}" type="presParOf" srcId="{18F43BC0-5228-4C65-ABD8-645AD9212BDE}" destId="{50DAD1E5-D9A1-4678-BFEF-8D65181C2598}" srcOrd="1" destOrd="0" presId="urn:microsoft.com/office/officeart/2005/8/layout/orgChart1"/>
    <dgm:cxn modelId="{AE92C9D9-6AAA-4F90-9F73-1BBAF8801A63}" type="presParOf" srcId="{50DAD1E5-D9A1-4678-BFEF-8D65181C2598}" destId="{A6EACF3C-86FF-4132-B926-9380812F5252}" srcOrd="0" destOrd="0" presId="urn:microsoft.com/office/officeart/2005/8/layout/orgChart1"/>
    <dgm:cxn modelId="{3954FC92-8EF8-4EE1-8A26-372459FABAB0}" type="presParOf" srcId="{A6EACF3C-86FF-4132-B926-9380812F5252}" destId="{ED9EB004-5F22-479B-B6C5-56F5921D68A8}" srcOrd="0" destOrd="0" presId="urn:microsoft.com/office/officeart/2005/8/layout/orgChart1"/>
    <dgm:cxn modelId="{E8542113-091C-46FB-B647-BC6D22A47E53}" type="presParOf" srcId="{A6EACF3C-86FF-4132-B926-9380812F5252}" destId="{A0B01B0F-A1F3-4939-BD65-B1B780EE2349}" srcOrd="1" destOrd="0" presId="urn:microsoft.com/office/officeart/2005/8/layout/orgChart1"/>
    <dgm:cxn modelId="{41AEA7E8-081B-4333-A405-3E1D49F1D571}" type="presParOf" srcId="{50DAD1E5-D9A1-4678-BFEF-8D65181C2598}" destId="{9F0707C3-98CB-4B10-A0E4-6559F794614F}" srcOrd="1" destOrd="0" presId="urn:microsoft.com/office/officeart/2005/8/layout/orgChart1"/>
    <dgm:cxn modelId="{67B3408B-2AC7-4632-92BF-69354E1D147B}" type="presParOf" srcId="{50DAD1E5-D9A1-4678-BFEF-8D65181C2598}" destId="{23BFD1D8-9222-4159-BE62-BCB879D430D8}" srcOrd="2" destOrd="0" presId="urn:microsoft.com/office/officeart/2005/8/layout/orgChart1"/>
    <dgm:cxn modelId="{052F12E8-D908-4876-BE6D-162E1A6AA5DD}" type="presParOf" srcId="{75D7202B-ECDF-4F61-BDF4-318C9306BADF}" destId="{391A53A5-DDF6-41D3-8DF2-E8822C7D744C}" srcOrd="2" destOrd="0" presId="urn:microsoft.com/office/officeart/2005/8/layout/orgChart1"/>
    <dgm:cxn modelId="{63EE8A97-012F-4DF0-9A45-A3FE7719B942}" type="presParOf" srcId="{1FBC6F24-0F43-476F-9BB0-6B18C27F3A2F}" destId="{329E691A-7517-45D7-A656-32B4961ACDC6}" srcOrd="2" destOrd="0" presId="urn:microsoft.com/office/officeart/2005/8/layout/orgChart1"/>
    <dgm:cxn modelId="{F6556727-76EE-4D3D-9B00-60332CA64A47}" type="presParOf" srcId="{1FBC6F24-0F43-476F-9BB0-6B18C27F3A2F}" destId="{1A0251B7-5548-457D-B197-758A1561C88A}" srcOrd="3" destOrd="0" presId="urn:microsoft.com/office/officeart/2005/8/layout/orgChart1"/>
    <dgm:cxn modelId="{F71EA3F1-CA5E-4C13-9617-0B5F57569C99}" type="presParOf" srcId="{1A0251B7-5548-457D-B197-758A1561C88A}" destId="{7248CD6F-A09E-42FE-A916-D390BF21AF99}" srcOrd="0" destOrd="0" presId="urn:microsoft.com/office/officeart/2005/8/layout/orgChart1"/>
    <dgm:cxn modelId="{73D99066-E342-4BEC-9EAD-071F8A3B149B}" type="presParOf" srcId="{7248CD6F-A09E-42FE-A916-D390BF21AF99}" destId="{9E2AD73C-9EE5-44A8-AF4C-BABA05878F08}" srcOrd="0" destOrd="0" presId="urn:microsoft.com/office/officeart/2005/8/layout/orgChart1"/>
    <dgm:cxn modelId="{31B6AFFB-BEDB-4C50-862A-7C1B0E3B13AD}" type="presParOf" srcId="{7248CD6F-A09E-42FE-A916-D390BF21AF99}" destId="{7C2B7035-C231-4A4D-9D15-7C67CCB02AEE}" srcOrd="1" destOrd="0" presId="urn:microsoft.com/office/officeart/2005/8/layout/orgChart1"/>
    <dgm:cxn modelId="{45770D61-68A3-4CDE-8DA9-285561BCFC96}" type="presParOf" srcId="{1A0251B7-5548-457D-B197-758A1561C88A}" destId="{44E2E663-87EA-4D44-BC2F-BB7F96E67F1B}" srcOrd="1" destOrd="0" presId="urn:microsoft.com/office/officeart/2005/8/layout/orgChart1"/>
    <dgm:cxn modelId="{490EB45B-4955-4794-84AE-2E5F537C253A}" type="presParOf" srcId="{44E2E663-87EA-4D44-BC2F-BB7F96E67F1B}" destId="{F1579907-5186-4563-A8EA-1E9F0F18F7EA}" srcOrd="0" destOrd="0" presId="urn:microsoft.com/office/officeart/2005/8/layout/orgChart1"/>
    <dgm:cxn modelId="{B4B1252A-3F08-4E6E-BB10-E09315840A80}" type="presParOf" srcId="{44E2E663-87EA-4D44-BC2F-BB7F96E67F1B}" destId="{B98F0318-9607-4209-BB8C-091E531AF80C}" srcOrd="1" destOrd="0" presId="urn:microsoft.com/office/officeart/2005/8/layout/orgChart1"/>
    <dgm:cxn modelId="{09D4729F-6EE8-43FF-A8F8-748CA65082B8}" type="presParOf" srcId="{B98F0318-9607-4209-BB8C-091E531AF80C}" destId="{117415D2-334F-4762-B860-D1212C193A5B}" srcOrd="0" destOrd="0" presId="urn:microsoft.com/office/officeart/2005/8/layout/orgChart1"/>
    <dgm:cxn modelId="{2490DD8C-EB02-4E6D-8BDE-9E1F6D286C29}" type="presParOf" srcId="{117415D2-334F-4762-B860-D1212C193A5B}" destId="{6C0CD0E5-29F0-46F9-8CA1-778AA4207C85}" srcOrd="0" destOrd="0" presId="urn:microsoft.com/office/officeart/2005/8/layout/orgChart1"/>
    <dgm:cxn modelId="{546B4DDD-ED01-45D9-9FBD-130F96790781}" type="presParOf" srcId="{117415D2-334F-4762-B860-D1212C193A5B}" destId="{9CAA3FE0-1F9A-4BE2-9676-A5896B9A239B}" srcOrd="1" destOrd="0" presId="urn:microsoft.com/office/officeart/2005/8/layout/orgChart1"/>
    <dgm:cxn modelId="{03905873-7A74-4D02-B4F1-27B743948A3A}" type="presParOf" srcId="{B98F0318-9607-4209-BB8C-091E531AF80C}" destId="{FC10E587-21A3-4758-9699-E6A48BF5BA8F}" srcOrd="1" destOrd="0" presId="urn:microsoft.com/office/officeart/2005/8/layout/orgChart1"/>
    <dgm:cxn modelId="{82927EC9-B333-489D-9D30-F32E70DAA6B1}" type="presParOf" srcId="{B98F0318-9607-4209-BB8C-091E531AF80C}" destId="{D0F4A0A9-3CAD-4D91-8C7D-725735592F19}" srcOrd="2" destOrd="0" presId="urn:microsoft.com/office/officeart/2005/8/layout/orgChart1"/>
    <dgm:cxn modelId="{AEBB7947-E093-4934-A44C-DD65A0AD1905}" type="presParOf" srcId="{1A0251B7-5548-457D-B197-758A1561C88A}" destId="{7075ADE6-BA87-45A6-A271-A65EC81A9937}" srcOrd="2" destOrd="0" presId="urn:microsoft.com/office/officeart/2005/8/layout/orgChart1"/>
    <dgm:cxn modelId="{08676D70-38DD-476C-8F99-E0D0A6EF8050}" type="presParOf" srcId="{C73D5EDC-D1FF-41F8-B5B9-756B448F144B}" destId="{DAEE1A7F-FCAA-4F92-8177-230918F0D730}" srcOrd="2" destOrd="0" presId="urn:microsoft.com/office/officeart/2005/8/layout/orgChar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E3E212-E978-41F8-A035-427CEE57DBB4}" type="doc">
      <dgm:prSet loTypeId="urn:microsoft.com/office/officeart/2005/8/layout/architecture" loCatId="relationship" qsTypeId="urn:microsoft.com/office/officeart/2005/8/quickstyle/simple1" qsCatId="simple" csTypeId="urn:microsoft.com/office/officeart/2005/8/colors/accent1_2" csCatId="accent1" phldr="1"/>
      <dgm:spPr/>
      <dgm:t>
        <a:bodyPr/>
        <a:lstStyle/>
        <a:p>
          <a:endParaRPr lang="en-US"/>
        </a:p>
      </dgm:t>
    </dgm:pt>
    <dgm:pt modelId="{93730987-0E36-4BAB-ADA6-C14A28155E6E}">
      <dgm:prSet phldrT="[Text]"/>
      <dgm:spPr/>
      <dgm:t>
        <a:bodyPr/>
        <a:lstStyle/>
        <a:p>
          <a:r>
            <a:rPr lang="en-US" dirty="0"/>
            <a:t>Program</a:t>
          </a:r>
        </a:p>
      </dgm:t>
    </dgm:pt>
    <dgm:pt modelId="{9690A4A8-48D3-442D-BB8F-BF47CFA130EC}" type="parTrans" cxnId="{EB077805-5F1F-4802-9EAC-41801EF73E4D}">
      <dgm:prSet/>
      <dgm:spPr/>
      <dgm:t>
        <a:bodyPr/>
        <a:lstStyle/>
        <a:p>
          <a:endParaRPr lang="en-US"/>
        </a:p>
      </dgm:t>
    </dgm:pt>
    <dgm:pt modelId="{3DF503DD-5074-4723-B953-E08F14225F49}" type="sibTrans" cxnId="{EB077805-5F1F-4802-9EAC-41801EF73E4D}">
      <dgm:prSet/>
      <dgm:spPr/>
      <dgm:t>
        <a:bodyPr/>
        <a:lstStyle/>
        <a:p>
          <a:endParaRPr lang="en-US"/>
        </a:p>
      </dgm:t>
    </dgm:pt>
    <dgm:pt modelId="{4FC37EE7-5893-4D03-ABB7-B869EEC63021}">
      <dgm:prSet phldrT="[Text]"/>
      <dgm:spPr/>
      <dgm:t>
        <a:bodyPr/>
        <a:lstStyle/>
        <a:p>
          <a:r>
            <a:rPr lang="en-US" dirty="0"/>
            <a:t>Policy</a:t>
          </a:r>
        </a:p>
      </dgm:t>
    </dgm:pt>
    <dgm:pt modelId="{81B5F416-C2E7-4B8E-8547-BB043610A4A7}" type="parTrans" cxnId="{81A566F2-E4CA-40ED-B4F3-0F41362D0DF6}">
      <dgm:prSet/>
      <dgm:spPr/>
      <dgm:t>
        <a:bodyPr/>
        <a:lstStyle/>
        <a:p>
          <a:endParaRPr lang="en-US"/>
        </a:p>
      </dgm:t>
    </dgm:pt>
    <dgm:pt modelId="{42003F1F-0F3C-4B71-BF2D-32904B302716}" type="sibTrans" cxnId="{81A566F2-E4CA-40ED-B4F3-0F41362D0DF6}">
      <dgm:prSet/>
      <dgm:spPr/>
      <dgm:t>
        <a:bodyPr/>
        <a:lstStyle/>
        <a:p>
          <a:endParaRPr lang="en-US"/>
        </a:p>
      </dgm:t>
    </dgm:pt>
    <dgm:pt modelId="{44E0510B-DF34-4BBB-ABDA-2303B3AAC90E}">
      <dgm:prSet phldrT="[Text]"/>
      <dgm:spPr/>
      <dgm:t>
        <a:bodyPr/>
        <a:lstStyle/>
        <a:p>
          <a:r>
            <a:rPr lang="en-US" dirty="0"/>
            <a:t>Goal</a:t>
          </a:r>
        </a:p>
      </dgm:t>
    </dgm:pt>
    <dgm:pt modelId="{9E931EB4-B886-4D95-912A-61D16CFD44D8}" type="parTrans" cxnId="{D4A92342-D817-4C4B-B340-75DC90CF8BB0}">
      <dgm:prSet/>
      <dgm:spPr/>
      <dgm:t>
        <a:bodyPr/>
        <a:lstStyle/>
        <a:p>
          <a:endParaRPr lang="en-US"/>
        </a:p>
      </dgm:t>
    </dgm:pt>
    <dgm:pt modelId="{CB8800C7-EA1C-4B93-9E47-147F6E201AE0}" type="sibTrans" cxnId="{D4A92342-D817-4C4B-B340-75DC90CF8BB0}">
      <dgm:prSet/>
      <dgm:spPr/>
      <dgm:t>
        <a:bodyPr/>
        <a:lstStyle/>
        <a:p>
          <a:endParaRPr lang="en-US"/>
        </a:p>
      </dgm:t>
    </dgm:pt>
    <dgm:pt modelId="{F3945E7B-0025-48CB-B14B-87C6F5F0902B}">
      <dgm:prSet phldrT="[Text]"/>
      <dgm:spPr/>
      <dgm:t>
        <a:bodyPr/>
        <a:lstStyle/>
        <a:p>
          <a:r>
            <a:rPr lang="en-US" dirty="0"/>
            <a:t>Policy</a:t>
          </a:r>
        </a:p>
      </dgm:t>
    </dgm:pt>
    <dgm:pt modelId="{DD9EEA8E-38F4-4F99-A68B-2BBA4117ADFA}" type="parTrans" cxnId="{950E98EA-120D-414A-AE68-A573AE44B70F}">
      <dgm:prSet/>
      <dgm:spPr/>
      <dgm:t>
        <a:bodyPr/>
        <a:lstStyle/>
        <a:p>
          <a:endParaRPr lang="en-US"/>
        </a:p>
      </dgm:t>
    </dgm:pt>
    <dgm:pt modelId="{E86CA73F-6CBA-497D-B988-D2452C6C29E5}" type="sibTrans" cxnId="{950E98EA-120D-414A-AE68-A573AE44B70F}">
      <dgm:prSet/>
      <dgm:spPr/>
      <dgm:t>
        <a:bodyPr/>
        <a:lstStyle/>
        <a:p>
          <a:endParaRPr lang="en-US"/>
        </a:p>
      </dgm:t>
    </dgm:pt>
    <dgm:pt modelId="{430F8DC5-6166-4DE2-BDBD-1A09B129B1D0}">
      <dgm:prSet phldrT="[Text]"/>
      <dgm:spPr/>
      <dgm:t>
        <a:bodyPr/>
        <a:lstStyle/>
        <a:p>
          <a:r>
            <a:rPr lang="en-US" dirty="0"/>
            <a:t>Goal</a:t>
          </a:r>
        </a:p>
      </dgm:t>
    </dgm:pt>
    <dgm:pt modelId="{8EF6D3E1-41D6-427C-B31B-811A2D9A68D3}" type="parTrans" cxnId="{EEF30385-989B-4975-B5D7-16C2DB6A0DF1}">
      <dgm:prSet/>
      <dgm:spPr/>
      <dgm:t>
        <a:bodyPr/>
        <a:lstStyle/>
        <a:p>
          <a:endParaRPr lang="en-US"/>
        </a:p>
      </dgm:t>
    </dgm:pt>
    <dgm:pt modelId="{453A7F5F-B025-43F6-8DDE-C5B60A9009C1}" type="sibTrans" cxnId="{EEF30385-989B-4975-B5D7-16C2DB6A0DF1}">
      <dgm:prSet/>
      <dgm:spPr/>
      <dgm:t>
        <a:bodyPr/>
        <a:lstStyle/>
        <a:p>
          <a:endParaRPr lang="en-US"/>
        </a:p>
      </dgm:t>
    </dgm:pt>
    <dgm:pt modelId="{349D4AD8-1D73-4AC8-BCE3-F7F59B406FC6}" type="pres">
      <dgm:prSet presAssocID="{D9E3E212-E978-41F8-A035-427CEE57DBB4}" presName="Name0" presStyleCnt="0">
        <dgm:presLayoutVars>
          <dgm:chPref val="1"/>
          <dgm:dir/>
          <dgm:animOne val="branch"/>
          <dgm:animLvl val="lvl"/>
          <dgm:resizeHandles/>
        </dgm:presLayoutVars>
      </dgm:prSet>
      <dgm:spPr/>
    </dgm:pt>
    <dgm:pt modelId="{0F2FFF37-77C6-41F6-AFB5-746888AA1B32}" type="pres">
      <dgm:prSet presAssocID="{93730987-0E36-4BAB-ADA6-C14A28155E6E}" presName="vertOne" presStyleCnt="0"/>
      <dgm:spPr/>
    </dgm:pt>
    <dgm:pt modelId="{FD100C30-D0F7-468C-938E-5F98381C77C2}" type="pres">
      <dgm:prSet presAssocID="{93730987-0E36-4BAB-ADA6-C14A28155E6E}" presName="txOne" presStyleLbl="node0" presStyleIdx="0" presStyleCnt="1">
        <dgm:presLayoutVars>
          <dgm:chPref val="3"/>
        </dgm:presLayoutVars>
      </dgm:prSet>
      <dgm:spPr/>
    </dgm:pt>
    <dgm:pt modelId="{FC251475-CBF8-4F24-AD51-7C8DCE669377}" type="pres">
      <dgm:prSet presAssocID="{93730987-0E36-4BAB-ADA6-C14A28155E6E}" presName="parTransOne" presStyleCnt="0"/>
      <dgm:spPr/>
    </dgm:pt>
    <dgm:pt modelId="{13F839E6-3F68-431D-8DBC-F5493E2EA1DC}" type="pres">
      <dgm:prSet presAssocID="{93730987-0E36-4BAB-ADA6-C14A28155E6E}" presName="horzOne" presStyleCnt="0"/>
      <dgm:spPr/>
    </dgm:pt>
    <dgm:pt modelId="{D30E8985-3FE8-4853-8352-6BF7D8ADEB8C}" type="pres">
      <dgm:prSet presAssocID="{4FC37EE7-5893-4D03-ABB7-B869EEC63021}" presName="vertTwo" presStyleCnt="0"/>
      <dgm:spPr/>
    </dgm:pt>
    <dgm:pt modelId="{6E909044-1D05-445F-BFAC-C2D615045094}" type="pres">
      <dgm:prSet presAssocID="{4FC37EE7-5893-4D03-ABB7-B869EEC63021}" presName="txTwo" presStyleLbl="node2" presStyleIdx="0" presStyleCnt="2">
        <dgm:presLayoutVars>
          <dgm:chPref val="3"/>
        </dgm:presLayoutVars>
      </dgm:prSet>
      <dgm:spPr/>
    </dgm:pt>
    <dgm:pt modelId="{DFEFD109-B5B2-4D22-9770-6C03B9B766E1}" type="pres">
      <dgm:prSet presAssocID="{4FC37EE7-5893-4D03-ABB7-B869EEC63021}" presName="parTransTwo" presStyleCnt="0"/>
      <dgm:spPr/>
    </dgm:pt>
    <dgm:pt modelId="{47DA9F30-1E51-40E7-BB6F-C5F185DD53D3}" type="pres">
      <dgm:prSet presAssocID="{4FC37EE7-5893-4D03-ABB7-B869EEC63021}" presName="horzTwo" presStyleCnt="0"/>
      <dgm:spPr/>
    </dgm:pt>
    <dgm:pt modelId="{5D3938A1-0D9E-495E-BED6-B92716862F24}" type="pres">
      <dgm:prSet presAssocID="{44E0510B-DF34-4BBB-ABDA-2303B3AAC90E}" presName="vertThree" presStyleCnt="0"/>
      <dgm:spPr/>
    </dgm:pt>
    <dgm:pt modelId="{B6A0A100-9553-4CE0-87FC-2E1DE77C096E}" type="pres">
      <dgm:prSet presAssocID="{44E0510B-DF34-4BBB-ABDA-2303B3AAC90E}" presName="txThree" presStyleLbl="node3" presStyleIdx="0" presStyleCnt="2">
        <dgm:presLayoutVars>
          <dgm:chPref val="3"/>
        </dgm:presLayoutVars>
      </dgm:prSet>
      <dgm:spPr/>
    </dgm:pt>
    <dgm:pt modelId="{EE87ACC5-A537-4FE4-A5B6-45F081092DD6}" type="pres">
      <dgm:prSet presAssocID="{44E0510B-DF34-4BBB-ABDA-2303B3AAC90E}" presName="horzThree" presStyleCnt="0"/>
      <dgm:spPr/>
    </dgm:pt>
    <dgm:pt modelId="{542A8A4B-6FAB-43EF-949A-8808749A13CC}" type="pres">
      <dgm:prSet presAssocID="{42003F1F-0F3C-4B71-BF2D-32904B302716}" presName="sibSpaceTwo" presStyleCnt="0"/>
      <dgm:spPr/>
    </dgm:pt>
    <dgm:pt modelId="{BDA17113-2122-442A-AA61-7D331C77DFA7}" type="pres">
      <dgm:prSet presAssocID="{F3945E7B-0025-48CB-B14B-87C6F5F0902B}" presName="vertTwo" presStyleCnt="0"/>
      <dgm:spPr/>
    </dgm:pt>
    <dgm:pt modelId="{D114AB93-7B6C-487A-9D9B-566A250B0909}" type="pres">
      <dgm:prSet presAssocID="{F3945E7B-0025-48CB-B14B-87C6F5F0902B}" presName="txTwo" presStyleLbl="node2" presStyleIdx="1" presStyleCnt="2">
        <dgm:presLayoutVars>
          <dgm:chPref val="3"/>
        </dgm:presLayoutVars>
      </dgm:prSet>
      <dgm:spPr/>
    </dgm:pt>
    <dgm:pt modelId="{DAB49540-C9ED-424D-9508-5103C37BEBA3}" type="pres">
      <dgm:prSet presAssocID="{F3945E7B-0025-48CB-B14B-87C6F5F0902B}" presName="parTransTwo" presStyleCnt="0"/>
      <dgm:spPr/>
    </dgm:pt>
    <dgm:pt modelId="{70677BFF-07C5-4EBA-86AB-C4DF9EAC8711}" type="pres">
      <dgm:prSet presAssocID="{F3945E7B-0025-48CB-B14B-87C6F5F0902B}" presName="horzTwo" presStyleCnt="0"/>
      <dgm:spPr/>
    </dgm:pt>
    <dgm:pt modelId="{9141E114-E153-42CF-8B4E-F0A796DA8751}" type="pres">
      <dgm:prSet presAssocID="{430F8DC5-6166-4DE2-BDBD-1A09B129B1D0}" presName="vertThree" presStyleCnt="0"/>
      <dgm:spPr/>
    </dgm:pt>
    <dgm:pt modelId="{0C3CC2C7-1FA0-4B50-B2B1-7340E9D18A16}" type="pres">
      <dgm:prSet presAssocID="{430F8DC5-6166-4DE2-BDBD-1A09B129B1D0}" presName="txThree" presStyleLbl="node3" presStyleIdx="1" presStyleCnt="2">
        <dgm:presLayoutVars>
          <dgm:chPref val="3"/>
        </dgm:presLayoutVars>
      </dgm:prSet>
      <dgm:spPr/>
    </dgm:pt>
    <dgm:pt modelId="{E03657F0-2FF6-4E07-85A2-B149F2448435}" type="pres">
      <dgm:prSet presAssocID="{430F8DC5-6166-4DE2-BDBD-1A09B129B1D0}" presName="horzThree" presStyleCnt="0"/>
      <dgm:spPr/>
    </dgm:pt>
  </dgm:ptLst>
  <dgm:cxnLst>
    <dgm:cxn modelId="{EB077805-5F1F-4802-9EAC-41801EF73E4D}" srcId="{D9E3E212-E978-41F8-A035-427CEE57DBB4}" destId="{93730987-0E36-4BAB-ADA6-C14A28155E6E}" srcOrd="0" destOrd="0" parTransId="{9690A4A8-48D3-442D-BB8F-BF47CFA130EC}" sibTransId="{3DF503DD-5074-4723-B953-E08F14225F49}"/>
    <dgm:cxn modelId="{83011013-A058-4F61-AFE2-91122CC36509}" type="presOf" srcId="{44E0510B-DF34-4BBB-ABDA-2303B3AAC90E}" destId="{B6A0A100-9553-4CE0-87FC-2E1DE77C096E}" srcOrd="0" destOrd="0" presId="urn:microsoft.com/office/officeart/2005/8/layout/architecture"/>
    <dgm:cxn modelId="{FD016827-4248-4BCA-9523-B786A97DF5A6}" type="presOf" srcId="{4FC37EE7-5893-4D03-ABB7-B869EEC63021}" destId="{6E909044-1D05-445F-BFAC-C2D615045094}" srcOrd="0" destOrd="0" presId="urn:microsoft.com/office/officeart/2005/8/layout/architecture"/>
    <dgm:cxn modelId="{CDFF635D-3A33-41EF-B510-357D4ECD99B8}" type="presOf" srcId="{93730987-0E36-4BAB-ADA6-C14A28155E6E}" destId="{FD100C30-D0F7-468C-938E-5F98381C77C2}" srcOrd="0" destOrd="0" presId="urn:microsoft.com/office/officeart/2005/8/layout/architecture"/>
    <dgm:cxn modelId="{D4A92342-D817-4C4B-B340-75DC90CF8BB0}" srcId="{4FC37EE7-5893-4D03-ABB7-B869EEC63021}" destId="{44E0510B-DF34-4BBB-ABDA-2303B3AAC90E}" srcOrd="0" destOrd="0" parTransId="{9E931EB4-B886-4D95-912A-61D16CFD44D8}" sibTransId="{CB8800C7-EA1C-4B93-9E47-147F6E201AE0}"/>
    <dgm:cxn modelId="{0BEE3E72-7B8B-41C0-B293-D5C320B45555}" type="presOf" srcId="{D9E3E212-E978-41F8-A035-427CEE57DBB4}" destId="{349D4AD8-1D73-4AC8-BCE3-F7F59B406FC6}" srcOrd="0" destOrd="0" presId="urn:microsoft.com/office/officeart/2005/8/layout/architecture"/>
    <dgm:cxn modelId="{FA769157-234C-4374-96A0-9DA6FE4890E5}" type="presOf" srcId="{F3945E7B-0025-48CB-B14B-87C6F5F0902B}" destId="{D114AB93-7B6C-487A-9D9B-566A250B0909}" srcOrd="0" destOrd="0" presId="urn:microsoft.com/office/officeart/2005/8/layout/architecture"/>
    <dgm:cxn modelId="{EEF30385-989B-4975-B5D7-16C2DB6A0DF1}" srcId="{F3945E7B-0025-48CB-B14B-87C6F5F0902B}" destId="{430F8DC5-6166-4DE2-BDBD-1A09B129B1D0}" srcOrd="0" destOrd="0" parTransId="{8EF6D3E1-41D6-427C-B31B-811A2D9A68D3}" sibTransId="{453A7F5F-B025-43F6-8DDE-C5B60A9009C1}"/>
    <dgm:cxn modelId="{950E98EA-120D-414A-AE68-A573AE44B70F}" srcId="{93730987-0E36-4BAB-ADA6-C14A28155E6E}" destId="{F3945E7B-0025-48CB-B14B-87C6F5F0902B}" srcOrd="1" destOrd="0" parTransId="{DD9EEA8E-38F4-4F99-A68B-2BBA4117ADFA}" sibTransId="{E86CA73F-6CBA-497D-B988-D2452C6C29E5}"/>
    <dgm:cxn modelId="{81A566F2-E4CA-40ED-B4F3-0F41362D0DF6}" srcId="{93730987-0E36-4BAB-ADA6-C14A28155E6E}" destId="{4FC37EE7-5893-4D03-ABB7-B869EEC63021}" srcOrd="0" destOrd="0" parTransId="{81B5F416-C2E7-4B8E-8547-BB043610A4A7}" sibTransId="{42003F1F-0F3C-4B71-BF2D-32904B302716}"/>
    <dgm:cxn modelId="{79850FFD-F001-49E2-B621-778AA11A03B6}" type="presOf" srcId="{430F8DC5-6166-4DE2-BDBD-1A09B129B1D0}" destId="{0C3CC2C7-1FA0-4B50-B2B1-7340E9D18A16}" srcOrd="0" destOrd="0" presId="urn:microsoft.com/office/officeart/2005/8/layout/architecture"/>
    <dgm:cxn modelId="{E86572DB-0208-4C96-B349-F65B355CCE8D}" type="presParOf" srcId="{349D4AD8-1D73-4AC8-BCE3-F7F59B406FC6}" destId="{0F2FFF37-77C6-41F6-AFB5-746888AA1B32}" srcOrd="0" destOrd="0" presId="urn:microsoft.com/office/officeart/2005/8/layout/architecture"/>
    <dgm:cxn modelId="{3F790B37-E41A-43DD-B98E-DD0C82DDEEFD}" type="presParOf" srcId="{0F2FFF37-77C6-41F6-AFB5-746888AA1B32}" destId="{FD100C30-D0F7-468C-938E-5F98381C77C2}" srcOrd="0" destOrd="0" presId="urn:microsoft.com/office/officeart/2005/8/layout/architecture"/>
    <dgm:cxn modelId="{4796ECFA-F81B-45ED-8F43-8722A5991BE9}" type="presParOf" srcId="{0F2FFF37-77C6-41F6-AFB5-746888AA1B32}" destId="{FC251475-CBF8-4F24-AD51-7C8DCE669377}" srcOrd="1" destOrd="0" presId="urn:microsoft.com/office/officeart/2005/8/layout/architecture"/>
    <dgm:cxn modelId="{CF3652C5-4441-4345-AEEB-EC4B2A9E3C8B}" type="presParOf" srcId="{0F2FFF37-77C6-41F6-AFB5-746888AA1B32}" destId="{13F839E6-3F68-431D-8DBC-F5493E2EA1DC}" srcOrd="2" destOrd="0" presId="urn:microsoft.com/office/officeart/2005/8/layout/architecture"/>
    <dgm:cxn modelId="{19CBE293-1FAA-4ADA-B412-C9A28ECAF6E5}" type="presParOf" srcId="{13F839E6-3F68-431D-8DBC-F5493E2EA1DC}" destId="{D30E8985-3FE8-4853-8352-6BF7D8ADEB8C}" srcOrd="0" destOrd="0" presId="urn:microsoft.com/office/officeart/2005/8/layout/architecture"/>
    <dgm:cxn modelId="{D1E9F3B8-9D78-465D-A54E-6F0440B0EA3A}" type="presParOf" srcId="{D30E8985-3FE8-4853-8352-6BF7D8ADEB8C}" destId="{6E909044-1D05-445F-BFAC-C2D615045094}" srcOrd="0" destOrd="0" presId="urn:microsoft.com/office/officeart/2005/8/layout/architecture"/>
    <dgm:cxn modelId="{D7ABE4E3-DE43-4E1E-88C6-4A00D2576561}" type="presParOf" srcId="{D30E8985-3FE8-4853-8352-6BF7D8ADEB8C}" destId="{DFEFD109-B5B2-4D22-9770-6C03B9B766E1}" srcOrd="1" destOrd="0" presId="urn:microsoft.com/office/officeart/2005/8/layout/architecture"/>
    <dgm:cxn modelId="{86B31B30-13A6-4252-BE3D-6FC397620F3A}" type="presParOf" srcId="{D30E8985-3FE8-4853-8352-6BF7D8ADEB8C}" destId="{47DA9F30-1E51-40E7-BB6F-C5F185DD53D3}" srcOrd="2" destOrd="0" presId="urn:microsoft.com/office/officeart/2005/8/layout/architecture"/>
    <dgm:cxn modelId="{C886BEB4-A9D9-4062-9FFD-84543451A233}" type="presParOf" srcId="{47DA9F30-1E51-40E7-BB6F-C5F185DD53D3}" destId="{5D3938A1-0D9E-495E-BED6-B92716862F24}" srcOrd="0" destOrd="0" presId="urn:microsoft.com/office/officeart/2005/8/layout/architecture"/>
    <dgm:cxn modelId="{85235500-3AB8-4B9A-900D-FD0194CAD932}" type="presParOf" srcId="{5D3938A1-0D9E-495E-BED6-B92716862F24}" destId="{B6A0A100-9553-4CE0-87FC-2E1DE77C096E}" srcOrd="0" destOrd="0" presId="urn:microsoft.com/office/officeart/2005/8/layout/architecture"/>
    <dgm:cxn modelId="{99778760-41F9-40D0-8524-9803468EA10C}" type="presParOf" srcId="{5D3938A1-0D9E-495E-BED6-B92716862F24}" destId="{EE87ACC5-A537-4FE4-A5B6-45F081092DD6}" srcOrd="1" destOrd="0" presId="urn:microsoft.com/office/officeart/2005/8/layout/architecture"/>
    <dgm:cxn modelId="{146C02BB-BF2B-4CB2-83A3-DBBEF77002CE}" type="presParOf" srcId="{13F839E6-3F68-431D-8DBC-F5493E2EA1DC}" destId="{542A8A4B-6FAB-43EF-949A-8808749A13CC}" srcOrd="1" destOrd="0" presId="urn:microsoft.com/office/officeart/2005/8/layout/architecture"/>
    <dgm:cxn modelId="{64667808-211D-488D-B39F-9AF6CECDFC00}" type="presParOf" srcId="{13F839E6-3F68-431D-8DBC-F5493E2EA1DC}" destId="{BDA17113-2122-442A-AA61-7D331C77DFA7}" srcOrd="2" destOrd="0" presId="urn:microsoft.com/office/officeart/2005/8/layout/architecture"/>
    <dgm:cxn modelId="{3434AA93-C580-4CFB-906D-104FF4BC7B90}" type="presParOf" srcId="{BDA17113-2122-442A-AA61-7D331C77DFA7}" destId="{D114AB93-7B6C-487A-9D9B-566A250B0909}" srcOrd="0" destOrd="0" presId="urn:microsoft.com/office/officeart/2005/8/layout/architecture"/>
    <dgm:cxn modelId="{3E483FDF-34B3-4B7F-ACE2-C84C4D5B6BF1}" type="presParOf" srcId="{BDA17113-2122-442A-AA61-7D331C77DFA7}" destId="{DAB49540-C9ED-424D-9508-5103C37BEBA3}" srcOrd="1" destOrd="0" presId="urn:microsoft.com/office/officeart/2005/8/layout/architecture"/>
    <dgm:cxn modelId="{88BAB251-3215-4C69-A67C-831D39158F2E}" type="presParOf" srcId="{BDA17113-2122-442A-AA61-7D331C77DFA7}" destId="{70677BFF-07C5-4EBA-86AB-C4DF9EAC8711}" srcOrd="2" destOrd="0" presId="urn:microsoft.com/office/officeart/2005/8/layout/architecture"/>
    <dgm:cxn modelId="{F54FC995-C814-4636-9618-016DE62BDA3A}" type="presParOf" srcId="{70677BFF-07C5-4EBA-86AB-C4DF9EAC8711}" destId="{9141E114-E153-42CF-8B4E-F0A796DA8751}" srcOrd="0" destOrd="0" presId="urn:microsoft.com/office/officeart/2005/8/layout/architecture"/>
    <dgm:cxn modelId="{02B4DF38-AD8E-4051-AA8A-CA94CAB5BB09}" type="presParOf" srcId="{9141E114-E153-42CF-8B4E-F0A796DA8751}" destId="{0C3CC2C7-1FA0-4B50-B2B1-7340E9D18A16}" srcOrd="0" destOrd="0" presId="urn:microsoft.com/office/officeart/2005/8/layout/architecture"/>
    <dgm:cxn modelId="{F0605151-FC7B-46F5-9E82-8991EEFF5316}" type="presParOf" srcId="{9141E114-E153-42CF-8B4E-F0A796DA8751}" destId="{E03657F0-2FF6-4E07-85A2-B149F2448435}" srcOrd="1" destOrd="0" presId="urn:microsoft.com/office/officeart/2005/8/layout/architecture"/>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79907-5186-4563-A8EA-1E9F0F18F7EA}">
      <dsp:nvSpPr>
        <dsp:cNvPr id="0" name=""/>
        <dsp:cNvSpPr/>
      </dsp:nvSpPr>
      <dsp:spPr>
        <a:xfrm>
          <a:off x="1618434" y="1388968"/>
          <a:ext cx="91440" cy="204306"/>
        </a:xfrm>
        <a:custGeom>
          <a:avLst/>
          <a:gdLst/>
          <a:ahLst/>
          <a:cxnLst/>
          <a:rect l="0" t="0" r="0" b="0"/>
          <a:pathLst>
            <a:path>
              <a:moveTo>
                <a:pt x="45720" y="0"/>
              </a:moveTo>
              <a:lnTo>
                <a:pt x="45720" y="20430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9E691A-7517-45D7-A656-32B4961ACDC6}">
      <dsp:nvSpPr>
        <dsp:cNvPr id="0" name=""/>
        <dsp:cNvSpPr/>
      </dsp:nvSpPr>
      <dsp:spPr>
        <a:xfrm>
          <a:off x="1075558" y="698218"/>
          <a:ext cx="588596" cy="204306"/>
        </a:xfrm>
        <a:custGeom>
          <a:avLst/>
          <a:gdLst/>
          <a:ahLst/>
          <a:cxnLst/>
          <a:rect l="0" t="0" r="0" b="0"/>
          <a:pathLst>
            <a:path>
              <a:moveTo>
                <a:pt x="0" y="0"/>
              </a:moveTo>
              <a:lnTo>
                <a:pt x="0" y="102153"/>
              </a:lnTo>
              <a:lnTo>
                <a:pt x="588596" y="102153"/>
              </a:lnTo>
              <a:lnTo>
                <a:pt x="588596" y="2043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243224-AEE0-4C39-8B1D-A3E4EFF82DB9}">
      <dsp:nvSpPr>
        <dsp:cNvPr id="0" name=""/>
        <dsp:cNvSpPr/>
      </dsp:nvSpPr>
      <dsp:spPr>
        <a:xfrm>
          <a:off x="441241" y="1388968"/>
          <a:ext cx="91440" cy="204306"/>
        </a:xfrm>
        <a:custGeom>
          <a:avLst/>
          <a:gdLst/>
          <a:ahLst/>
          <a:cxnLst/>
          <a:rect l="0" t="0" r="0" b="0"/>
          <a:pathLst>
            <a:path>
              <a:moveTo>
                <a:pt x="45720" y="0"/>
              </a:moveTo>
              <a:lnTo>
                <a:pt x="45720" y="20430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708718-F68F-4D30-B16A-5D13BD8538F5}">
      <dsp:nvSpPr>
        <dsp:cNvPr id="0" name=""/>
        <dsp:cNvSpPr/>
      </dsp:nvSpPr>
      <dsp:spPr>
        <a:xfrm>
          <a:off x="486961" y="698218"/>
          <a:ext cx="588596" cy="204306"/>
        </a:xfrm>
        <a:custGeom>
          <a:avLst/>
          <a:gdLst/>
          <a:ahLst/>
          <a:cxnLst/>
          <a:rect l="0" t="0" r="0" b="0"/>
          <a:pathLst>
            <a:path>
              <a:moveTo>
                <a:pt x="588596" y="0"/>
              </a:moveTo>
              <a:lnTo>
                <a:pt x="588596" y="102153"/>
              </a:lnTo>
              <a:lnTo>
                <a:pt x="0" y="102153"/>
              </a:lnTo>
              <a:lnTo>
                <a:pt x="0" y="2043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899AA3-6597-424F-A125-7450BF63C093}">
      <dsp:nvSpPr>
        <dsp:cNvPr id="0" name=""/>
        <dsp:cNvSpPr/>
      </dsp:nvSpPr>
      <dsp:spPr>
        <a:xfrm>
          <a:off x="589114" y="211775"/>
          <a:ext cx="972886" cy="4864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Goal</a:t>
          </a:r>
        </a:p>
      </dsp:txBody>
      <dsp:txXfrm>
        <a:off x="589114" y="211775"/>
        <a:ext cx="972886" cy="486443"/>
      </dsp:txXfrm>
    </dsp:sp>
    <dsp:sp modelId="{F14AEB4A-5D0C-4970-899B-3DEB1389F33C}">
      <dsp:nvSpPr>
        <dsp:cNvPr id="0" name=""/>
        <dsp:cNvSpPr/>
      </dsp:nvSpPr>
      <dsp:spPr>
        <a:xfrm>
          <a:off x="518" y="902524"/>
          <a:ext cx="972886" cy="4864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Policy</a:t>
          </a:r>
        </a:p>
      </dsp:txBody>
      <dsp:txXfrm>
        <a:off x="518" y="902524"/>
        <a:ext cx="972886" cy="486443"/>
      </dsp:txXfrm>
    </dsp:sp>
    <dsp:sp modelId="{ED9EB004-5F22-479B-B6C5-56F5921D68A8}">
      <dsp:nvSpPr>
        <dsp:cNvPr id="0" name=""/>
        <dsp:cNvSpPr/>
      </dsp:nvSpPr>
      <dsp:spPr>
        <a:xfrm>
          <a:off x="518" y="1593274"/>
          <a:ext cx="972886" cy="4864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Program</a:t>
          </a:r>
        </a:p>
      </dsp:txBody>
      <dsp:txXfrm>
        <a:off x="518" y="1593274"/>
        <a:ext cx="972886" cy="486443"/>
      </dsp:txXfrm>
    </dsp:sp>
    <dsp:sp modelId="{9E2AD73C-9EE5-44A8-AF4C-BABA05878F08}">
      <dsp:nvSpPr>
        <dsp:cNvPr id="0" name=""/>
        <dsp:cNvSpPr/>
      </dsp:nvSpPr>
      <dsp:spPr>
        <a:xfrm>
          <a:off x="1177711" y="902524"/>
          <a:ext cx="972886" cy="4864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Policy</a:t>
          </a:r>
        </a:p>
      </dsp:txBody>
      <dsp:txXfrm>
        <a:off x="1177711" y="902524"/>
        <a:ext cx="972886" cy="486443"/>
      </dsp:txXfrm>
    </dsp:sp>
    <dsp:sp modelId="{6C0CD0E5-29F0-46F9-8CA1-778AA4207C85}">
      <dsp:nvSpPr>
        <dsp:cNvPr id="0" name=""/>
        <dsp:cNvSpPr/>
      </dsp:nvSpPr>
      <dsp:spPr>
        <a:xfrm>
          <a:off x="1177711" y="1593274"/>
          <a:ext cx="972886" cy="4864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Program</a:t>
          </a:r>
        </a:p>
      </dsp:txBody>
      <dsp:txXfrm>
        <a:off x="1177711" y="1593274"/>
        <a:ext cx="972886" cy="486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100C30-D0F7-468C-938E-5F98381C77C2}">
      <dsp:nvSpPr>
        <dsp:cNvPr id="0" name=""/>
        <dsp:cNvSpPr/>
      </dsp:nvSpPr>
      <dsp:spPr>
        <a:xfrm>
          <a:off x="857" y="791470"/>
          <a:ext cx="2320344" cy="3551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Program</a:t>
          </a:r>
        </a:p>
      </dsp:txBody>
      <dsp:txXfrm>
        <a:off x="11259" y="801872"/>
        <a:ext cx="2299540" cy="334356"/>
      </dsp:txXfrm>
    </dsp:sp>
    <dsp:sp modelId="{6E909044-1D05-445F-BFAC-C2D615045094}">
      <dsp:nvSpPr>
        <dsp:cNvPr id="0" name=""/>
        <dsp:cNvSpPr/>
      </dsp:nvSpPr>
      <dsp:spPr>
        <a:xfrm>
          <a:off x="857" y="396054"/>
          <a:ext cx="1113409" cy="3551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Policy</a:t>
          </a:r>
        </a:p>
      </dsp:txBody>
      <dsp:txXfrm>
        <a:off x="11259" y="406456"/>
        <a:ext cx="1092605" cy="334356"/>
      </dsp:txXfrm>
    </dsp:sp>
    <dsp:sp modelId="{B6A0A100-9553-4CE0-87FC-2E1DE77C096E}">
      <dsp:nvSpPr>
        <dsp:cNvPr id="0" name=""/>
        <dsp:cNvSpPr/>
      </dsp:nvSpPr>
      <dsp:spPr>
        <a:xfrm>
          <a:off x="857" y="638"/>
          <a:ext cx="1113409" cy="3551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Goal</a:t>
          </a:r>
        </a:p>
      </dsp:txBody>
      <dsp:txXfrm>
        <a:off x="11259" y="11040"/>
        <a:ext cx="1092605" cy="334356"/>
      </dsp:txXfrm>
    </dsp:sp>
    <dsp:sp modelId="{D114AB93-7B6C-487A-9D9B-566A250B0909}">
      <dsp:nvSpPr>
        <dsp:cNvPr id="0" name=""/>
        <dsp:cNvSpPr/>
      </dsp:nvSpPr>
      <dsp:spPr>
        <a:xfrm>
          <a:off x="1207792" y="396054"/>
          <a:ext cx="1113409" cy="3551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Policy</a:t>
          </a:r>
        </a:p>
      </dsp:txBody>
      <dsp:txXfrm>
        <a:off x="1218194" y="406456"/>
        <a:ext cx="1092605" cy="334356"/>
      </dsp:txXfrm>
    </dsp:sp>
    <dsp:sp modelId="{0C3CC2C7-1FA0-4B50-B2B1-7340E9D18A16}">
      <dsp:nvSpPr>
        <dsp:cNvPr id="0" name=""/>
        <dsp:cNvSpPr/>
      </dsp:nvSpPr>
      <dsp:spPr>
        <a:xfrm>
          <a:off x="1207792" y="638"/>
          <a:ext cx="1113409" cy="3551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Goal</a:t>
          </a:r>
        </a:p>
      </dsp:txBody>
      <dsp:txXfrm>
        <a:off x="1218194" y="11040"/>
        <a:ext cx="1092605" cy="33435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77FCD3-20BF-4E77-81BF-A081945D4E54}" type="datetimeFigureOut">
              <a:rPr lang="en-US" smtClean="0"/>
              <a:t>6/1/2022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948D9B-B728-4FBA-9A83-960D432C453D}" type="slidenum">
              <a:rPr lang="en-US" smtClean="0"/>
              <a:t>‹#›</a:t>
            </a:fld>
            <a:endParaRPr lang="en-US"/>
          </a:p>
        </p:txBody>
      </p:sp>
    </p:spTree>
    <p:extLst>
      <p:ext uri="{BB962C8B-B14F-4D97-AF65-F5344CB8AC3E}">
        <p14:creationId xmlns:p14="http://schemas.microsoft.com/office/powerpoint/2010/main" val="3525780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1C2452-42DF-4257-A78A-D80D2F2B5786}" type="slidenum">
              <a:rPr lang="en-US" smtClean="0"/>
              <a:pPr>
                <a:defRPr/>
              </a:pPr>
              <a:t>1</a:t>
            </a:fld>
            <a:endParaRPr lang="en-US"/>
          </a:p>
        </p:txBody>
      </p:sp>
    </p:spTree>
    <p:extLst>
      <p:ext uri="{BB962C8B-B14F-4D97-AF65-F5344CB8AC3E}">
        <p14:creationId xmlns:p14="http://schemas.microsoft.com/office/powerpoint/2010/main" val="3034308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1C2452-42DF-4257-A78A-D80D2F2B5786}" type="slidenum">
              <a:rPr lang="en-US" smtClean="0"/>
              <a:pPr>
                <a:defRPr/>
              </a:pPr>
              <a:t>10</a:t>
            </a:fld>
            <a:endParaRPr lang="en-US"/>
          </a:p>
        </p:txBody>
      </p:sp>
    </p:spTree>
    <p:extLst>
      <p:ext uri="{BB962C8B-B14F-4D97-AF65-F5344CB8AC3E}">
        <p14:creationId xmlns:p14="http://schemas.microsoft.com/office/powerpoint/2010/main" val="297466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1C2452-42DF-4257-A78A-D80D2F2B5786}" type="slidenum">
              <a:rPr lang="en-US" smtClean="0"/>
              <a:pPr>
                <a:defRPr/>
              </a:pPr>
              <a:t>11</a:t>
            </a:fld>
            <a:endParaRPr lang="en-US"/>
          </a:p>
        </p:txBody>
      </p:sp>
    </p:spTree>
    <p:extLst>
      <p:ext uri="{BB962C8B-B14F-4D97-AF65-F5344CB8AC3E}">
        <p14:creationId xmlns:p14="http://schemas.microsoft.com/office/powerpoint/2010/main" val="935946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1C2452-42DF-4257-A78A-D80D2F2B5786}" type="slidenum">
              <a:rPr lang="en-US" smtClean="0"/>
              <a:pPr>
                <a:defRPr/>
              </a:pPr>
              <a:t>12</a:t>
            </a:fld>
            <a:endParaRPr lang="en-US"/>
          </a:p>
        </p:txBody>
      </p:sp>
    </p:spTree>
    <p:extLst>
      <p:ext uri="{BB962C8B-B14F-4D97-AF65-F5344CB8AC3E}">
        <p14:creationId xmlns:p14="http://schemas.microsoft.com/office/powerpoint/2010/main" val="2826946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1C2452-42DF-4257-A78A-D80D2F2B5786}" type="slidenum">
              <a:rPr lang="en-US" smtClean="0"/>
              <a:pPr>
                <a:defRPr/>
              </a:pPr>
              <a:t>13</a:t>
            </a:fld>
            <a:endParaRPr lang="en-US"/>
          </a:p>
        </p:txBody>
      </p:sp>
    </p:spTree>
    <p:extLst>
      <p:ext uri="{BB962C8B-B14F-4D97-AF65-F5344CB8AC3E}">
        <p14:creationId xmlns:p14="http://schemas.microsoft.com/office/powerpoint/2010/main" val="1061515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1C2452-42DF-4257-A78A-D80D2F2B5786}" type="slidenum">
              <a:rPr lang="en-US" smtClean="0"/>
              <a:pPr>
                <a:defRPr/>
              </a:pPr>
              <a:t>14</a:t>
            </a:fld>
            <a:endParaRPr lang="en-US"/>
          </a:p>
        </p:txBody>
      </p:sp>
    </p:spTree>
    <p:extLst>
      <p:ext uri="{BB962C8B-B14F-4D97-AF65-F5344CB8AC3E}">
        <p14:creationId xmlns:p14="http://schemas.microsoft.com/office/powerpoint/2010/main" val="2030916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1C2452-42DF-4257-A78A-D80D2F2B5786}" type="slidenum">
              <a:rPr lang="en-US" smtClean="0"/>
              <a:pPr>
                <a:defRPr/>
              </a:pPr>
              <a:t>15</a:t>
            </a:fld>
            <a:endParaRPr lang="en-US"/>
          </a:p>
        </p:txBody>
      </p:sp>
    </p:spTree>
    <p:extLst>
      <p:ext uri="{BB962C8B-B14F-4D97-AF65-F5344CB8AC3E}">
        <p14:creationId xmlns:p14="http://schemas.microsoft.com/office/powerpoint/2010/main" val="4233542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1C2452-42DF-4257-A78A-D80D2F2B5786}" type="slidenum">
              <a:rPr lang="en-US" smtClean="0"/>
              <a:pPr>
                <a:defRPr/>
              </a:pPr>
              <a:t>16</a:t>
            </a:fld>
            <a:endParaRPr lang="en-US"/>
          </a:p>
        </p:txBody>
      </p:sp>
    </p:spTree>
    <p:extLst>
      <p:ext uri="{BB962C8B-B14F-4D97-AF65-F5344CB8AC3E}">
        <p14:creationId xmlns:p14="http://schemas.microsoft.com/office/powerpoint/2010/main" val="2410925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1C2452-42DF-4257-A78A-D80D2F2B5786}" type="slidenum">
              <a:rPr lang="en-US" smtClean="0"/>
              <a:pPr>
                <a:defRPr/>
              </a:pPr>
              <a:t>17</a:t>
            </a:fld>
            <a:endParaRPr lang="en-US"/>
          </a:p>
        </p:txBody>
      </p:sp>
    </p:spTree>
    <p:extLst>
      <p:ext uri="{BB962C8B-B14F-4D97-AF65-F5344CB8AC3E}">
        <p14:creationId xmlns:p14="http://schemas.microsoft.com/office/powerpoint/2010/main" val="4008308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1C2452-42DF-4257-A78A-D80D2F2B5786}" type="slidenum">
              <a:rPr lang="en-US" smtClean="0"/>
              <a:pPr>
                <a:defRPr/>
              </a:pPr>
              <a:t>18</a:t>
            </a:fld>
            <a:endParaRPr lang="en-US"/>
          </a:p>
        </p:txBody>
      </p:sp>
    </p:spTree>
    <p:extLst>
      <p:ext uri="{BB962C8B-B14F-4D97-AF65-F5344CB8AC3E}">
        <p14:creationId xmlns:p14="http://schemas.microsoft.com/office/powerpoint/2010/main" val="4178898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1C2452-42DF-4257-A78A-D80D2F2B5786}" type="slidenum">
              <a:rPr lang="en-US" smtClean="0"/>
              <a:pPr>
                <a:defRPr/>
              </a:pPr>
              <a:t>19</a:t>
            </a:fld>
            <a:endParaRPr lang="en-US"/>
          </a:p>
        </p:txBody>
      </p:sp>
    </p:spTree>
    <p:extLst>
      <p:ext uri="{BB962C8B-B14F-4D97-AF65-F5344CB8AC3E}">
        <p14:creationId xmlns:p14="http://schemas.microsoft.com/office/powerpoint/2010/main" val="784508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1C2452-42DF-4257-A78A-D80D2F2B5786}" type="slidenum">
              <a:rPr lang="en-US" smtClean="0"/>
              <a:pPr>
                <a:defRPr/>
              </a:pPr>
              <a:t>2</a:t>
            </a:fld>
            <a:endParaRPr lang="en-US"/>
          </a:p>
        </p:txBody>
      </p:sp>
    </p:spTree>
    <p:extLst>
      <p:ext uri="{BB962C8B-B14F-4D97-AF65-F5344CB8AC3E}">
        <p14:creationId xmlns:p14="http://schemas.microsoft.com/office/powerpoint/2010/main" val="3859201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1C2452-42DF-4257-A78A-D80D2F2B5786}" type="slidenum">
              <a:rPr lang="en-US" smtClean="0"/>
              <a:pPr>
                <a:defRPr/>
              </a:pPr>
              <a:t>20</a:t>
            </a:fld>
            <a:endParaRPr lang="en-US"/>
          </a:p>
        </p:txBody>
      </p:sp>
    </p:spTree>
    <p:extLst>
      <p:ext uri="{BB962C8B-B14F-4D97-AF65-F5344CB8AC3E}">
        <p14:creationId xmlns:p14="http://schemas.microsoft.com/office/powerpoint/2010/main" val="72057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1C2452-42DF-4257-A78A-D80D2F2B5786}" type="slidenum">
              <a:rPr lang="en-US" smtClean="0"/>
              <a:pPr>
                <a:defRPr/>
              </a:pPr>
              <a:t>21</a:t>
            </a:fld>
            <a:endParaRPr lang="en-US"/>
          </a:p>
        </p:txBody>
      </p:sp>
    </p:spTree>
    <p:extLst>
      <p:ext uri="{BB962C8B-B14F-4D97-AF65-F5344CB8AC3E}">
        <p14:creationId xmlns:p14="http://schemas.microsoft.com/office/powerpoint/2010/main" val="2691960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1C2452-42DF-4257-A78A-D80D2F2B5786}" type="slidenum">
              <a:rPr lang="en-US" smtClean="0"/>
              <a:pPr>
                <a:defRPr/>
              </a:pPr>
              <a:t>22</a:t>
            </a:fld>
            <a:endParaRPr lang="en-US"/>
          </a:p>
        </p:txBody>
      </p:sp>
    </p:spTree>
    <p:extLst>
      <p:ext uri="{BB962C8B-B14F-4D97-AF65-F5344CB8AC3E}">
        <p14:creationId xmlns:p14="http://schemas.microsoft.com/office/powerpoint/2010/main" val="40569931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1C2452-42DF-4257-A78A-D80D2F2B5786}" type="slidenum">
              <a:rPr lang="en-US" smtClean="0"/>
              <a:pPr>
                <a:defRPr/>
              </a:pPr>
              <a:t>23</a:t>
            </a:fld>
            <a:endParaRPr lang="en-US"/>
          </a:p>
        </p:txBody>
      </p:sp>
    </p:spTree>
    <p:extLst>
      <p:ext uri="{BB962C8B-B14F-4D97-AF65-F5344CB8AC3E}">
        <p14:creationId xmlns:p14="http://schemas.microsoft.com/office/powerpoint/2010/main" val="1396619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1C2452-42DF-4257-A78A-D80D2F2B5786}" type="slidenum">
              <a:rPr lang="en-US" smtClean="0"/>
              <a:pPr>
                <a:defRPr/>
              </a:pPr>
              <a:t>24</a:t>
            </a:fld>
            <a:endParaRPr lang="en-US"/>
          </a:p>
        </p:txBody>
      </p:sp>
    </p:spTree>
    <p:extLst>
      <p:ext uri="{BB962C8B-B14F-4D97-AF65-F5344CB8AC3E}">
        <p14:creationId xmlns:p14="http://schemas.microsoft.com/office/powerpoint/2010/main" val="3978233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1C2452-42DF-4257-A78A-D80D2F2B5786}" type="slidenum">
              <a:rPr lang="en-US" smtClean="0"/>
              <a:pPr>
                <a:defRPr/>
              </a:pPr>
              <a:t>25</a:t>
            </a:fld>
            <a:endParaRPr lang="en-US"/>
          </a:p>
        </p:txBody>
      </p:sp>
    </p:spTree>
    <p:extLst>
      <p:ext uri="{BB962C8B-B14F-4D97-AF65-F5344CB8AC3E}">
        <p14:creationId xmlns:p14="http://schemas.microsoft.com/office/powerpoint/2010/main" val="25999993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1C2452-42DF-4257-A78A-D80D2F2B5786}" type="slidenum">
              <a:rPr lang="en-US" smtClean="0"/>
              <a:pPr>
                <a:defRPr/>
              </a:pPr>
              <a:t>26</a:t>
            </a:fld>
            <a:endParaRPr lang="en-US"/>
          </a:p>
        </p:txBody>
      </p:sp>
    </p:spTree>
    <p:extLst>
      <p:ext uri="{BB962C8B-B14F-4D97-AF65-F5344CB8AC3E}">
        <p14:creationId xmlns:p14="http://schemas.microsoft.com/office/powerpoint/2010/main" val="24633497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1C2452-42DF-4257-A78A-D80D2F2B5786}" type="slidenum">
              <a:rPr lang="en-US" smtClean="0"/>
              <a:pPr>
                <a:defRPr/>
              </a:pPr>
              <a:t>27</a:t>
            </a:fld>
            <a:endParaRPr lang="en-US"/>
          </a:p>
        </p:txBody>
      </p:sp>
    </p:spTree>
    <p:extLst>
      <p:ext uri="{BB962C8B-B14F-4D97-AF65-F5344CB8AC3E}">
        <p14:creationId xmlns:p14="http://schemas.microsoft.com/office/powerpoint/2010/main" val="30939519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1C2452-42DF-4257-A78A-D80D2F2B5786}" type="slidenum">
              <a:rPr lang="en-US" smtClean="0"/>
              <a:pPr>
                <a:defRPr/>
              </a:pPr>
              <a:t>28</a:t>
            </a:fld>
            <a:endParaRPr lang="en-US"/>
          </a:p>
        </p:txBody>
      </p:sp>
    </p:spTree>
    <p:extLst>
      <p:ext uri="{BB962C8B-B14F-4D97-AF65-F5344CB8AC3E}">
        <p14:creationId xmlns:p14="http://schemas.microsoft.com/office/powerpoint/2010/main" val="6299693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1C2452-42DF-4257-A78A-D80D2F2B5786}" type="slidenum">
              <a:rPr lang="en-US" smtClean="0"/>
              <a:pPr>
                <a:defRPr/>
              </a:pPr>
              <a:t>29</a:t>
            </a:fld>
            <a:endParaRPr lang="en-US"/>
          </a:p>
        </p:txBody>
      </p:sp>
    </p:spTree>
    <p:extLst>
      <p:ext uri="{BB962C8B-B14F-4D97-AF65-F5344CB8AC3E}">
        <p14:creationId xmlns:p14="http://schemas.microsoft.com/office/powerpoint/2010/main" val="4137838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1C2452-42DF-4257-A78A-D80D2F2B5786}" type="slidenum">
              <a:rPr lang="en-US" smtClean="0"/>
              <a:pPr>
                <a:defRPr/>
              </a:pPr>
              <a:t>3</a:t>
            </a:fld>
            <a:endParaRPr lang="en-US"/>
          </a:p>
        </p:txBody>
      </p:sp>
    </p:spTree>
    <p:extLst>
      <p:ext uri="{BB962C8B-B14F-4D97-AF65-F5344CB8AC3E}">
        <p14:creationId xmlns:p14="http://schemas.microsoft.com/office/powerpoint/2010/main" val="2214202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1C2452-42DF-4257-A78A-D80D2F2B5786}" type="slidenum">
              <a:rPr lang="en-US" smtClean="0"/>
              <a:pPr>
                <a:defRPr/>
              </a:pPr>
              <a:t>30</a:t>
            </a:fld>
            <a:endParaRPr lang="en-US"/>
          </a:p>
        </p:txBody>
      </p:sp>
    </p:spTree>
    <p:extLst>
      <p:ext uri="{BB962C8B-B14F-4D97-AF65-F5344CB8AC3E}">
        <p14:creationId xmlns:p14="http://schemas.microsoft.com/office/powerpoint/2010/main" val="23521682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1C2452-42DF-4257-A78A-D80D2F2B5786}" type="slidenum">
              <a:rPr lang="en-US" smtClean="0"/>
              <a:pPr>
                <a:defRPr/>
              </a:pPr>
              <a:t>31</a:t>
            </a:fld>
            <a:endParaRPr lang="en-US"/>
          </a:p>
        </p:txBody>
      </p:sp>
    </p:spTree>
    <p:extLst>
      <p:ext uri="{BB962C8B-B14F-4D97-AF65-F5344CB8AC3E}">
        <p14:creationId xmlns:p14="http://schemas.microsoft.com/office/powerpoint/2010/main" val="39726734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1C2452-42DF-4257-A78A-D80D2F2B5786}" type="slidenum">
              <a:rPr lang="en-US" smtClean="0"/>
              <a:pPr>
                <a:defRPr/>
              </a:pPr>
              <a:t>32</a:t>
            </a:fld>
            <a:endParaRPr lang="en-US"/>
          </a:p>
        </p:txBody>
      </p:sp>
    </p:spTree>
    <p:extLst>
      <p:ext uri="{BB962C8B-B14F-4D97-AF65-F5344CB8AC3E}">
        <p14:creationId xmlns:p14="http://schemas.microsoft.com/office/powerpoint/2010/main" val="5957476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1C2452-42DF-4257-A78A-D80D2F2B5786}" type="slidenum">
              <a:rPr lang="en-US" smtClean="0"/>
              <a:pPr>
                <a:defRPr/>
              </a:pPr>
              <a:t>33</a:t>
            </a:fld>
            <a:endParaRPr lang="en-US"/>
          </a:p>
        </p:txBody>
      </p:sp>
    </p:spTree>
    <p:extLst>
      <p:ext uri="{BB962C8B-B14F-4D97-AF65-F5344CB8AC3E}">
        <p14:creationId xmlns:p14="http://schemas.microsoft.com/office/powerpoint/2010/main" val="26506248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1C2452-42DF-4257-A78A-D80D2F2B5786}" type="slidenum">
              <a:rPr lang="en-US" smtClean="0"/>
              <a:pPr>
                <a:defRPr/>
              </a:pPr>
              <a:t>34</a:t>
            </a:fld>
            <a:endParaRPr lang="en-US"/>
          </a:p>
        </p:txBody>
      </p:sp>
    </p:spTree>
    <p:extLst>
      <p:ext uri="{BB962C8B-B14F-4D97-AF65-F5344CB8AC3E}">
        <p14:creationId xmlns:p14="http://schemas.microsoft.com/office/powerpoint/2010/main" val="32842732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1C2452-42DF-4257-A78A-D80D2F2B5786}" type="slidenum">
              <a:rPr lang="en-US" smtClean="0"/>
              <a:pPr>
                <a:defRPr/>
              </a:pPr>
              <a:t>35</a:t>
            </a:fld>
            <a:endParaRPr lang="en-US"/>
          </a:p>
        </p:txBody>
      </p:sp>
    </p:spTree>
    <p:extLst>
      <p:ext uri="{BB962C8B-B14F-4D97-AF65-F5344CB8AC3E}">
        <p14:creationId xmlns:p14="http://schemas.microsoft.com/office/powerpoint/2010/main" val="3757397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1C2452-42DF-4257-A78A-D80D2F2B5786}" type="slidenum">
              <a:rPr lang="en-US" smtClean="0"/>
              <a:pPr>
                <a:defRPr/>
              </a:pPr>
              <a:t>4</a:t>
            </a:fld>
            <a:endParaRPr lang="en-US"/>
          </a:p>
        </p:txBody>
      </p:sp>
    </p:spTree>
    <p:extLst>
      <p:ext uri="{BB962C8B-B14F-4D97-AF65-F5344CB8AC3E}">
        <p14:creationId xmlns:p14="http://schemas.microsoft.com/office/powerpoint/2010/main" val="2985589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1C2452-42DF-4257-A78A-D80D2F2B5786}" type="slidenum">
              <a:rPr lang="en-US" smtClean="0"/>
              <a:pPr>
                <a:defRPr/>
              </a:pPr>
              <a:t>5</a:t>
            </a:fld>
            <a:endParaRPr lang="en-US"/>
          </a:p>
        </p:txBody>
      </p:sp>
    </p:spTree>
    <p:extLst>
      <p:ext uri="{BB962C8B-B14F-4D97-AF65-F5344CB8AC3E}">
        <p14:creationId xmlns:p14="http://schemas.microsoft.com/office/powerpoint/2010/main" val="3220175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1C2452-42DF-4257-A78A-D80D2F2B5786}" type="slidenum">
              <a:rPr lang="en-US" smtClean="0"/>
              <a:pPr>
                <a:defRPr/>
              </a:pPr>
              <a:t>6</a:t>
            </a:fld>
            <a:endParaRPr lang="en-US"/>
          </a:p>
        </p:txBody>
      </p:sp>
    </p:spTree>
    <p:extLst>
      <p:ext uri="{BB962C8B-B14F-4D97-AF65-F5344CB8AC3E}">
        <p14:creationId xmlns:p14="http://schemas.microsoft.com/office/powerpoint/2010/main" val="358463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1C2452-42DF-4257-A78A-D80D2F2B5786}" type="slidenum">
              <a:rPr lang="en-US" smtClean="0"/>
              <a:pPr>
                <a:defRPr/>
              </a:pPr>
              <a:t>7</a:t>
            </a:fld>
            <a:endParaRPr lang="en-US"/>
          </a:p>
        </p:txBody>
      </p:sp>
    </p:spTree>
    <p:extLst>
      <p:ext uri="{BB962C8B-B14F-4D97-AF65-F5344CB8AC3E}">
        <p14:creationId xmlns:p14="http://schemas.microsoft.com/office/powerpoint/2010/main" val="3394883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1C2452-42DF-4257-A78A-D80D2F2B5786}" type="slidenum">
              <a:rPr lang="en-US" smtClean="0"/>
              <a:pPr>
                <a:defRPr/>
              </a:pPr>
              <a:t>8</a:t>
            </a:fld>
            <a:endParaRPr lang="en-US"/>
          </a:p>
        </p:txBody>
      </p:sp>
    </p:spTree>
    <p:extLst>
      <p:ext uri="{BB962C8B-B14F-4D97-AF65-F5344CB8AC3E}">
        <p14:creationId xmlns:p14="http://schemas.microsoft.com/office/powerpoint/2010/main" val="743528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1C2452-42DF-4257-A78A-D80D2F2B5786}" type="slidenum">
              <a:rPr lang="en-US" smtClean="0"/>
              <a:pPr>
                <a:defRPr/>
              </a:pPr>
              <a:t>9</a:t>
            </a:fld>
            <a:endParaRPr lang="en-US"/>
          </a:p>
        </p:txBody>
      </p:sp>
    </p:spTree>
    <p:extLst>
      <p:ext uri="{BB962C8B-B14F-4D97-AF65-F5344CB8AC3E}">
        <p14:creationId xmlns:p14="http://schemas.microsoft.com/office/powerpoint/2010/main" val="1098235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City of Emeryville Planning Commission</a:t>
            </a:r>
          </a:p>
        </p:txBody>
      </p:sp>
      <p:sp>
        <p:nvSpPr>
          <p:cNvPr id="6" name="Slide Number Placeholder 5"/>
          <p:cNvSpPr>
            <a:spLocks noGrp="1"/>
          </p:cNvSpPr>
          <p:nvPr>
            <p:ph type="sldNum" sz="quarter" idx="12"/>
          </p:nvPr>
        </p:nvSpPr>
        <p:spPr/>
        <p:txBody>
          <a:bodyPr/>
          <a:lstStyle/>
          <a:p>
            <a:fld id="{156CE728-949D-4798-8039-22BCAF0C2149}" type="slidenum">
              <a:rPr lang="en-US" smtClean="0"/>
              <a:t>‹#›</a:t>
            </a:fld>
            <a:endParaRPr lang="en-US"/>
          </a:p>
        </p:txBody>
      </p:sp>
    </p:spTree>
    <p:extLst>
      <p:ext uri="{BB962C8B-B14F-4D97-AF65-F5344CB8AC3E}">
        <p14:creationId xmlns:p14="http://schemas.microsoft.com/office/powerpoint/2010/main" val="86203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City of Emeryville Planning Commission</a:t>
            </a:r>
          </a:p>
        </p:txBody>
      </p:sp>
      <p:sp>
        <p:nvSpPr>
          <p:cNvPr id="6" name="Slide Number Placeholder 5"/>
          <p:cNvSpPr>
            <a:spLocks noGrp="1"/>
          </p:cNvSpPr>
          <p:nvPr>
            <p:ph type="sldNum" sz="quarter" idx="12"/>
          </p:nvPr>
        </p:nvSpPr>
        <p:spPr/>
        <p:txBody>
          <a:bodyPr/>
          <a:lstStyle/>
          <a:p>
            <a:fld id="{156CE728-949D-4798-8039-22BCAF0C2149}" type="slidenum">
              <a:rPr lang="en-US" smtClean="0"/>
              <a:t>‹#›</a:t>
            </a:fld>
            <a:endParaRPr lang="en-US"/>
          </a:p>
        </p:txBody>
      </p:sp>
    </p:spTree>
    <p:extLst>
      <p:ext uri="{BB962C8B-B14F-4D97-AF65-F5344CB8AC3E}">
        <p14:creationId xmlns:p14="http://schemas.microsoft.com/office/powerpoint/2010/main" val="867393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City of Emeryville Planning Commission</a:t>
            </a:r>
          </a:p>
        </p:txBody>
      </p:sp>
      <p:sp>
        <p:nvSpPr>
          <p:cNvPr id="6" name="Slide Number Placeholder 5"/>
          <p:cNvSpPr>
            <a:spLocks noGrp="1"/>
          </p:cNvSpPr>
          <p:nvPr>
            <p:ph type="sldNum" sz="quarter" idx="12"/>
          </p:nvPr>
        </p:nvSpPr>
        <p:spPr/>
        <p:txBody>
          <a:bodyPr/>
          <a:lstStyle/>
          <a:p>
            <a:fld id="{156CE728-949D-4798-8039-22BCAF0C2149}" type="slidenum">
              <a:rPr lang="en-US" smtClean="0"/>
              <a:t>‹#›</a:t>
            </a:fld>
            <a:endParaRPr lang="en-US"/>
          </a:p>
        </p:txBody>
      </p:sp>
    </p:spTree>
    <p:extLst>
      <p:ext uri="{BB962C8B-B14F-4D97-AF65-F5344CB8AC3E}">
        <p14:creationId xmlns:p14="http://schemas.microsoft.com/office/powerpoint/2010/main" val="4206807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EEECE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118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City of Emeryville Planning Commission</a:t>
            </a:r>
          </a:p>
        </p:txBody>
      </p:sp>
      <p:sp>
        <p:nvSpPr>
          <p:cNvPr id="6" name="Slide Number Placeholder 5"/>
          <p:cNvSpPr>
            <a:spLocks noGrp="1"/>
          </p:cNvSpPr>
          <p:nvPr>
            <p:ph type="sldNum" sz="quarter" idx="12"/>
          </p:nvPr>
        </p:nvSpPr>
        <p:spPr/>
        <p:txBody>
          <a:bodyPr/>
          <a:lstStyle/>
          <a:p>
            <a:fld id="{156CE728-949D-4798-8039-22BCAF0C2149}" type="slidenum">
              <a:rPr lang="en-US" smtClean="0"/>
              <a:t>‹#›</a:t>
            </a:fld>
            <a:endParaRPr lang="en-US"/>
          </a:p>
        </p:txBody>
      </p:sp>
    </p:spTree>
    <p:extLst>
      <p:ext uri="{BB962C8B-B14F-4D97-AF65-F5344CB8AC3E}">
        <p14:creationId xmlns:p14="http://schemas.microsoft.com/office/powerpoint/2010/main" val="719148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City of Emeryville Planning Commission</a:t>
            </a:r>
          </a:p>
        </p:txBody>
      </p:sp>
      <p:sp>
        <p:nvSpPr>
          <p:cNvPr id="6" name="Slide Number Placeholder 5"/>
          <p:cNvSpPr>
            <a:spLocks noGrp="1"/>
          </p:cNvSpPr>
          <p:nvPr>
            <p:ph type="sldNum" sz="quarter" idx="12"/>
          </p:nvPr>
        </p:nvSpPr>
        <p:spPr/>
        <p:txBody>
          <a:bodyPr/>
          <a:lstStyle/>
          <a:p>
            <a:fld id="{156CE728-949D-4798-8039-22BCAF0C2149}" type="slidenum">
              <a:rPr lang="en-US" smtClean="0"/>
              <a:t>‹#›</a:t>
            </a:fld>
            <a:endParaRPr lang="en-US"/>
          </a:p>
        </p:txBody>
      </p:sp>
    </p:spTree>
    <p:extLst>
      <p:ext uri="{BB962C8B-B14F-4D97-AF65-F5344CB8AC3E}">
        <p14:creationId xmlns:p14="http://schemas.microsoft.com/office/powerpoint/2010/main" val="1736347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City of Emeryville Planning Commission</a:t>
            </a:r>
          </a:p>
        </p:txBody>
      </p:sp>
      <p:sp>
        <p:nvSpPr>
          <p:cNvPr id="7" name="Slide Number Placeholder 6"/>
          <p:cNvSpPr>
            <a:spLocks noGrp="1"/>
          </p:cNvSpPr>
          <p:nvPr>
            <p:ph type="sldNum" sz="quarter" idx="12"/>
          </p:nvPr>
        </p:nvSpPr>
        <p:spPr/>
        <p:txBody>
          <a:bodyPr/>
          <a:lstStyle/>
          <a:p>
            <a:fld id="{156CE728-949D-4798-8039-22BCAF0C2149}" type="slidenum">
              <a:rPr lang="en-US" smtClean="0"/>
              <a:t>‹#›</a:t>
            </a:fld>
            <a:endParaRPr lang="en-US"/>
          </a:p>
        </p:txBody>
      </p:sp>
    </p:spTree>
    <p:extLst>
      <p:ext uri="{BB962C8B-B14F-4D97-AF65-F5344CB8AC3E}">
        <p14:creationId xmlns:p14="http://schemas.microsoft.com/office/powerpoint/2010/main" val="1532941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City of Emeryville Planning Commission</a:t>
            </a:r>
          </a:p>
        </p:txBody>
      </p:sp>
      <p:sp>
        <p:nvSpPr>
          <p:cNvPr id="9" name="Slide Number Placeholder 8"/>
          <p:cNvSpPr>
            <a:spLocks noGrp="1"/>
          </p:cNvSpPr>
          <p:nvPr>
            <p:ph type="sldNum" sz="quarter" idx="12"/>
          </p:nvPr>
        </p:nvSpPr>
        <p:spPr/>
        <p:txBody>
          <a:bodyPr/>
          <a:lstStyle/>
          <a:p>
            <a:fld id="{156CE728-949D-4798-8039-22BCAF0C2149}" type="slidenum">
              <a:rPr lang="en-US" smtClean="0"/>
              <a:t>‹#›</a:t>
            </a:fld>
            <a:endParaRPr lang="en-US"/>
          </a:p>
        </p:txBody>
      </p:sp>
    </p:spTree>
    <p:extLst>
      <p:ext uri="{BB962C8B-B14F-4D97-AF65-F5344CB8AC3E}">
        <p14:creationId xmlns:p14="http://schemas.microsoft.com/office/powerpoint/2010/main" val="3745856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City of Emeryville Planning Commission</a:t>
            </a:r>
          </a:p>
        </p:txBody>
      </p:sp>
      <p:sp>
        <p:nvSpPr>
          <p:cNvPr id="5" name="Slide Number Placeholder 4"/>
          <p:cNvSpPr>
            <a:spLocks noGrp="1"/>
          </p:cNvSpPr>
          <p:nvPr>
            <p:ph type="sldNum" sz="quarter" idx="12"/>
          </p:nvPr>
        </p:nvSpPr>
        <p:spPr/>
        <p:txBody>
          <a:bodyPr/>
          <a:lstStyle/>
          <a:p>
            <a:fld id="{156CE728-949D-4798-8039-22BCAF0C2149}" type="slidenum">
              <a:rPr lang="en-US" smtClean="0"/>
              <a:t>‹#›</a:t>
            </a:fld>
            <a:endParaRPr lang="en-US"/>
          </a:p>
        </p:txBody>
      </p:sp>
    </p:spTree>
    <p:extLst>
      <p:ext uri="{BB962C8B-B14F-4D97-AF65-F5344CB8AC3E}">
        <p14:creationId xmlns:p14="http://schemas.microsoft.com/office/powerpoint/2010/main" val="3448089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1504950" cy="365125"/>
          </a:xfrm>
        </p:spPr>
        <p:txBody>
          <a:bodyPr/>
          <a:lstStyle>
            <a:lvl1pPr algn="r">
              <a:defRPr/>
            </a:lvl1pPr>
          </a:lstStyle>
          <a:p>
            <a:endParaRPr lang="en-US"/>
          </a:p>
        </p:txBody>
      </p:sp>
      <p:sp>
        <p:nvSpPr>
          <p:cNvPr id="3" name="Footer Placeholder 2"/>
          <p:cNvSpPr>
            <a:spLocks noGrp="1"/>
          </p:cNvSpPr>
          <p:nvPr>
            <p:ph type="ftr" sz="quarter" idx="11"/>
          </p:nvPr>
        </p:nvSpPr>
        <p:spPr/>
        <p:txBody>
          <a:bodyPr/>
          <a:lstStyle/>
          <a:p>
            <a:r>
              <a:rPr lang="en-US"/>
              <a:t>City of Emeryville Planning Commission</a:t>
            </a:r>
          </a:p>
        </p:txBody>
      </p:sp>
      <p:sp>
        <p:nvSpPr>
          <p:cNvPr id="4" name="Slide Number Placeholder 3"/>
          <p:cNvSpPr>
            <a:spLocks noGrp="1"/>
          </p:cNvSpPr>
          <p:nvPr>
            <p:ph type="sldNum" sz="quarter" idx="12"/>
          </p:nvPr>
        </p:nvSpPr>
        <p:spPr/>
        <p:txBody>
          <a:bodyPr/>
          <a:lstStyle/>
          <a:p>
            <a:fld id="{156CE728-949D-4798-8039-22BCAF0C2149}" type="slidenum">
              <a:rPr lang="en-US" smtClean="0"/>
              <a:t>‹#›</a:t>
            </a:fld>
            <a:endParaRPr lang="en-US"/>
          </a:p>
        </p:txBody>
      </p:sp>
    </p:spTree>
    <p:extLst>
      <p:ext uri="{BB962C8B-B14F-4D97-AF65-F5344CB8AC3E}">
        <p14:creationId xmlns:p14="http://schemas.microsoft.com/office/powerpoint/2010/main" val="1987920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City of Emeryville Planning Commission</a:t>
            </a:r>
          </a:p>
        </p:txBody>
      </p:sp>
      <p:sp>
        <p:nvSpPr>
          <p:cNvPr id="7" name="Slide Number Placeholder 6"/>
          <p:cNvSpPr>
            <a:spLocks noGrp="1"/>
          </p:cNvSpPr>
          <p:nvPr>
            <p:ph type="sldNum" sz="quarter" idx="12"/>
          </p:nvPr>
        </p:nvSpPr>
        <p:spPr/>
        <p:txBody>
          <a:bodyPr/>
          <a:lstStyle/>
          <a:p>
            <a:fld id="{156CE728-949D-4798-8039-22BCAF0C2149}" type="slidenum">
              <a:rPr lang="en-US" smtClean="0"/>
              <a:t>‹#›</a:t>
            </a:fld>
            <a:endParaRPr lang="en-US"/>
          </a:p>
        </p:txBody>
      </p:sp>
    </p:spTree>
    <p:extLst>
      <p:ext uri="{BB962C8B-B14F-4D97-AF65-F5344CB8AC3E}">
        <p14:creationId xmlns:p14="http://schemas.microsoft.com/office/powerpoint/2010/main" val="2342930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City of Emeryville Planning Commission</a:t>
            </a:r>
          </a:p>
        </p:txBody>
      </p:sp>
      <p:sp>
        <p:nvSpPr>
          <p:cNvPr id="7" name="Slide Number Placeholder 6"/>
          <p:cNvSpPr>
            <a:spLocks noGrp="1"/>
          </p:cNvSpPr>
          <p:nvPr>
            <p:ph type="sldNum" sz="quarter" idx="12"/>
          </p:nvPr>
        </p:nvSpPr>
        <p:spPr/>
        <p:txBody>
          <a:bodyPr/>
          <a:lstStyle/>
          <a:p>
            <a:fld id="{156CE728-949D-4798-8039-22BCAF0C2149}" type="slidenum">
              <a:rPr lang="en-US" smtClean="0"/>
              <a:t>‹#›</a:t>
            </a:fld>
            <a:endParaRPr lang="en-US"/>
          </a:p>
        </p:txBody>
      </p:sp>
    </p:spTree>
    <p:extLst>
      <p:ext uri="{BB962C8B-B14F-4D97-AF65-F5344CB8AC3E}">
        <p14:creationId xmlns:p14="http://schemas.microsoft.com/office/powerpoint/2010/main" val="2766656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City of Emeryville Planning Commission</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6CE728-949D-4798-8039-22BCAF0C2149}" type="slidenum">
              <a:rPr lang="en-US" smtClean="0"/>
              <a:t>‹#›</a:t>
            </a:fld>
            <a:endParaRPr lang="en-US"/>
          </a:p>
        </p:txBody>
      </p:sp>
    </p:spTree>
    <p:extLst>
      <p:ext uri="{BB962C8B-B14F-4D97-AF65-F5344CB8AC3E}">
        <p14:creationId xmlns:p14="http://schemas.microsoft.com/office/powerpoint/2010/main" val="36618818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png"/><Relationship Id="rId7"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png"/></Relationships>
</file>

<file path=ppt/slides/_rels/slide26.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3" Type="http://schemas.openxmlformats.org/officeDocument/2006/relationships/image" Target="../media/image7.png"/><Relationship Id="rId7" Type="http://schemas.openxmlformats.org/officeDocument/2006/relationships/diagramLayout" Target="../diagrams/layout1.xml"/><Relationship Id="rId12" Type="http://schemas.openxmlformats.org/officeDocument/2006/relationships/diagramLayout" Target="../diagrams/layout2.xml"/><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diagramData" Target="../diagrams/data1.xml"/><Relationship Id="rId11" Type="http://schemas.openxmlformats.org/officeDocument/2006/relationships/diagramData" Target="../diagrams/data2.xml"/><Relationship Id="rId5" Type="http://schemas.openxmlformats.org/officeDocument/2006/relationships/image" Target="../media/image6.png"/><Relationship Id="rId15" Type="http://schemas.microsoft.com/office/2007/relationships/diagramDrawing" Target="../diagrams/drawing2.xml"/><Relationship Id="rId10" Type="http://schemas.microsoft.com/office/2007/relationships/diagramDrawing" Target="../diagrams/drawing1.xml"/><Relationship Id="rId4" Type="http://schemas.openxmlformats.org/officeDocument/2006/relationships/image" Target="../media/image5.png"/><Relationship Id="rId9" Type="http://schemas.openxmlformats.org/officeDocument/2006/relationships/diagramColors" Target="../diagrams/colors1.xml"/><Relationship Id="rId14" Type="http://schemas.openxmlformats.org/officeDocument/2006/relationships/diagramColors" Target="../diagrams/colors2.xml"/></Relationships>
</file>

<file path=ppt/slides/_rels/slide2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8E5B416-A676-4155-B1E8-ECA2DDEEC39B}"/>
              </a:ext>
            </a:extLst>
          </p:cNvPr>
          <p:cNvCxnSpPr>
            <a:cxnSpLocks/>
          </p:cNvCxnSpPr>
          <p:nvPr/>
        </p:nvCxnSpPr>
        <p:spPr>
          <a:xfrm>
            <a:off x="6569" y="657227"/>
            <a:ext cx="9137431" cy="31744"/>
          </a:xfrm>
          <a:prstGeom prst="line">
            <a:avLst/>
          </a:prstGeom>
          <a:ln w="28575">
            <a:solidFill>
              <a:srgbClr val="C1D16E"/>
            </a:solidFill>
          </a:ln>
          <a:effectLst/>
        </p:spPr>
        <p:style>
          <a:lnRef idx="2">
            <a:schemeClr val="accent1"/>
          </a:lnRef>
          <a:fillRef idx="0">
            <a:schemeClr val="accent1"/>
          </a:fillRef>
          <a:effectRef idx="1">
            <a:schemeClr val="accent1"/>
          </a:effectRef>
          <a:fontRef idx="minor">
            <a:schemeClr val="tx1"/>
          </a:fontRef>
        </p:style>
      </p:cxnSp>
      <p:pic>
        <p:nvPicPr>
          <p:cNvPr id="3" name="Picture 2" descr="Diagram&#10;&#10;Description automatically generated">
            <a:extLst>
              <a:ext uri="{FF2B5EF4-FFF2-40B4-BE49-F238E27FC236}">
                <a16:creationId xmlns:a16="http://schemas.microsoft.com/office/drawing/2014/main" id="{C9FA2365-D647-4F5B-8236-7285808D6125}"/>
              </a:ext>
            </a:extLst>
          </p:cNvPr>
          <p:cNvPicPr>
            <a:picLocks noChangeAspect="1"/>
          </p:cNvPicPr>
          <p:nvPr/>
        </p:nvPicPr>
        <p:blipFill>
          <a:blip r:embed="rId3"/>
          <a:stretch>
            <a:fillRect/>
          </a:stretch>
        </p:blipFill>
        <p:spPr>
          <a:xfrm>
            <a:off x="4683167" y="4134715"/>
            <a:ext cx="2217126" cy="1770785"/>
          </a:xfrm>
          <a:prstGeom prst="rect">
            <a:avLst/>
          </a:prstGeom>
        </p:spPr>
      </p:pic>
      <p:pic>
        <p:nvPicPr>
          <p:cNvPr id="8" name="Picture 7" descr="A picture containing text, clock&#10;&#10;Description automatically generated">
            <a:extLst>
              <a:ext uri="{FF2B5EF4-FFF2-40B4-BE49-F238E27FC236}">
                <a16:creationId xmlns:a16="http://schemas.microsoft.com/office/drawing/2014/main" id="{5F228B16-A86B-4069-97CA-372B81D9976D}"/>
              </a:ext>
            </a:extLst>
          </p:cNvPr>
          <p:cNvPicPr>
            <a:picLocks noChangeAspect="1"/>
          </p:cNvPicPr>
          <p:nvPr/>
        </p:nvPicPr>
        <p:blipFill>
          <a:blip r:embed="rId4"/>
          <a:stretch>
            <a:fillRect/>
          </a:stretch>
        </p:blipFill>
        <p:spPr>
          <a:xfrm>
            <a:off x="196860" y="4134715"/>
            <a:ext cx="2217126" cy="1770785"/>
          </a:xfrm>
          <a:prstGeom prst="rect">
            <a:avLst/>
          </a:prstGeom>
        </p:spPr>
      </p:pic>
      <p:pic>
        <p:nvPicPr>
          <p:cNvPr id="10" name="Picture 9" descr="Diagram&#10;&#10;Description automatically generated">
            <a:extLst>
              <a:ext uri="{FF2B5EF4-FFF2-40B4-BE49-F238E27FC236}">
                <a16:creationId xmlns:a16="http://schemas.microsoft.com/office/drawing/2014/main" id="{B5A07A98-F720-46ED-B9C9-8F932C32E68C}"/>
              </a:ext>
            </a:extLst>
          </p:cNvPr>
          <p:cNvPicPr>
            <a:picLocks noChangeAspect="1"/>
          </p:cNvPicPr>
          <p:nvPr/>
        </p:nvPicPr>
        <p:blipFill>
          <a:blip r:embed="rId5"/>
          <a:stretch>
            <a:fillRect/>
          </a:stretch>
        </p:blipFill>
        <p:spPr>
          <a:xfrm>
            <a:off x="6906938" y="4131639"/>
            <a:ext cx="2217126" cy="1770785"/>
          </a:xfrm>
          <a:prstGeom prst="rect">
            <a:avLst/>
          </a:prstGeom>
        </p:spPr>
      </p:pic>
      <p:pic>
        <p:nvPicPr>
          <p:cNvPr id="13" name="Picture 12" descr="Icon&#10;&#10;Description automatically generated">
            <a:extLst>
              <a:ext uri="{FF2B5EF4-FFF2-40B4-BE49-F238E27FC236}">
                <a16:creationId xmlns:a16="http://schemas.microsoft.com/office/drawing/2014/main" id="{BB39383B-A564-416D-89E8-98F22A1D9FFD}"/>
              </a:ext>
            </a:extLst>
          </p:cNvPr>
          <p:cNvPicPr>
            <a:picLocks noChangeAspect="1"/>
          </p:cNvPicPr>
          <p:nvPr/>
        </p:nvPicPr>
        <p:blipFill>
          <a:blip r:embed="rId6"/>
          <a:stretch>
            <a:fillRect/>
          </a:stretch>
        </p:blipFill>
        <p:spPr>
          <a:xfrm>
            <a:off x="2444998" y="4134715"/>
            <a:ext cx="2217126" cy="1770785"/>
          </a:xfrm>
          <a:prstGeom prst="rect">
            <a:avLst/>
          </a:prstGeom>
        </p:spPr>
      </p:pic>
      <p:pic>
        <p:nvPicPr>
          <p:cNvPr id="12" name="Picture 11">
            <a:extLst>
              <a:ext uri="{FF2B5EF4-FFF2-40B4-BE49-F238E27FC236}">
                <a16:creationId xmlns:a16="http://schemas.microsoft.com/office/drawing/2014/main" id="{CA81346E-F1C6-9FC1-13E9-68504C5DAD66}"/>
              </a:ext>
            </a:extLst>
          </p:cNvPr>
          <p:cNvPicPr>
            <a:picLocks noChangeAspect="1"/>
          </p:cNvPicPr>
          <p:nvPr/>
        </p:nvPicPr>
        <p:blipFill>
          <a:blip r:embed="rId7"/>
          <a:stretch>
            <a:fillRect/>
          </a:stretch>
        </p:blipFill>
        <p:spPr>
          <a:xfrm>
            <a:off x="3230866" y="3364547"/>
            <a:ext cx="2514600" cy="419100"/>
          </a:xfrm>
          <a:prstGeom prst="rect">
            <a:avLst/>
          </a:prstGeom>
        </p:spPr>
      </p:pic>
      <p:pic>
        <p:nvPicPr>
          <p:cNvPr id="14" name="Picture 2" descr="logo">
            <a:extLst>
              <a:ext uri="{FF2B5EF4-FFF2-40B4-BE49-F238E27FC236}">
                <a16:creationId xmlns:a16="http://schemas.microsoft.com/office/drawing/2014/main" id="{2D0E0B69-B9D1-8122-C2DD-33A7FE48E9A0}"/>
              </a:ext>
            </a:extLst>
          </p:cNvPr>
          <p:cNvPicPr>
            <a:picLocks noChangeAspect="1" noChangeArrowheads="1"/>
          </p:cNvPicPr>
          <p:nvPr/>
        </p:nvPicPr>
        <p:blipFill>
          <a:blip r:embed="rId8" cstate="print"/>
          <a:srcRect/>
          <a:stretch>
            <a:fillRect/>
          </a:stretch>
        </p:blipFill>
        <p:spPr bwMode="auto">
          <a:xfrm>
            <a:off x="457200" y="6172200"/>
            <a:ext cx="609600" cy="616515"/>
          </a:xfrm>
          <a:prstGeom prst="rect">
            <a:avLst/>
          </a:prstGeom>
          <a:noFill/>
          <a:ln w="9525">
            <a:noFill/>
            <a:miter lim="800000"/>
            <a:headEnd/>
            <a:tailEnd/>
          </a:ln>
        </p:spPr>
      </p:pic>
      <p:sp>
        <p:nvSpPr>
          <p:cNvPr id="17" name="TextBox 16">
            <a:extLst>
              <a:ext uri="{FF2B5EF4-FFF2-40B4-BE49-F238E27FC236}">
                <a16:creationId xmlns:a16="http://schemas.microsoft.com/office/drawing/2014/main" id="{62A639FD-7D9E-EBFC-0559-43CD6F1AF6E0}"/>
              </a:ext>
            </a:extLst>
          </p:cNvPr>
          <p:cNvSpPr txBox="1"/>
          <p:nvPr/>
        </p:nvSpPr>
        <p:spPr>
          <a:xfrm>
            <a:off x="196860" y="1683166"/>
            <a:ext cx="8581380" cy="2944396"/>
          </a:xfrm>
          <a:prstGeom prst="rect">
            <a:avLst/>
          </a:prstGeom>
          <a:noFill/>
        </p:spPr>
        <p:txBody>
          <a:bodyPr wrap="square">
            <a:spAutoFit/>
          </a:bodyPr>
          <a:lstStyle/>
          <a:p>
            <a:pPr algn="ctr">
              <a:spcBef>
                <a:spcPts val="750"/>
              </a:spcBef>
            </a:pPr>
            <a:r>
              <a:rPr lang="en-US" sz="3200" b="1" dirty="0">
                <a:solidFill>
                  <a:srgbClr val="5294B6"/>
                </a:solidFill>
                <a:latin typeface="Calibri Light" panose="020F0302020204030204" pitchFamily="34" charset="0"/>
                <a:cs typeface="Calibri Light" panose="020F0302020204030204" pitchFamily="34" charset="0"/>
              </a:rPr>
              <a:t>Emeryville Housing Committee</a:t>
            </a:r>
          </a:p>
          <a:p>
            <a:pPr algn="ctr">
              <a:spcBef>
                <a:spcPts val="750"/>
              </a:spcBef>
            </a:pPr>
            <a:r>
              <a:rPr lang="en-US" sz="3200" b="1" baseline="30000" dirty="0">
                <a:solidFill>
                  <a:srgbClr val="5294B6"/>
                </a:solidFill>
                <a:latin typeface="Calibri Light" panose="020F0302020204030204" pitchFamily="34" charset="0"/>
                <a:cs typeface="Calibri Light" panose="020F0302020204030204" pitchFamily="34" charset="0"/>
              </a:rPr>
              <a:t>Wednesday, June 1, 2022</a:t>
            </a:r>
          </a:p>
          <a:p>
            <a:pPr>
              <a:spcBef>
                <a:spcPts val="750"/>
              </a:spcBef>
            </a:pPr>
            <a:endParaRPr lang="en-US" sz="2400" b="1" baseline="30000" dirty="0">
              <a:solidFill>
                <a:srgbClr val="5294B6"/>
              </a:solidFill>
              <a:latin typeface="Calibri Light" panose="020F0302020204030204" pitchFamily="34" charset="0"/>
              <a:cs typeface="Calibri Light" panose="020F0302020204030204" pitchFamily="34" charset="0"/>
            </a:endParaRPr>
          </a:p>
          <a:p>
            <a:pPr algn="ctr">
              <a:spcBef>
                <a:spcPts val="750"/>
              </a:spcBef>
            </a:pPr>
            <a:r>
              <a:rPr lang="en-US" sz="5400" b="1" baseline="30000" dirty="0">
                <a:solidFill>
                  <a:srgbClr val="5294B6"/>
                </a:solidFill>
                <a:latin typeface="Calibri Light" panose="020F0302020204030204" pitchFamily="34" charset="0"/>
                <a:cs typeface="Calibri Light" panose="020F0302020204030204" pitchFamily="34" charset="0"/>
              </a:rPr>
              <a:t>DRAFT 2023-2031 HOUSING ELEMENT</a:t>
            </a:r>
          </a:p>
          <a:p>
            <a:pPr>
              <a:spcBef>
                <a:spcPts val="750"/>
              </a:spcBef>
            </a:pPr>
            <a:endParaRPr lang="en-US" sz="2400" b="0" baseline="30000" dirty="0">
              <a:solidFill>
                <a:srgbClr val="5294B6"/>
              </a:solidFill>
              <a:latin typeface="Calibri Light" panose="020F0302020204030204" pitchFamily="34" charset="0"/>
              <a:cs typeface="Calibri Light" panose="020F0302020204030204" pitchFamily="34" charset="0"/>
            </a:endParaRPr>
          </a:p>
          <a:p>
            <a:pPr>
              <a:spcBef>
                <a:spcPts val="750"/>
              </a:spcBef>
            </a:pPr>
            <a:endParaRPr lang="en-US" baseline="30000" dirty="0">
              <a:solidFill>
                <a:srgbClr val="5294B6"/>
              </a:solidFill>
              <a:latin typeface="Calibri Light" panose="020F0302020204030204" pitchFamily="34" charset="0"/>
              <a:cs typeface="Calibri Light" panose="020F0302020204030204" pitchFamily="34" charset="0"/>
            </a:endParaRPr>
          </a:p>
          <a:p>
            <a:pPr>
              <a:spcBef>
                <a:spcPts val="750"/>
              </a:spcBef>
            </a:pPr>
            <a:endParaRPr lang="en-US" sz="1800" b="0" baseline="30000" dirty="0">
              <a:solidFill>
                <a:srgbClr val="5294B6"/>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505823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8E5B416-A676-4155-B1E8-ECA2DDEEC39B}"/>
              </a:ext>
            </a:extLst>
          </p:cNvPr>
          <p:cNvCxnSpPr>
            <a:cxnSpLocks/>
          </p:cNvCxnSpPr>
          <p:nvPr/>
        </p:nvCxnSpPr>
        <p:spPr>
          <a:xfrm>
            <a:off x="6569" y="657227"/>
            <a:ext cx="9137431" cy="31744"/>
          </a:xfrm>
          <a:prstGeom prst="line">
            <a:avLst/>
          </a:prstGeom>
          <a:ln w="28575">
            <a:solidFill>
              <a:srgbClr val="C1D16E"/>
            </a:solidFill>
          </a:ln>
          <a:effectLst/>
        </p:spPr>
        <p:style>
          <a:lnRef idx="2">
            <a:schemeClr val="accent1"/>
          </a:lnRef>
          <a:fillRef idx="0">
            <a:schemeClr val="accent1"/>
          </a:fillRef>
          <a:effectRef idx="1">
            <a:schemeClr val="accent1"/>
          </a:effectRef>
          <a:fontRef idx="minor">
            <a:schemeClr val="tx1"/>
          </a:fontRef>
        </p:style>
      </p:cxnSp>
      <p:pic>
        <p:nvPicPr>
          <p:cNvPr id="7" name="Picture 2" descr="C:\Users\greddy\Desktop\PlaceWorks_White.png">
            <a:extLst>
              <a:ext uri="{FF2B5EF4-FFF2-40B4-BE49-F238E27FC236}">
                <a16:creationId xmlns:a16="http://schemas.microsoft.com/office/drawing/2014/main" id="{DD2E14C0-636C-4D73-A360-F840D647F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75" y="1000126"/>
            <a:ext cx="1758156" cy="31814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E9BB326-E34A-154E-A06A-F69B6792D458}"/>
              </a:ext>
            </a:extLst>
          </p:cNvPr>
          <p:cNvPicPr>
            <a:picLocks noChangeAspect="1"/>
          </p:cNvPicPr>
          <p:nvPr/>
        </p:nvPicPr>
        <p:blipFill>
          <a:blip r:embed="rId4"/>
          <a:stretch>
            <a:fillRect/>
          </a:stretch>
        </p:blipFill>
        <p:spPr>
          <a:xfrm>
            <a:off x="6525986" y="1000126"/>
            <a:ext cx="2514600" cy="419100"/>
          </a:xfrm>
          <a:prstGeom prst="rect">
            <a:avLst/>
          </a:prstGeom>
        </p:spPr>
      </p:pic>
      <p:pic>
        <p:nvPicPr>
          <p:cNvPr id="12" name="Picture 11">
            <a:extLst>
              <a:ext uri="{FF2B5EF4-FFF2-40B4-BE49-F238E27FC236}">
                <a16:creationId xmlns:a16="http://schemas.microsoft.com/office/drawing/2014/main" id="{CA81346E-F1C6-9FC1-13E9-68504C5DAD66}"/>
              </a:ext>
            </a:extLst>
          </p:cNvPr>
          <p:cNvPicPr>
            <a:picLocks noChangeAspect="1"/>
          </p:cNvPicPr>
          <p:nvPr/>
        </p:nvPicPr>
        <p:blipFill>
          <a:blip r:embed="rId4"/>
          <a:stretch>
            <a:fillRect/>
          </a:stretch>
        </p:blipFill>
        <p:spPr>
          <a:xfrm>
            <a:off x="3230866" y="3364547"/>
            <a:ext cx="2514600" cy="419100"/>
          </a:xfrm>
          <a:prstGeom prst="rect">
            <a:avLst/>
          </a:prstGeom>
        </p:spPr>
      </p:pic>
      <p:pic>
        <p:nvPicPr>
          <p:cNvPr id="14" name="Picture 2" descr="logo">
            <a:extLst>
              <a:ext uri="{FF2B5EF4-FFF2-40B4-BE49-F238E27FC236}">
                <a16:creationId xmlns:a16="http://schemas.microsoft.com/office/drawing/2014/main" id="{2253B77F-36A1-B302-3E2B-4F3522A2B52C}"/>
              </a:ext>
            </a:extLst>
          </p:cNvPr>
          <p:cNvPicPr>
            <a:picLocks noChangeAspect="1" noChangeArrowheads="1"/>
          </p:cNvPicPr>
          <p:nvPr/>
        </p:nvPicPr>
        <p:blipFill>
          <a:blip r:embed="rId5" cstate="print"/>
          <a:srcRect/>
          <a:stretch>
            <a:fillRect/>
          </a:stretch>
        </p:blipFill>
        <p:spPr bwMode="auto">
          <a:xfrm>
            <a:off x="472440" y="6088380"/>
            <a:ext cx="609600" cy="616515"/>
          </a:xfrm>
          <a:prstGeom prst="rect">
            <a:avLst/>
          </a:prstGeom>
          <a:noFill/>
          <a:ln w="9525">
            <a:noFill/>
            <a:miter lim="800000"/>
            <a:headEnd/>
            <a:tailEnd/>
          </a:ln>
        </p:spPr>
      </p:pic>
      <p:sp>
        <p:nvSpPr>
          <p:cNvPr id="15" name="TextBox 14">
            <a:extLst>
              <a:ext uri="{FF2B5EF4-FFF2-40B4-BE49-F238E27FC236}">
                <a16:creationId xmlns:a16="http://schemas.microsoft.com/office/drawing/2014/main" id="{C229AA3F-3249-F86C-D440-CEB164305419}"/>
              </a:ext>
            </a:extLst>
          </p:cNvPr>
          <p:cNvSpPr txBox="1"/>
          <p:nvPr/>
        </p:nvSpPr>
        <p:spPr>
          <a:xfrm>
            <a:off x="1" y="29069"/>
            <a:ext cx="8975272" cy="707886"/>
          </a:xfrm>
          <a:prstGeom prst="rect">
            <a:avLst/>
          </a:prstGeom>
          <a:noFill/>
        </p:spPr>
        <p:txBody>
          <a:bodyPr wrap="square">
            <a:spAutoFit/>
          </a:bodyPr>
          <a:lstStyle/>
          <a:p>
            <a:r>
              <a:rPr lang="en-US" sz="4000" b="0" dirty="0">
                <a:solidFill>
                  <a:srgbClr val="5294B6"/>
                </a:solidFill>
                <a:latin typeface="Calibri" panose="020F0502020204030204" pitchFamily="34" charset="0"/>
                <a:cs typeface="Calibri" panose="020F0502020204030204" pitchFamily="34" charset="0"/>
              </a:rPr>
              <a:t>2023-2031 HOUSING ELEMENT</a:t>
            </a:r>
            <a:endParaRPr lang="en-US" sz="4000" dirty="0"/>
          </a:p>
        </p:txBody>
      </p:sp>
      <p:sp>
        <p:nvSpPr>
          <p:cNvPr id="16" name="TextBox 15">
            <a:extLst>
              <a:ext uri="{FF2B5EF4-FFF2-40B4-BE49-F238E27FC236}">
                <a16:creationId xmlns:a16="http://schemas.microsoft.com/office/drawing/2014/main" id="{D390552B-EFD7-BF45-F538-1F9AC48A8D03}"/>
              </a:ext>
            </a:extLst>
          </p:cNvPr>
          <p:cNvSpPr txBox="1"/>
          <p:nvPr/>
        </p:nvSpPr>
        <p:spPr>
          <a:xfrm>
            <a:off x="6569" y="689099"/>
            <a:ext cx="9117495" cy="5262979"/>
          </a:xfrm>
          <a:prstGeom prst="rect">
            <a:avLst/>
          </a:prstGeom>
          <a:noFill/>
        </p:spPr>
        <p:txBody>
          <a:bodyPr wrap="square">
            <a:spAutoFit/>
          </a:bodyPr>
          <a:lstStyle/>
          <a:p>
            <a:r>
              <a:rPr lang="en-US" sz="2800" dirty="0">
                <a:solidFill>
                  <a:srgbClr val="5294B6"/>
                </a:solidFill>
                <a:latin typeface="Calibri" panose="020F0502020204030204" pitchFamily="34" charset="0"/>
                <a:cs typeface="Calibri" panose="020F0502020204030204" pitchFamily="34" charset="0"/>
              </a:rPr>
              <a:t>Overview and Highlights of </a:t>
            </a:r>
          </a:p>
          <a:p>
            <a:r>
              <a:rPr lang="en-US" sz="2800" dirty="0">
                <a:solidFill>
                  <a:srgbClr val="5294B6"/>
                </a:solidFill>
                <a:latin typeface="Calibri" panose="020F0502020204030204" pitchFamily="34" charset="0"/>
                <a:cs typeface="Calibri" panose="020F0502020204030204" pitchFamily="34" charset="0"/>
              </a:rPr>
              <a:t>Affirmatively Furthering Fair Housing (Chapter 5)</a:t>
            </a:r>
          </a:p>
          <a:p>
            <a:pPr marL="342900" indent="-342900">
              <a:buFontTx/>
              <a:buChar char="-"/>
            </a:pPr>
            <a:r>
              <a:rPr lang="en-US" sz="2000" dirty="0">
                <a:solidFill>
                  <a:srgbClr val="5294B6"/>
                </a:solidFill>
                <a:latin typeface="Calibri" panose="020F0502020204030204" pitchFamily="34" charset="0"/>
                <a:cs typeface="Calibri" panose="020F0502020204030204" pitchFamily="34" charset="0"/>
              </a:rPr>
              <a:t>AFFH means “taking meaningful actions, in addition to combating discrimination, that overcome patterns of segregation and foster inclusive communities free from barriers that restrict access to opportunity based on protected characteristics.”</a:t>
            </a:r>
          </a:p>
          <a:p>
            <a:pPr marL="914400" lvl="1" indent="-457200">
              <a:buFont typeface="+mj-lt"/>
              <a:buAutoNum type="arabicPeriod"/>
            </a:pPr>
            <a:r>
              <a:rPr lang="en-US" sz="2000" dirty="0">
                <a:solidFill>
                  <a:srgbClr val="5294B6"/>
                </a:solidFill>
                <a:latin typeface="Calibri" panose="020F0502020204030204" pitchFamily="34" charset="0"/>
                <a:cs typeface="Calibri" panose="020F0502020204030204" pitchFamily="34" charset="0"/>
              </a:rPr>
              <a:t>Outreach </a:t>
            </a:r>
          </a:p>
          <a:p>
            <a:pPr marL="914400" lvl="1" indent="-457200">
              <a:buFont typeface="+mj-lt"/>
              <a:buAutoNum type="arabicPeriod"/>
            </a:pPr>
            <a:r>
              <a:rPr lang="en-US" sz="2000" dirty="0">
                <a:solidFill>
                  <a:srgbClr val="5294B6"/>
                </a:solidFill>
                <a:latin typeface="Calibri" panose="020F0502020204030204" pitchFamily="34" charset="0"/>
                <a:cs typeface="Calibri" panose="020F0502020204030204" pitchFamily="34" charset="0"/>
              </a:rPr>
              <a:t>Assessment of Fair Housing Issues </a:t>
            </a:r>
          </a:p>
          <a:p>
            <a:pPr marL="914400" lvl="1" indent="-457200">
              <a:buFont typeface="+mj-lt"/>
              <a:buAutoNum type="arabicPeriod"/>
            </a:pPr>
            <a:r>
              <a:rPr lang="en-US" sz="2000" dirty="0">
                <a:solidFill>
                  <a:srgbClr val="5294B6"/>
                </a:solidFill>
                <a:latin typeface="Calibri" panose="020F0502020204030204" pitchFamily="34" charset="0"/>
                <a:cs typeface="Calibri" panose="020F0502020204030204" pitchFamily="34" charset="0"/>
              </a:rPr>
              <a:t>Patterns of Integration and Segregation </a:t>
            </a:r>
          </a:p>
          <a:p>
            <a:pPr marL="914400" lvl="1" indent="-457200">
              <a:buFont typeface="+mj-lt"/>
              <a:buAutoNum type="arabicPeriod"/>
            </a:pPr>
            <a:r>
              <a:rPr lang="en-US" sz="2000" dirty="0">
                <a:solidFill>
                  <a:srgbClr val="5294B6"/>
                </a:solidFill>
                <a:latin typeface="Calibri" panose="020F0502020204030204" pitchFamily="34" charset="0"/>
                <a:cs typeface="Calibri" panose="020F0502020204030204" pitchFamily="34" charset="0"/>
              </a:rPr>
              <a:t>Access to Opportunity</a:t>
            </a:r>
          </a:p>
          <a:p>
            <a:pPr marL="914400" lvl="1" indent="-457200">
              <a:buFont typeface="+mj-lt"/>
              <a:buAutoNum type="arabicPeriod"/>
            </a:pPr>
            <a:r>
              <a:rPr lang="en-US" sz="2000" dirty="0">
                <a:solidFill>
                  <a:srgbClr val="5294B6"/>
                </a:solidFill>
                <a:latin typeface="Calibri" panose="020F0502020204030204" pitchFamily="34" charset="0"/>
                <a:cs typeface="Calibri" panose="020F0502020204030204" pitchFamily="34" charset="0"/>
              </a:rPr>
              <a:t>Disproportionate Housing Need and Displacement Risk</a:t>
            </a:r>
          </a:p>
          <a:p>
            <a:pPr marL="914400" lvl="1" indent="-457200">
              <a:buFont typeface="+mj-lt"/>
              <a:buAutoNum type="arabicPeriod"/>
            </a:pPr>
            <a:r>
              <a:rPr lang="en-US" sz="2000" dirty="0">
                <a:solidFill>
                  <a:srgbClr val="5294B6"/>
                </a:solidFill>
                <a:latin typeface="Calibri" panose="020F0502020204030204" pitchFamily="34" charset="0"/>
                <a:cs typeface="Calibri" panose="020F0502020204030204" pitchFamily="34" charset="0"/>
              </a:rPr>
              <a:t>Enforcement and Outreach Capacity</a:t>
            </a:r>
          </a:p>
          <a:p>
            <a:pPr marL="914400" lvl="1" indent="-457200">
              <a:buFont typeface="+mj-lt"/>
              <a:buAutoNum type="arabicPeriod"/>
            </a:pPr>
            <a:r>
              <a:rPr lang="en-US" sz="2000" dirty="0">
                <a:solidFill>
                  <a:srgbClr val="5294B6"/>
                </a:solidFill>
                <a:latin typeface="Calibri" panose="020F0502020204030204" pitchFamily="34" charset="0"/>
                <a:cs typeface="Calibri" panose="020F0502020204030204" pitchFamily="34" charset="0"/>
              </a:rPr>
              <a:t>Site Inventory Analysis</a:t>
            </a:r>
          </a:p>
          <a:p>
            <a:pPr marL="914400" lvl="1" indent="-457200">
              <a:buFont typeface="+mj-lt"/>
              <a:buAutoNum type="arabicPeriod"/>
            </a:pPr>
            <a:r>
              <a:rPr lang="en-US" sz="2000" dirty="0">
                <a:solidFill>
                  <a:srgbClr val="5294B6"/>
                </a:solidFill>
                <a:latin typeface="Calibri" panose="020F0502020204030204" pitchFamily="34" charset="0"/>
                <a:cs typeface="Calibri" panose="020F0502020204030204" pitchFamily="34" charset="0"/>
              </a:rPr>
              <a:t>Potential Effect on Disproportionate Housing Needs &amp; Displacement Risk</a:t>
            </a:r>
          </a:p>
          <a:p>
            <a:pPr marL="914400" lvl="1" indent="-457200">
              <a:buFont typeface="+mj-lt"/>
              <a:buAutoNum type="arabicPeriod"/>
            </a:pPr>
            <a:r>
              <a:rPr lang="en-US" sz="2000" dirty="0">
                <a:solidFill>
                  <a:srgbClr val="5294B6"/>
                </a:solidFill>
                <a:latin typeface="Calibri" panose="020F0502020204030204" pitchFamily="34" charset="0"/>
                <a:cs typeface="Calibri" panose="020F0502020204030204" pitchFamily="34" charset="0"/>
              </a:rPr>
              <a:t>Contributing Factors</a:t>
            </a:r>
          </a:p>
          <a:p>
            <a:pPr marL="800100" lvl="1" indent="-342900">
              <a:buFontTx/>
              <a:buChar char="-"/>
            </a:pPr>
            <a:endParaRPr lang="en-US" sz="2000" dirty="0">
              <a:solidFill>
                <a:srgbClr val="5294B6"/>
              </a:solidFill>
              <a:latin typeface="Calibri" panose="020F0502020204030204" pitchFamily="34" charset="0"/>
              <a:cs typeface="Calibri" panose="020F0502020204030204" pitchFamily="34" charset="0"/>
            </a:endParaRPr>
          </a:p>
          <a:p>
            <a:pPr marL="800100" lvl="1" indent="-342900">
              <a:buFontTx/>
              <a:buChar char="-"/>
            </a:pPr>
            <a:endParaRPr lang="en-US" sz="2000" dirty="0"/>
          </a:p>
        </p:txBody>
      </p:sp>
      <p:pic>
        <p:nvPicPr>
          <p:cNvPr id="9" name="Picture 8" descr="A picture containing text, clock&#10;&#10;Description automatically generated">
            <a:extLst>
              <a:ext uri="{FF2B5EF4-FFF2-40B4-BE49-F238E27FC236}">
                <a16:creationId xmlns:a16="http://schemas.microsoft.com/office/drawing/2014/main" id="{51AE0139-7EA2-4371-B09D-944178531F0A}"/>
              </a:ext>
            </a:extLst>
          </p:cNvPr>
          <p:cNvPicPr>
            <a:picLocks noChangeAspect="1"/>
          </p:cNvPicPr>
          <p:nvPr/>
        </p:nvPicPr>
        <p:blipFill>
          <a:blip r:embed="rId6"/>
          <a:stretch>
            <a:fillRect/>
          </a:stretch>
        </p:blipFill>
        <p:spPr>
          <a:xfrm>
            <a:off x="6536009" y="4865530"/>
            <a:ext cx="2217126" cy="1770785"/>
          </a:xfrm>
          <a:prstGeom prst="rect">
            <a:avLst/>
          </a:prstGeom>
        </p:spPr>
      </p:pic>
    </p:spTree>
    <p:extLst>
      <p:ext uri="{BB962C8B-B14F-4D97-AF65-F5344CB8AC3E}">
        <p14:creationId xmlns:p14="http://schemas.microsoft.com/office/powerpoint/2010/main" val="946590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8E5B416-A676-4155-B1E8-ECA2DDEEC39B}"/>
              </a:ext>
            </a:extLst>
          </p:cNvPr>
          <p:cNvCxnSpPr>
            <a:cxnSpLocks/>
          </p:cNvCxnSpPr>
          <p:nvPr/>
        </p:nvCxnSpPr>
        <p:spPr>
          <a:xfrm>
            <a:off x="6569" y="657227"/>
            <a:ext cx="9137431" cy="31744"/>
          </a:xfrm>
          <a:prstGeom prst="line">
            <a:avLst/>
          </a:prstGeom>
          <a:ln w="28575">
            <a:solidFill>
              <a:srgbClr val="C1D16E"/>
            </a:solidFill>
          </a:ln>
          <a:effectLst/>
        </p:spPr>
        <p:style>
          <a:lnRef idx="2">
            <a:schemeClr val="accent1"/>
          </a:lnRef>
          <a:fillRef idx="0">
            <a:schemeClr val="accent1"/>
          </a:fillRef>
          <a:effectRef idx="1">
            <a:schemeClr val="accent1"/>
          </a:effectRef>
          <a:fontRef idx="minor">
            <a:schemeClr val="tx1"/>
          </a:fontRef>
        </p:style>
      </p:cxnSp>
      <p:pic>
        <p:nvPicPr>
          <p:cNvPr id="7" name="Picture 2" descr="C:\Users\greddy\Desktop\PlaceWorks_White.png">
            <a:extLst>
              <a:ext uri="{FF2B5EF4-FFF2-40B4-BE49-F238E27FC236}">
                <a16:creationId xmlns:a16="http://schemas.microsoft.com/office/drawing/2014/main" id="{DD2E14C0-636C-4D73-A360-F840D647F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75" y="1000126"/>
            <a:ext cx="1758156" cy="31814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E9BB326-E34A-154E-A06A-F69B6792D458}"/>
              </a:ext>
            </a:extLst>
          </p:cNvPr>
          <p:cNvPicPr>
            <a:picLocks noChangeAspect="1"/>
          </p:cNvPicPr>
          <p:nvPr/>
        </p:nvPicPr>
        <p:blipFill>
          <a:blip r:embed="rId4"/>
          <a:stretch>
            <a:fillRect/>
          </a:stretch>
        </p:blipFill>
        <p:spPr>
          <a:xfrm>
            <a:off x="6525986" y="1000126"/>
            <a:ext cx="2514600" cy="419100"/>
          </a:xfrm>
          <a:prstGeom prst="rect">
            <a:avLst/>
          </a:prstGeom>
        </p:spPr>
      </p:pic>
      <p:pic>
        <p:nvPicPr>
          <p:cNvPr id="12" name="Picture 11">
            <a:extLst>
              <a:ext uri="{FF2B5EF4-FFF2-40B4-BE49-F238E27FC236}">
                <a16:creationId xmlns:a16="http://schemas.microsoft.com/office/drawing/2014/main" id="{CA81346E-F1C6-9FC1-13E9-68504C5DAD66}"/>
              </a:ext>
            </a:extLst>
          </p:cNvPr>
          <p:cNvPicPr>
            <a:picLocks noChangeAspect="1"/>
          </p:cNvPicPr>
          <p:nvPr/>
        </p:nvPicPr>
        <p:blipFill>
          <a:blip r:embed="rId4"/>
          <a:stretch>
            <a:fillRect/>
          </a:stretch>
        </p:blipFill>
        <p:spPr>
          <a:xfrm>
            <a:off x="3230866" y="3364547"/>
            <a:ext cx="2514600" cy="419100"/>
          </a:xfrm>
          <a:prstGeom prst="rect">
            <a:avLst/>
          </a:prstGeom>
        </p:spPr>
      </p:pic>
      <p:pic>
        <p:nvPicPr>
          <p:cNvPr id="14" name="Picture 2" descr="logo">
            <a:extLst>
              <a:ext uri="{FF2B5EF4-FFF2-40B4-BE49-F238E27FC236}">
                <a16:creationId xmlns:a16="http://schemas.microsoft.com/office/drawing/2014/main" id="{2253B77F-36A1-B302-3E2B-4F3522A2B52C}"/>
              </a:ext>
            </a:extLst>
          </p:cNvPr>
          <p:cNvPicPr>
            <a:picLocks noChangeAspect="1" noChangeArrowheads="1"/>
          </p:cNvPicPr>
          <p:nvPr/>
        </p:nvPicPr>
        <p:blipFill>
          <a:blip r:embed="rId5" cstate="print"/>
          <a:srcRect/>
          <a:stretch>
            <a:fillRect/>
          </a:stretch>
        </p:blipFill>
        <p:spPr bwMode="auto">
          <a:xfrm>
            <a:off x="457200" y="6172200"/>
            <a:ext cx="609600" cy="616515"/>
          </a:xfrm>
          <a:prstGeom prst="rect">
            <a:avLst/>
          </a:prstGeom>
          <a:noFill/>
          <a:ln w="9525">
            <a:noFill/>
            <a:miter lim="800000"/>
            <a:headEnd/>
            <a:tailEnd/>
          </a:ln>
        </p:spPr>
      </p:pic>
      <p:sp>
        <p:nvSpPr>
          <p:cNvPr id="15" name="TextBox 14">
            <a:extLst>
              <a:ext uri="{FF2B5EF4-FFF2-40B4-BE49-F238E27FC236}">
                <a16:creationId xmlns:a16="http://schemas.microsoft.com/office/drawing/2014/main" id="{C229AA3F-3249-F86C-D440-CEB164305419}"/>
              </a:ext>
            </a:extLst>
          </p:cNvPr>
          <p:cNvSpPr txBox="1"/>
          <p:nvPr/>
        </p:nvSpPr>
        <p:spPr>
          <a:xfrm>
            <a:off x="1" y="29069"/>
            <a:ext cx="8975272" cy="707886"/>
          </a:xfrm>
          <a:prstGeom prst="rect">
            <a:avLst/>
          </a:prstGeom>
          <a:noFill/>
        </p:spPr>
        <p:txBody>
          <a:bodyPr wrap="square">
            <a:spAutoFit/>
          </a:bodyPr>
          <a:lstStyle/>
          <a:p>
            <a:r>
              <a:rPr lang="en-US" sz="4000" b="0" dirty="0">
                <a:solidFill>
                  <a:srgbClr val="5294B6"/>
                </a:solidFill>
                <a:latin typeface="Calibri" panose="020F0502020204030204" pitchFamily="34" charset="0"/>
                <a:cs typeface="Calibri" panose="020F0502020204030204" pitchFamily="34" charset="0"/>
              </a:rPr>
              <a:t>2023-2031 HOUSING ELEMENT</a:t>
            </a:r>
            <a:endParaRPr lang="en-US" sz="4000" dirty="0"/>
          </a:p>
        </p:txBody>
      </p:sp>
      <p:sp>
        <p:nvSpPr>
          <p:cNvPr id="16" name="TextBox 15">
            <a:extLst>
              <a:ext uri="{FF2B5EF4-FFF2-40B4-BE49-F238E27FC236}">
                <a16:creationId xmlns:a16="http://schemas.microsoft.com/office/drawing/2014/main" id="{D390552B-EFD7-BF45-F538-1F9AC48A8D03}"/>
              </a:ext>
            </a:extLst>
          </p:cNvPr>
          <p:cNvSpPr txBox="1"/>
          <p:nvPr/>
        </p:nvSpPr>
        <p:spPr>
          <a:xfrm>
            <a:off x="6568" y="805256"/>
            <a:ext cx="9117495" cy="4031873"/>
          </a:xfrm>
          <a:prstGeom prst="rect">
            <a:avLst/>
          </a:prstGeom>
          <a:noFill/>
        </p:spPr>
        <p:txBody>
          <a:bodyPr wrap="square">
            <a:spAutoFit/>
          </a:bodyPr>
          <a:lstStyle/>
          <a:p>
            <a:r>
              <a:rPr lang="en-US" sz="2800" dirty="0">
                <a:solidFill>
                  <a:srgbClr val="5294B6"/>
                </a:solidFill>
                <a:latin typeface="Calibri" panose="020F0502020204030204" pitchFamily="34" charset="0"/>
                <a:cs typeface="Calibri" panose="020F0502020204030204" pitchFamily="34" charset="0"/>
              </a:rPr>
              <a:t>Overview and Highlights of </a:t>
            </a:r>
          </a:p>
          <a:p>
            <a:r>
              <a:rPr lang="en-US" sz="2800" dirty="0">
                <a:solidFill>
                  <a:srgbClr val="5294B6"/>
                </a:solidFill>
                <a:latin typeface="Calibri" panose="020F0502020204030204" pitchFamily="34" charset="0"/>
                <a:cs typeface="Calibri" panose="020F0502020204030204" pitchFamily="34" charset="0"/>
              </a:rPr>
              <a:t>Evaluation of Past Performance (Chapter 7)</a:t>
            </a:r>
          </a:p>
          <a:p>
            <a:endParaRPr lang="en-US" sz="2000" dirty="0">
              <a:solidFill>
                <a:srgbClr val="5294B6"/>
              </a:solidFill>
              <a:latin typeface="Calibri" panose="020F0502020204030204" pitchFamily="34" charset="0"/>
              <a:cs typeface="Calibri" panose="020F0502020204030204" pitchFamily="34" charset="0"/>
            </a:endParaRPr>
          </a:p>
          <a:p>
            <a:r>
              <a:rPr lang="en-US" sz="2000" dirty="0">
                <a:solidFill>
                  <a:srgbClr val="5294B6"/>
                </a:solidFill>
                <a:latin typeface="Calibri" panose="020F0502020204030204" pitchFamily="34" charset="0"/>
                <a:cs typeface="Calibri" panose="020F0502020204030204" pitchFamily="34" charset="0"/>
              </a:rPr>
              <a:t>7 Goals in 2015 – 2023 Housing Element:</a:t>
            </a:r>
          </a:p>
          <a:p>
            <a:pPr marL="914400" lvl="1" indent="-457200">
              <a:buFont typeface="+mj-lt"/>
              <a:buAutoNum type="arabicPeriod"/>
            </a:pPr>
            <a:r>
              <a:rPr lang="en-US" sz="2000" dirty="0">
                <a:solidFill>
                  <a:srgbClr val="5294B6"/>
                </a:solidFill>
                <a:latin typeface="Calibri" panose="020F0502020204030204" pitchFamily="34" charset="0"/>
                <a:cs typeface="Calibri" panose="020F0502020204030204" pitchFamily="34" charset="0"/>
              </a:rPr>
              <a:t>Promoted Housing Rehabilitation Programs</a:t>
            </a:r>
          </a:p>
          <a:p>
            <a:pPr marL="914400" lvl="1" indent="-457200">
              <a:buFont typeface="+mj-lt"/>
              <a:buAutoNum type="arabicPeriod"/>
            </a:pPr>
            <a:r>
              <a:rPr lang="en-US" sz="2000" dirty="0">
                <a:solidFill>
                  <a:srgbClr val="5294B6"/>
                </a:solidFill>
                <a:latin typeface="Calibri" panose="020F0502020204030204" pitchFamily="34" charset="0"/>
                <a:cs typeface="Calibri" panose="020F0502020204030204" pitchFamily="34" charset="0"/>
              </a:rPr>
              <a:t>Affordable Housing Administration and Expenditure Plan adopted in Feb 2021</a:t>
            </a:r>
          </a:p>
          <a:p>
            <a:pPr marL="914400" lvl="1" indent="-457200">
              <a:buFont typeface="+mj-lt"/>
              <a:buAutoNum type="arabicPeriod"/>
            </a:pPr>
            <a:r>
              <a:rPr lang="en-US" sz="2000" dirty="0">
                <a:solidFill>
                  <a:srgbClr val="5294B6"/>
                </a:solidFill>
                <a:latin typeface="Calibri" panose="020F0502020204030204" pitchFamily="34" charset="0"/>
                <a:cs typeface="Calibri" panose="020F0502020204030204" pitchFamily="34" charset="0"/>
              </a:rPr>
              <a:t>Participated in homelessness prevention regional coordinating programs.</a:t>
            </a:r>
          </a:p>
          <a:p>
            <a:pPr marL="914400" lvl="1" indent="-457200">
              <a:buFont typeface="+mj-lt"/>
              <a:buAutoNum type="arabicPeriod"/>
            </a:pPr>
            <a:r>
              <a:rPr lang="en-US" sz="2000" dirty="0">
                <a:solidFill>
                  <a:srgbClr val="5294B6"/>
                </a:solidFill>
                <a:latin typeface="Calibri" panose="020F0502020204030204" pitchFamily="34" charset="0"/>
                <a:cs typeface="Calibri" panose="020F0502020204030204" pitchFamily="34" charset="0"/>
              </a:rPr>
              <a:t>Increased the mix of unit sizes; adopted Family Friendly Guidelines </a:t>
            </a:r>
          </a:p>
          <a:p>
            <a:pPr marL="914400" lvl="1" indent="-457200">
              <a:buFont typeface="+mj-lt"/>
              <a:buAutoNum type="arabicPeriod"/>
            </a:pPr>
            <a:r>
              <a:rPr lang="en-US" sz="2000" dirty="0">
                <a:solidFill>
                  <a:srgbClr val="5294B6"/>
                </a:solidFill>
                <a:latin typeface="Calibri" panose="020F0502020204030204" pitchFamily="34" charset="0"/>
                <a:cs typeface="Calibri" panose="020F0502020204030204" pitchFamily="34" charset="0"/>
              </a:rPr>
              <a:t>City funded accessibility improvements for residents with disabilities</a:t>
            </a:r>
          </a:p>
          <a:p>
            <a:pPr marL="914400" lvl="1" indent="-457200">
              <a:buFont typeface="+mj-lt"/>
              <a:buAutoNum type="arabicPeriod"/>
            </a:pPr>
            <a:r>
              <a:rPr lang="en-US" sz="2000" dirty="0">
                <a:solidFill>
                  <a:srgbClr val="5294B6"/>
                </a:solidFill>
                <a:latin typeface="Calibri" panose="020F0502020204030204" pitchFamily="34" charset="0"/>
                <a:cs typeface="Calibri" panose="020F0502020204030204" pitchFamily="34" charset="0"/>
              </a:rPr>
              <a:t>Prevented foreclosure of affordable unit and provided info for owners at risk</a:t>
            </a:r>
          </a:p>
          <a:p>
            <a:pPr marL="914400" lvl="1" indent="-457200">
              <a:buFont typeface="+mj-lt"/>
              <a:buAutoNum type="arabicPeriod"/>
            </a:pPr>
            <a:r>
              <a:rPr lang="en-US" sz="2000" dirty="0">
                <a:solidFill>
                  <a:srgbClr val="5294B6"/>
                </a:solidFill>
                <a:latin typeface="Calibri" panose="020F0502020204030204" pitchFamily="34" charset="0"/>
                <a:cs typeface="Calibri" panose="020F0502020204030204" pitchFamily="34" charset="0"/>
              </a:rPr>
              <a:t>Offered low-interest loans or grants to remediate housing development sites.</a:t>
            </a:r>
          </a:p>
          <a:p>
            <a:pPr marL="342900" indent="-342900">
              <a:buFontTx/>
              <a:buChar char="-"/>
            </a:pPr>
            <a:endParaRPr lang="en-US" sz="2000" dirty="0"/>
          </a:p>
        </p:txBody>
      </p:sp>
      <p:pic>
        <p:nvPicPr>
          <p:cNvPr id="3074" name="Picture 2" descr="Estrella Vista Apartments - Emeryville, CA | Apartments.com">
            <a:extLst>
              <a:ext uri="{FF2B5EF4-FFF2-40B4-BE49-F238E27FC236}">
                <a16:creationId xmlns:a16="http://schemas.microsoft.com/office/drawing/2014/main" id="{50626A02-2C27-173D-55A4-DB86008AB15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5052"/>
          <a:stretch/>
        </p:blipFill>
        <p:spPr bwMode="auto">
          <a:xfrm>
            <a:off x="5216434" y="4522026"/>
            <a:ext cx="3470366" cy="168368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607BE5E8-2DF6-0076-4E67-6016A8D33483}"/>
              </a:ext>
            </a:extLst>
          </p:cNvPr>
          <p:cNvSpPr txBox="1"/>
          <p:nvPr/>
        </p:nvSpPr>
        <p:spPr>
          <a:xfrm>
            <a:off x="3498979" y="5152089"/>
            <a:ext cx="1459464" cy="369332"/>
          </a:xfrm>
          <a:prstGeom prst="rect">
            <a:avLst/>
          </a:prstGeom>
          <a:noFill/>
        </p:spPr>
        <p:txBody>
          <a:bodyPr wrap="square" rtlCol="0">
            <a:spAutoFit/>
          </a:bodyPr>
          <a:lstStyle/>
          <a:p>
            <a:pPr algn="r"/>
            <a:r>
              <a:rPr lang="en-US" dirty="0"/>
              <a:t>Estrella Vista</a:t>
            </a:r>
          </a:p>
        </p:txBody>
      </p:sp>
    </p:spTree>
    <p:extLst>
      <p:ext uri="{BB962C8B-B14F-4D97-AF65-F5344CB8AC3E}">
        <p14:creationId xmlns:p14="http://schemas.microsoft.com/office/powerpoint/2010/main" val="3842359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8E5B416-A676-4155-B1E8-ECA2DDEEC39B}"/>
              </a:ext>
            </a:extLst>
          </p:cNvPr>
          <p:cNvCxnSpPr>
            <a:cxnSpLocks/>
          </p:cNvCxnSpPr>
          <p:nvPr/>
        </p:nvCxnSpPr>
        <p:spPr>
          <a:xfrm>
            <a:off x="6569" y="657227"/>
            <a:ext cx="9137431" cy="31744"/>
          </a:xfrm>
          <a:prstGeom prst="line">
            <a:avLst/>
          </a:prstGeom>
          <a:ln w="28575">
            <a:solidFill>
              <a:srgbClr val="C1D16E"/>
            </a:solidFill>
          </a:ln>
          <a:effectLst/>
        </p:spPr>
        <p:style>
          <a:lnRef idx="2">
            <a:schemeClr val="accent1"/>
          </a:lnRef>
          <a:fillRef idx="0">
            <a:schemeClr val="accent1"/>
          </a:fillRef>
          <a:effectRef idx="1">
            <a:schemeClr val="accent1"/>
          </a:effectRef>
          <a:fontRef idx="minor">
            <a:schemeClr val="tx1"/>
          </a:fontRef>
        </p:style>
      </p:cxnSp>
      <p:pic>
        <p:nvPicPr>
          <p:cNvPr id="7" name="Picture 2" descr="C:\Users\greddy\Desktop\PlaceWorks_White.png">
            <a:extLst>
              <a:ext uri="{FF2B5EF4-FFF2-40B4-BE49-F238E27FC236}">
                <a16:creationId xmlns:a16="http://schemas.microsoft.com/office/drawing/2014/main" id="{DD2E14C0-636C-4D73-A360-F840D647F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75" y="1000126"/>
            <a:ext cx="1758156" cy="31814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 name="Picture 2" descr="Diagram&#10;&#10;Description automatically generated">
            <a:extLst>
              <a:ext uri="{FF2B5EF4-FFF2-40B4-BE49-F238E27FC236}">
                <a16:creationId xmlns:a16="http://schemas.microsoft.com/office/drawing/2014/main" id="{C9FA2365-D647-4F5B-8236-7285808D6125}"/>
              </a:ext>
            </a:extLst>
          </p:cNvPr>
          <p:cNvPicPr>
            <a:picLocks noChangeAspect="1"/>
          </p:cNvPicPr>
          <p:nvPr/>
        </p:nvPicPr>
        <p:blipFill>
          <a:blip r:embed="rId4"/>
          <a:stretch>
            <a:fillRect/>
          </a:stretch>
        </p:blipFill>
        <p:spPr>
          <a:xfrm>
            <a:off x="4683167" y="4134715"/>
            <a:ext cx="2217126" cy="1770785"/>
          </a:xfrm>
          <a:prstGeom prst="rect">
            <a:avLst/>
          </a:prstGeom>
        </p:spPr>
      </p:pic>
      <p:pic>
        <p:nvPicPr>
          <p:cNvPr id="8" name="Picture 7" descr="A picture containing text, clock&#10;&#10;Description automatically generated">
            <a:extLst>
              <a:ext uri="{FF2B5EF4-FFF2-40B4-BE49-F238E27FC236}">
                <a16:creationId xmlns:a16="http://schemas.microsoft.com/office/drawing/2014/main" id="{5F228B16-A86B-4069-97CA-372B81D9976D}"/>
              </a:ext>
            </a:extLst>
          </p:cNvPr>
          <p:cNvPicPr>
            <a:picLocks noChangeAspect="1"/>
          </p:cNvPicPr>
          <p:nvPr/>
        </p:nvPicPr>
        <p:blipFill>
          <a:blip r:embed="rId5"/>
          <a:stretch>
            <a:fillRect/>
          </a:stretch>
        </p:blipFill>
        <p:spPr>
          <a:xfrm>
            <a:off x="196860" y="4134715"/>
            <a:ext cx="2217126" cy="1770785"/>
          </a:xfrm>
          <a:prstGeom prst="rect">
            <a:avLst/>
          </a:prstGeom>
        </p:spPr>
      </p:pic>
      <p:pic>
        <p:nvPicPr>
          <p:cNvPr id="10" name="Picture 9" descr="Diagram&#10;&#10;Description automatically generated">
            <a:extLst>
              <a:ext uri="{FF2B5EF4-FFF2-40B4-BE49-F238E27FC236}">
                <a16:creationId xmlns:a16="http://schemas.microsoft.com/office/drawing/2014/main" id="{B5A07A98-F720-46ED-B9C9-8F932C32E68C}"/>
              </a:ext>
            </a:extLst>
          </p:cNvPr>
          <p:cNvPicPr>
            <a:picLocks noChangeAspect="1"/>
          </p:cNvPicPr>
          <p:nvPr/>
        </p:nvPicPr>
        <p:blipFill>
          <a:blip r:embed="rId6"/>
          <a:stretch>
            <a:fillRect/>
          </a:stretch>
        </p:blipFill>
        <p:spPr>
          <a:xfrm>
            <a:off x="6906938" y="4131639"/>
            <a:ext cx="2217126" cy="1770785"/>
          </a:xfrm>
          <a:prstGeom prst="rect">
            <a:avLst/>
          </a:prstGeom>
        </p:spPr>
      </p:pic>
      <p:pic>
        <p:nvPicPr>
          <p:cNvPr id="13" name="Picture 12" descr="Icon&#10;&#10;Description automatically generated">
            <a:extLst>
              <a:ext uri="{FF2B5EF4-FFF2-40B4-BE49-F238E27FC236}">
                <a16:creationId xmlns:a16="http://schemas.microsoft.com/office/drawing/2014/main" id="{BB39383B-A564-416D-89E8-98F22A1D9FFD}"/>
              </a:ext>
            </a:extLst>
          </p:cNvPr>
          <p:cNvPicPr>
            <a:picLocks noChangeAspect="1"/>
          </p:cNvPicPr>
          <p:nvPr/>
        </p:nvPicPr>
        <p:blipFill>
          <a:blip r:embed="rId7"/>
          <a:stretch>
            <a:fillRect/>
          </a:stretch>
        </p:blipFill>
        <p:spPr>
          <a:xfrm>
            <a:off x="2444998" y="4134715"/>
            <a:ext cx="2217126" cy="1770785"/>
          </a:xfrm>
          <a:prstGeom prst="rect">
            <a:avLst/>
          </a:prstGeom>
        </p:spPr>
      </p:pic>
      <p:pic>
        <p:nvPicPr>
          <p:cNvPr id="4" name="Picture 3">
            <a:extLst>
              <a:ext uri="{FF2B5EF4-FFF2-40B4-BE49-F238E27FC236}">
                <a16:creationId xmlns:a16="http://schemas.microsoft.com/office/drawing/2014/main" id="{5E9BB326-E34A-154E-A06A-F69B6792D458}"/>
              </a:ext>
            </a:extLst>
          </p:cNvPr>
          <p:cNvPicPr>
            <a:picLocks noChangeAspect="1"/>
          </p:cNvPicPr>
          <p:nvPr/>
        </p:nvPicPr>
        <p:blipFill>
          <a:blip r:embed="rId8"/>
          <a:stretch>
            <a:fillRect/>
          </a:stretch>
        </p:blipFill>
        <p:spPr>
          <a:xfrm>
            <a:off x="6525986" y="1000126"/>
            <a:ext cx="2514600" cy="419100"/>
          </a:xfrm>
          <a:prstGeom prst="rect">
            <a:avLst/>
          </a:prstGeom>
        </p:spPr>
      </p:pic>
      <p:pic>
        <p:nvPicPr>
          <p:cNvPr id="12" name="Picture 11">
            <a:extLst>
              <a:ext uri="{FF2B5EF4-FFF2-40B4-BE49-F238E27FC236}">
                <a16:creationId xmlns:a16="http://schemas.microsoft.com/office/drawing/2014/main" id="{CA81346E-F1C6-9FC1-13E9-68504C5DAD66}"/>
              </a:ext>
            </a:extLst>
          </p:cNvPr>
          <p:cNvPicPr>
            <a:picLocks noChangeAspect="1"/>
          </p:cNvPicPr>
          <p:nvPr/>
        </p:nvPicPr>
        <p:blipFill>
          <a:blip r:embed="rId8"/>
          <a:stretch>
            <a:fillRect/>
          </a:stretch>
        </p:blipFill>
        <p:spPr>
          <a:xfrm>
            <a:off x="3230866" y="3364547"/>
            <a:ext cx="2514600" cy="419100"/>
          </a:xfrm>
          <a:prstGeom prst="rect">
            <a:avLst/>
          </a:prstGeom>
        </p:spPr>
      </p:pic>
      <p:pic>
        <p:nvPicPr>
          <p:cNvPr id="14" name="Picture 2" descr="logo">
            <a:extLst>
              <a:ext uri="{FF2B5EF4-FFF2-40B4-BE49-F238E27FC236}">
                <a16:creationId xmlns:a16="http://schemas.microsoft.com/office/drawing/2014/main" id="{2253B77F-36A1-B302-3E2B-4F3522A2B52C}"/>
              </a:ext>
            </a:extLst>
          </p:cNvPr>
          <p:cNvPicPr>
            <a:picLocks noChangeAspect="1" noChangeArrowheads="1"/>
          </p:cNvPicPr>
          <p:nvPr/>
        </p:nvPicPr>
        <p:blipFill>
          <a:blip r:embed="rId9" cstate="print"/>
          <a:srcRect/>
          <a:stretch>
            <a:fillRect/>
          </a:stretch>
        </p:blipFill>
        <p:spPr bwMode="auto">
          <a:xfrm>
            <a:off x="457200" y="6172200"/>
            <a:ext cx="609600" cy="616515"/>
          </a:xfrm>
          <a:prstGeom prst="rect">
            <a:avLst/>
          </a:prstGeom>
          <a:noFill/>
          <a:ln w="9525">
            <a:noFill/>
            <a:miter lim="800000"/>
            <a:headEnd/>
            <a:tailEnd/>
          </a:ln>
        </p:spPr>
      </p:pic>
      <p:sp>
        <p:nvSpPr>
          <p:cNvPr id="15" name="TextBox 14">
            <a:extLst>
              <a:ext uri="{FF2B5EF4-FFF2-40B4-BE49-F238E27FC236}">
                <a16:creationId xmlns:a16="http://schemas.microsoft.com/office/drawing/2014/main" id="{C229AA3F-3249-F86C-D440-CEB164305419}"/>
              </a:ext>
            </a:extLst>
          </p:cNvPr>
          <p:cNvSpPr txBox="1"/>
          <p:nvPr/>
        </p:nvSpPr>
        <p:spPr>
          <a:xfrm>
            <a:off x="1" y="29069"/>
            <a:ext cx="8975272" cy="707886"/>
          </a:xfrm>
          <a:prstGeom prst="rect">
            <a:avLst/>
          </a:prstGeom>
          <a:noFill/>
        </p:spPr>
        <p:txBody>
          <a:bodyPr wrap="square">
            <a:spAutoFit/>
          </a:bodyPr>
          <a:lstStyle/>
          <a:p>
            <a:r>
              <a:rPr lang="en-US" sz="4000" b="0" dirty="0">
                <a:solidFill>
                  <a:srgbClr val="5294B6"/>
                </a:solidFill>
                <a:latin typeface="Calibri" panose="020F0502020204030204" pitchFamily="34" charset="0"/>
                <a:cs typeface="Calibri" panose="020F0502020204030204" pitchFamily="34" charset="0"/>
              </a:rPr>
              <a:t>2023-2031 HOUSING ELEMENT</a:t>
            </a:r>
            <a:endParaRPr lang="en-US" sz="4000" dirty="0"/>
          </a:p>
        </p:txBody>
      </p:sp>
      <p:sp>
        <p:nvSpPr>
          <p:cNvPr id="16" name="TextBox 15">
            <a:extLst>
              <a:ext uri="{FF2B5EF4-FFF2-40B4-BE49-F238E27FC236}">
                <a16:creationId xmlns:a16="http://schemas.microsoft.com/office/drawing/2014/main" id="{D390552B-EFD7-BF45-F538-1F9AC48A8D03}"/>
              </a:ext>
            </a:extLst>
          </p:cNvPr>
          <p:cNvSpPr txBox="1"/>
          <p:nvPr/>
        </p:nvSpPr>
        <p:spPr>
          <a:xfrm>
            <a:off x="6568" y="805256"/>
            <a:ext cx="9117495" cy="2800767"/>
          </a:xfrm>
          <a:prstGeom prst="rect">
            <a:avLst/>
          </a:prstGeom>
          <a:noFill/>
        </p:spPr>
        <p:txBody>
          <a:bodyPr wrap="square">
            <a:spAutoFit/>
          </a:bodyPr>
          <a:lstStyle/>
          <a:p>
            <a:r>
              <a:rPr lang="en-US" sz="2800" dirty="0">
                <a:solidFill>
                  <a:srgbClr val="5294B6"/>
                </a:solidFill>
                <a:latin typeface="Calibri" panose="020F0502020204030204" pitchFamily="34" charset="0"/>
                <a:cs typeface="Calibri" panose="020F0502020204030204" pitchFamily="34" charset="0"/>
              </a:rPr>
              <a:t>Overview and Highlights of </a:t>
            </a:r>
          </a:p>
          <a:p>
            <a:r>
              <a:rPr lang="en-US" sz="2800" dirty="0">
                <a:solidFill>
                  <a:srgbClr val="5294B6"/>
                </a:solidFill>
                <a:latin typeface="Calibri" panose="020F0502020204030204" pitchFamily="34" charset="0"/>
                <a:cs typeface="Calibri" panose="020F0502020204030204" pitchFamily="34" charset="0"/>
              </a:rPr>
              <a:t>Community Engagement (Appendix B)</a:t>
            </a:r>
          </a:p>
          <a:p>
            <a:pPr marL="342900" indent="-342900">
              <a:buFontTx/>
              <a:buChar char="-"/>
            </a:pPr>
            <a:r>
              <a:rPr lang="en-US" sz="2000" dirty="0">
                <a:solidFill>
                  <a:srgbClr val="5294B6"/>
                </a:solidFill>
                <a:latin typeface="Calibri" panose="020F0502020204030204" pitchFamily="34" charset="0"/>
                <a:cs typeface="Calibri" panose="020F0502020204030204" pitchFamily="34" charset="0"/>
              </a:rPr>
              <a:t>Promoted via social media postings, flyer distribution, posters displayed in local businesses, and direct e-mail</a:t>
            </a:r>
          </a:p>
          <a:p>
            <a:pPr marL="342900" indent="-342900">
              <a:buFontTx/>
              <a:buChar char="-"/>
            </a:pPr>
            <a:r>
              <a:rPr lang="en-US" sz="2000" dirty="0">
                <a:solidFill>
                  <a:srgbClr val="5294B6"/>
                </a:solidFill>
                <a:latin typeface="Calibri" panose="020F0502020204030204" pitchFamily="34" charset="0"/>
                <a:cs typeface="Calibri" panose="020F0502020204030204" pitchFamily="34" charset="0"/>
              </a:rPr>
              <a:t>2 community workshops and 2 online surveys</a:t>
            </a:r>
          </a:p>
          <a:p>
            <a:pPr marL="342900" indent="-342900">
              <a:buFontTx/>
              <a:buChar char="-"/>
            </a:pPr>
            <a:r>
              <a:rPr lang="en-US" sz="2000" dirty="0">
                <a:solidFill>
                  <a:srgbClr val="5294B6"/>
                </a:solidFill>
                <a:latin typeface="Calibri" panose="020F0502020204030204" pitchFamily="34" charset="0"/>
                <a:cs typeface="Calibri" panose="020F0502020204030204" pitchFamily="34" charset="0"/>
              </a:rPr>
              <a:t>Fair housing and service provider consultations,</a:t>
            </a:r>
          </a:p>
          <a:p>
            <a:pPr marL="342900" indent="-342900">
              <a:buFontTx/>
              <a:buChar char="-"/>
            </a:pPr>
            <a:r>
              <a:rPr lang="en-US" sz="2000" dirty="0">
                <a:solidFill>
                  <a:srgbClr val="5294B6"/>
                </a:solidFill>
                <a:latin typeface="Calibri" panose="020F0502020204030204" pitchFamily="34" charset="0"/>
                <a:cs typeface="Calibri" panose="020F0502020204030204" pitchFamily="34" charset="0"/>
              </a:rPr>
              <a:t>5 Housing Committee meetings so far, </a:t>
            </a:r>
          </a:p>
          <a:p>
            <a:pPr marL="342900" indent="-342900">
              <a:buFontTx/>
              <a:buChar char="-"/>
            </a:pPr>
            <a:r>
              <a:rPr lang="en-US" sz="2000" dirty="0">
                <a:solidFill>
                  <a:srgbClr val="5294B6"/>
                </a:solidFill>
                <a:latin typeface="Calibri" panose="020F0502020204030204" pitchFamily="34" charset="0"/>
                <a:cs typeface="Calibri" panose="020F0502020204030204" pitchFamily="34" charset="0"/>
              </a:rPr>
              <a:t>Planning Commission and City Council study sessions</a:t>
            </a:r>
          </a:p>
        </p:txBody>
      </p:sp>
    </p:spTree>
    <p:extLst>
      <p:ext uri="{BB962C8B-B14F-4D97-AF65-F5344CB8AC3E}">
        <p14:creationId xmlns:p14="http://schemas.microsoft.com/office/powerpoint/2010/main" val="1179782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8E5B416-A676-4155-B1E8-ECA2DDEEC39B}"/>
              </a:ext>
            </a:extLst>
          </p:cNvPr>
          <p:cNvCxnSpPr>
            <a:cxnSpLocks/>
          </p:cNvCxnSpPr>
          <p:nvPr/>
        </p:nvCxnSpPr>
        <p:spPr>
          <a:xfrm>
            <a:off x="6569" y="657227"/>
            <a:ext cx="9137431" cy="31744"/>
          </a:xfrm>
          <a:prstGeom prst="line">
            <a:avLst/>
          </a:prstGeom>
          <a:ln w="28575">
            <a:solidFill>
              <a:srgbClr val="C1D16E"/>
            </a:solidFill>
          </a:ln>
          <a:effectLst/>
        </p:spPr>
        <p:style>
          <a:lnRef idx="2">
            <a:schemeClr val="accent1"/>
          </a:lnRef>
          <a:fillRef idx="0">
            <a:schemeClr val="accent1"/>
          </a:fillRef>
          <a:effectRef idx="1">
            <a:schemeClr val="accent1"/>
          </a:effectRef>
          <a:fontRef idx="minor">
            <a:schemeClr val="tx1"/>
          </a:fontRef>
        </p:style>
      </p:cxnSp>
      <p:pic>
        <p:nvPicPr>
          <p:cNvPr id="7" name="Picture 2" descr="C:\Users\greddy\Desktop\PlaceWorks_White.png">
            <a:extLst>
              <a:ext uri="{FF2B5EF4-FFF2-40B4-BE49-F238E27FC236}">
                <a16:creationId xmlns:a16="http://schemas.microsoft.com/office/drawing/2014/main" id="{DD2E14C0-636C-4D73-A360-F840D647F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75" y="1000126"/>
            <a:ext cx="1758156" cy="31814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E9BB326-E34A-154E-A06A-F69B6792D458}"/>
              </a:ext>
            </a:extLst>
          </p:cNvPr>
          <p:cNvPicPr>
            <a:picLocks noChangeAspect="1"/>
          </p:cNvPicPr>
          <p:nvPr/>
        </p:nvPicPr>
        <p:blipFill>
          <a:blip r:embed="rId4"/>
          <a:stretch>
            <a:fillRect/>
          </a:stretch>
        </p:blipFill>
        <p:spPr>
          <a:xfrm>
            <a:off x="6525986" y="1000126"/>
            <a:ext cx="2514600" cy="419100"/>
          </a:xfrm>
          <a:prstGeom prst="rect">
            <a:avLst/>
          </a:prstGeom>
        </p:spPr>
      </p:pic>
      <p:pic>
        <p:nvPicPr>
          <p:cNvPr id="12" name="Picture 11">
            <a:extLst>
              <a:ext uri="{FF2B5EF4-FFF2-40B4-BE49-F238E27FC236}">
                <a16:creationId xmlns:a16="http://schemas.microsoft.com/office/drawing/2014/main" id="{CA81346E-F1C6-9FC1-13E9-68504C5DAD66}"/>
              </a:ext>
            </a:extLst>
          </p:cNvPr>
          <p:cNvPicPr>
            <a:picLocks noChangeAspect="1"/>
          </p:cNvPicPr>
          <p:nvPr/>
        </p:nvPicPr>
        <p:blipFill>
          <a:blip r:embed="rId4"/>
          <a:stretch>
            <a:fillRect/>
          </a:stretch>
        </p:blipFill>
        <p:spPr>
          <a:xfrm>
            <a:off x="3230866" y="3364547"/>
            <a:ext cx="2514600" cy="419100"/>
          </a:xfrm>
          <a:prstGeom prst="rect">
            <a:avLst/>
          </a:prstGeom>
        </p:spPr>
      </p:pic>
      <p:pic>
        <p:nvPicPr>
          <p:cNvPr id="14" name="Picture 2" descr="logo">
            <a:extLst>
              <a:ext uri="{FF2B5EF4-FFF2-40B4-BE49-F238E27FC236}">
                <a16:creationId xmlns:a16="http://schemas.microsoft.com/office/drawing/2014/main" id="{2253B77F-36A1-B302-3E2B-4F3522A2B52C}"/>
              </a:ext>
            </a:extLst>
          </p:cNvPr>
          <p:cNvPicPr>
            <a:picLocks noChangeAspect="1" noChangeArrowheads="1"/>
          </p:cNvPicPr>
          <p:nvPr/>
        </p:nvPicPr>
        <p:blipFill>
          <a:blip r:embed="rId5" cstate="print"/>
          <a:srcRect/>
          <a:stretch>
            <a:fillRect/>
          </a:stretch>
        </p:blipFill>
        <p:spPr bwMode="auto">
          <a:xfrm>
            <a:off x="457200" y="6172200"/>
            <a:ext cx="609600" cy="616515"/>
          </a:xfrm>
          <a:prstGeom prst="rect">
            <a:avLst/>
          </a:prstGeom>
          <a:noFill/>
          <a:ln w="9525">
            <a:noFill/>
            <a:miter lim="800000"/>
            <a:headEnd/>
            <a:tailEnd/>
          </a:ln>
        </p:spPr>
      </p:pic>
      <p:sp>
        <p:nvSpPr>
          <p:cNvPr id="15" name="TextBox 14">
            <a:extLst>
              <a:ext uri="{FF2B5EF4-FFF2-40B4-BE49-F238E27FC236}">
                <a16:creationId xmlns:a16="http://schemas.microsoft.com/office/drawing/2014/main" id="{D920FB66-4CAF-29CA-DF7B-22DCFEA60AF1}"/>
              </a:ext>
            </a:extLst>
          </p:cNvPr>
          <p:cNvSpPr txBox="1"/>
          <p:nvPr/>
        </p:nvSpPr>
        <p:spPr>
          <a:xfrm>
            <a:off x="1" y="29069"/>
            <a:ext cx="8975272" cy="707886"/>
          </a:xfrm>
          <a:prstGeom prst="rect">
            <a:avLst/>
          </a:prstGeom>
          <a:noFill/>
        </p:spPr>
        <p:txBody>
          <a:bodyPr wrap="square">
            <a:spAutoFit/>
          </a:bodyPr>
          <a:lstStyle/>
          <a:p>
            <a:r>
              <a:rPr lang="en-US" sz="4000" b="0" dirty="0">
                <a:solidFill>
                  <a:srgbClr val="5294B6"/>
                </a:solidFill>
                <a:latin typeface="Calibri" panose="020F0502020204030204" pitchFamily="34" charset="0"/>
                <a:cs typeface="Calibri" panose="020F0502020204030204" pitchFamily="34" charset="0"/>
              </a:rPr>
              <a:t>2023-2031 HOUSING ELEMENT</a:t>
            </a:r>
            <a:endParaRPr lang="en-US" sz="4000" dirty="0"/>
          </a:p>
        </p:txBody>
      </p:sp>
      <p:sp>
        <p:nvSpPr>
          <p:cNvPr id="16" name="TextBox 15">
            <a:extLst>
              <a:ext uri="{FF2B5EF4-FFF2-40B4-BE49-F238E27FC236}">
                <a16:creationId xmlns:a16="http://schemas.microsoft.com/office/drawing/2014/main" id="{688CA08A-20E5-FC2F-9BEB-2AB0B9B05512}"/>
              </a:ext>
            </a:extLst>
          </p:cNvPr>
          <p:cNvSpPr txBox="1"/>
          <p:nvPr/>
        </p:nvSpPr>
        <p:spPr>
          <a:xfrm>
            <a:off x="6569" y="720692"/>
            <a:ext cx="9117495" cy="523220"/>
          </a:xfrm>
          <a:prstGeom prst="rect">
            <a:avLst/>
          </a:prstGeom>
          <a:noFill/>
        </p:spPr>
        <p:txBody>
          <a:bodyPr wrap="square">
            <a:spAutoFit/>
          </a:bodyPr>
          <a:lstStyle/>
          <a:p>
            <a:r>
              <a:rPr lang="en-US" sz="2800" dirty="0">
                <a:solidFill>
                  <a:srgbClr val="5294B6"/>
                </a:solidFill>
                <a:latin typeface="Calibri" panose="020F0502020204030204" pitchFamily="34" charset="0"/>
                <a:cs typeface="Calibri" panose="020F0502020204030204" pitchFamily="34" charset="0"/>
              </a:rPr>
              <a:t>Regional Housing Needs Allocation (RHNA)</a:t>
            </a:r>
          </a:p>
        </p:txBody>
      </p:sp>
      <p:pic>
        <p:nvPicPr>
          <p:cNvPr id="17" name="Picture 16">
            <a:extLst>
              <a:ext uri="{FF2B5EF4-FFF2-40B4-BE49-F238E27FC236}">
                <a16:creationId xmlns:a16="http://schemas.microsoft.com/office/drawing/2014/main" id="{85D845ED-EE01-163D-9203-984528434D45}"/>
              </a:ext>
            </a:extLst>
          </p:cNvPr>
          <p:cNvPicPr>
            <a:picLocks noChangeAspect="1"/>
          </p:cNvPicPr>
          <p:nvPr/>
        </p:nvPicPr>
        <p:blipFill rotWithShape="1">
          <a:blip r:embed="rId6"/>
          <a:srcRect t="2282" b="17071"/>
          <a:stretch/>
        </p:blipFill>
        <p:spPr>
          <a:xfrm>
            <a:off x="375728" y="1221790"/>
            <a:ext cx="8392544" cy="3775990"/>
          </a:xfrm>
          <a:prstGeom prst="rect">
            <a:avLst/>
          </a:prstGeom>
        </p:spPr>
      </p:pic>
      <p:pic>
        <p:nvPicPr>
          <p:cNvPr id="1028" name="Picture 4" descr="3800 San Pablo Ave, Emeryville, CA 94608 - Property Record | LoopNet.com">
            <a:extLst>
              <a:ext uri="{FF2B5EF4-FFF2-40B4-BE49-F238E27FC236}">
                <a16:creationId xmlns:a16="http://schemas.microsoft.com/office/drawing/2014/main" id="{EFFA0039-1CE8-4250-B04D-A71338B9C9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58829" y="1173806"/>
            <a:ext cx="2568944" cy="17106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valon Public Market - Apartments in Emeryville, CA | AvalonBay Communities  | AvalonBay Communities">
            <a:extLst>
              <a:ext uri="{FF2B5EF4-FFF2-40B4-BE49-F238E27FC236}">
                <a16:creationId xmlns:a16="http://schemas.microsoft.com/office/drawing/2014/main" id="{8FECC4B1-A4AF-48BE-B610-99956340449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8649" y="5125137"/>
            <a:ext cx="3431097" cy="155829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3B6017D0-3486-4B04-9C4C-A6BAE7A33F54}"/>
              </a:ext>
            </a:extLst>
          </p:cNvPr>
          <p:cNvSpPr txBox="1"/>
          <p:nvPr/>
        </p:nvSpPr>
        <p:spPr>
          <a:xfrm>
            <a:off x="6323822" y="5673208"/>
            <a:ext cx="2279158" cy="369332"/>
          </a:xfrm>
          <a:prstGeom prst="rect">
            <a:avLst/>
          </a:prstGeom>
          <a:noFill/>
        </p:spPr>
        <p:txBody>
          <a:bodyPr wrap="square" rtlCol="0">
            <a:spAutoFit/>
          </a:bodyPr>
          <a:lstStyle/>
          <a:p>
            <a:pPr algn="r"/>
            <a:r>
              <a:rPr lang="en-US" dirty="0"/>
              <a:t>Avalon Public Market</a:t>
            </a:r>
          </a:p>
        </p:txBody>
      </p:sp>
    </p:spTree>
    <p:extLst>
      <p:ext uri="{BB962C8B-B14F-4D97-AF65-F5344CB8AC3E}">
        <p14:creationId xmlns:p14="http://schemas.microsoft.com/office/powerpoint/2010/main" val="3366422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8E5B416-A676-4155-B1E8-ECA2DDEEC39B}"/>
              </a:ext>
            </a:extLst>
          </p:cNvPr>
          <p:cNvCxnSpPr>
            <a:cxnSpLocks/>
          </p:cNvCxnSpPr>
          <p:nvPr/>
        </p:nvCxnSpPr>
        <p:spPr>
          <a:xfrm>
            <a:off x="6569" y="657227"/>
            <a:ext cx="9137431" cy="31744"/>
          </a:xfrm>
          <a:prstGeom prst="line">
            <a:avLst/>
          </a:prstGeom>
          <a:ln w="28575">
            <a:solidFill>
              <a:srgbClr val="C1D16E"/>
            </a:solidFill>
          </a:ln>
          <a:effectLst/>
        </p:spPr>
        <p:style>
          <a:lnRef idx="2">
            <a:schemeClr val="accent1"/>
          </a:lnRef>
          <a:fillRef idx="0">
            <a:schemeClr val="accent1"/>
          </a:fillRef>
          <a:effectRef idx="1">
            <a:schemeClr val="accent1"/>
          </a:effectRef>
          <a:fontRef idx="minor">
            <a:schemeClr val="tx1"/>
          </a:fontRef>
        </p:style>
      </p:cxnSp>
      <p:pic>
        <p:nvPicPr>
          <p:cNvPr id="7" name="Picture 2" descr="C:\Users\greddy\Desktop\PlaceWorks_White.png">
            <a:extLst>
              <a:ext uri="{FF2B5EF4-FFF2-40B4-BE49-F238E27FC236}">
                <a16:creationId xmlns:a16="http://schemas.microsoft.com/office/drawing/2014/main" id="{DD2E14C0-636C-4D73-A360-F840D647F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75" y="1000126"/>
            <a:ext cx="1758156" cy="31814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 name="Picture 2" descr="Diagram&#10;&#10;Description automatically generated">
            <a:extLst>
              <a:ext uri="{FF2B5EF4-FFF2-40B4-BE49-F238E27FC236}">
                <a16:creationId xmlns:a16="http://schemas.microsoft.com/office/drawing/2014/main" id="{C9FA2365-D647-4F5B-8236-7285808D6125}"/>
              </a:ext>
            </a:extLst>
          </p:cNvPr>
          <p:cNvPicPr>
            <a:picLocks noChangeAspect="1"/>
          </p:cNvPicPr>
          <p:nvPr/>
        </p:nvPicPr>
        <p:blipFill>
          <a:blip r:embed="rId4"/>
          <a:stretch>
            <a:fillRect/>
          </a:stretch>
        </p:blipFill>
        <p:spPr>
          <a:xfrm>
            <a:off x="4683167" y="4134715"/>
            <a:ext cx="2217126" cy="1770785"/>
          </a:xfrm>
          <a:prstGeom prst="rect">
            <a:avLst/>
          </a:prstGeom>
        </p:spPr>
      </p:pic>
      <p:pic>
        <p:nvPicPr>
          <p:cNvPr id="8" name="Picture 7" descr="A picture containing text, clock&#10;&#10;Description automatically generated">
            <a:extLst>
              <a:ext uri="{FF2B5EF4-FFF2-40B4-BE49-F238E27FC236}">
                <a16:creationId xmlns:a16="http://schemas.microsoft.com/office/drawing/2014/main" id="{5F228B16-A86B-4069-97CA-372B81D9976D}"/>
              </a:ext>
            </a:extLst>
          </p:cNvPr>
          <p:cNvPicPr>
            <a:picLocks noChangeAspect="1"/>
          </p:cNvPicPr>
          <p:nvPr/>
        </p:nvPicPr>
        <p:blipFill>
          <a:blip r:embed="rId5"/>
          <a:stretch>
            <a:fillRect/>
          </a:stretch>
        </p:blipFill>
        <p:spPr>
          <a:xfrm>
            <a:off x="196860" y="4134715"/>
            <a:ext cx="2217126" cy="1770785"/>
          </a:xfrm>
          <a:prstGeom prst="rect">
            <a:avLst/>
          </a:prstGeom>
        </p:spPr>
      </p:pic>
      <p:pic>
        <p:nvPicPr>
          <p:cNvPr id="10" name="Picture 9" descr="Diagram&#10;&#10;Description automatically generated">
            <a:extLst>
              <a:ext uri="{FF2B5EF4-FFF2-40B4-BE49-F238E27FC236}">
                <a16:creationId xmlns:a16="http://schemas.microsoft.com/office/drawing/2014/main" id="{B5A07A98-F720-46ED-B9C9-8F932C32E68C}"/>
              </a:ext>
            </a:extLst>
          </p:cNvPr>
          <p:cNvPicPr>
            <a:picLocks noChangeAspect="1"/>
          </p:cNvPicPr>
          <p:nvPr/>
        </p:nvPicPr>
        <p:blipFill>
          <a:blip r:embed="rId6"/>
          <a:stretch>
            <a:fillRect/>
          </a:stretch>
        </p:blipFill>
        <p:spPr>
          <a:xfrm>
            <a:off x="6906938" y="4131639"/>
            <a:ext cx="2217126" cy="1770785"/>
          </a:xfrm>
          <a:prstGeom prst="rect">
            <a:avLst/>
          </a:prstGeom>
        </p:spPr>
      </p:pic>
      <p:pic>
        <p:nvPicPr>
          <p:cNvPr id="13" name="Picture 12" descr="Icon&#10;&#10;Description automatically generated">
            <a:extLst>
              <a:ext uri="{FF2B5EF4-FFF2-40B4-BE49-F238E27FC236}">
                <a16:creationId xmlns:a16="http://schemas.microsoft.com/office/drawing/2014/main" id="{BB39383B-A564-416D-89E8-98F22A1D9FFD}"/>
              </a:ext>
            </a:extLst>
          </p:cNvPr>
          <p:cNvPicPr>
            <a:picLocks noChangeAspect="1"/>
          </p:cNvPicPr>
          <p:nvPr/>
        </p:nvPicPr>
        <p:blipFill>
          <a:blip r:embed="rId7"/>
          <a:stretch>
            <a:fillRect/>
          </a:stretch>
        </p:blipFill>
        <p:spPr>
          <a:xfrm>
            <a:off x="2444998" y="4134715"/>
            <a:ext cx="2217126" cy="1770785"/>
          </a:xfrm>
          <a:prstGeom prst="rect">
            <a:avLst/>
          </a:prstGeom>
        </p:spPr>
      </p:pic>
      <p:pic>
        <p:nvPicPr>
          <p:cNvPr id="4" name="Picture 3">
            <a:extLst>
              <a:ext uri="{FF2B5EF4-FFF2-40B4-BE49-F238E27FC236}">
                <a16:creationId xmlns:a16="http://schemas.microsoft.com/office/drawing/2014/main" id="{5E9BB326-E34A-154E-A06A-F69B6792D458}"/>
              </a:ext>
            </a:extLst>
          </p:cNvPr>
          <p:cNvPicPr>
            <a:picLocks noChangeAspect="1"/>
          </p:cNvPicPr>
          <p:nvPr/>
        </p:nvPicPr>
        <p:blipFill>
          <a:blip r:embed="rId8"/>
          <a:stretch>
            <a:fillRect/>
          </a:stretch>
        </p:blipFill>
        <p:spPr>
          <a:xfrm>
            <a:off x="6525986" y="1000126"/>
            <a:ext cx="2514600" cy="419100"/>
          </a:xfrm>
          <a:prstGeom prst="rect">
            <a:avLst/>
          </a:prstGeom>
        </p:spPr>
      </p:pic>
      <p:pic>
        <p:nvPicPr>
          <p:cNvPr id="12" name="Picture 11">
            <a:extLst>
              <a:ext uri="{FF2B5EF4-FFF2-40B4-BE49-F238E27FC236}">
                <a16:creationId xmlns:a16="http://schemas.microsoft.com/office/drawing/2014/main" id="{CA81346E-F1C6-9FC1-13E9-68504C5DAD66}"/>
              </a:ext>
            </a:extLst>
          </p:cNvPr>
          <p:cNvPicPr>
            <a:picLocks noChangeAspect="1"/>
          </p:cNvPicPr>
          <p:nvPr/>
        </p:nvPicPr>
        <p:blipFill>
          <a:blip r:embed="rId8"/>
          <a:stretch>
            <a:fillRect/>
          </a:stretch>
        </p:blipFill>
        <p:spPr>
          <a:xfrm>
            <a:off x="3230866" y="3364547"/>
            <a:ext cx="2514600" cy="419100"/>
          </a:xfrm>
          <a:prstGeom prst="rect">
            <a:avLst/>
          </a:prstGeom>
        </p:spPr>
      </p:pic>
      <p:pic>
        <p:nvPicPr>
          <p:cNvPr id="14" name="Picture 2" descr="logo">
            <a:extLst>
              <a:ext uri="{FF2B5EF4-FFF2-40B4-BE49-F238E27FC236}">
                <a16:creationId xmlns:a16="http://schemas.microsoft.com/office/drawing/2014/main" id="{2253B77F-36A1-B302-3E2B-4F3522A2B52C}"/>
              </a:ext>
            </a:extLst>
          </p:cNvPr>
          <p:cNvPicPr>
            <a:picLocks noChangeAspect="1" noChangeArrowheads="1"/>
          </p:cNvPicPr>
          <p:nvPr/>
        </p:nvPicPr>
        <p:blipFill>
          <a:blip r:embed="rId9" cstate="print"/>
          <a:srcRect/>
          <a:stretch>
            <a:fillRect/>
          </a:stretch>
        </p:blipFill>
        <p:spPr bwMode="auto">
          <a:xfrm>
            <a:off x="457200" y="6172200"/>
            <a:ext cx="609600" cy="616515"/>
          </a:xfrm>
          <a:prstGeom prst="rect">
            <a:avLst/>
          </a:prstGeom>
          <a:noFill/>
          <a:ln w="9525">
            <a:noFill/>
            <a:miter lim="800000"/>
            <a:headEnd/>
            <a:tailEnd/>
          </a:ln>
        </p:spPr>
      </p:pic>
      <p:sp>
        <p:nvSpPr>
          <p:cNvPr id="15" name="TextBox 14">
            <a:extLst>
              <a:ext uri="{FF2B5EF4-FFF2-40B4-BE49-F238E27FC236}">
                <a16:creationId xmlns:a16="http://schemas.microsoft.com/office/drawing/2014/main" id="{C229AA3F-3249-F86C-D440-CEB164305419}"/>
              </a:ext>
            </a:extLst>
          </p:cNvPr>
          <p:cNvSpPr txBox="1"/>
          <p:nvPr/>
        </p:nvSpPr>
        <p:spPr>
          <a:xfrm>
            <a:off x="1" y="29069"/>
            <a:ext cx="8975272" cy="707886"/>
          </a:xfrm>
          <a:prstGeom prst="rect">
            <a:avLst/>
          </a:prstGeom>
          <a:noFill/>
        </p:spPr>
        <p:txBody>
          <a:bodyPr wrap="square">
            <a:spAutoFit/>
          </a:bodyPr>
          <a:lstStyle/>
          <a:p>
            <a:r>
              <a:rPr lang="en-US" sz="4000" b="0" dirty="0">
                <a:solidFill>
                  <a:srgbClr val="5294B6"/>
                </a:solidFill>
                <a:latin typeface="Calibri" panose="020F0502020204030204" pitchFamily="34" charset="0"/>
                <a:cs typeface="Calibri" panose="020F0502020204030204" pitchFamily="34" charset="0"/>
              </a:rPr>
              <a:t>2023-2031 HOUSING ELEMENT</a:t>
            </a:r>
            <a:endParaRPr lang="en-US" sz="4000" dirty="0"/>
          </a:p>
        </p:txBody>
      </p:sp>
      <p:sp>
        <p:nvSpPr>
          <p:cNvPr id="16" name="TextBox 15">
            <a:extLst>
              <a:ext uri="{FF2B5EF4-FFF2-40B4-BE49-F238E27FC236}">
                <a16:creationId xmlns:a16="http://schemas.microsoft.com/office/drawing/2014/main" id="{D390552B-EFD7-BF45-F538-1F9AC48A8D03}"/>
              </a:ext>
            </a:extLst>
          </p:cNvPr>
          <p:cNvSpPr txBox="1"/>
          <p:nvPr/>
        </p:nvSpPr>
        <p:spPr>
          <a:xfrm>
            <a:off x="6568" y="805256"/>
            <a:ext cx="9117495" cy="2985433"/>
          </a:xfrm>
          <a:prstGeom prst="rect">
            <a:avLst/>
          </a:prstGeom>
          <a:noFill/>
        </p:spPr>
        <p:txBody>
          <a:bodyPr wrap="square">
            <a:spAutoFit/>
          </a:bodyPr>
          <a:lstStyle/>
          <a:p>
            <a:r>
              <a:rPr lang="en-US" sz="2800" dirty="0">
                <a:solidFill>
                  <a:srgbClr val="5294B6"/>
                </a:solidFill>
                <a:latin typeface="Calibri" panose="020F0502020204030204" pitchFamily="34" charset="0"/>
                <a:cs typeface="Calibri" panose="020F0502020204030204" pitchFamily="34" charset="0"/>
              </a:rPr>
              <a:t>Site Inventory Requirements &amp; Assumptions</a:t>
            </a:r>
          </a:p>
          <a:p>
            <a:pPr marL="342900" indent="-342900">
              <a:buFontTx/>
              <a:buChar char="-"/>
            </a:pPr>
            <a:r>
              <a:rPr lang="en-US" sz="2000" dirty="0">
                <a:solidFill>
                  <a:srgbClr val="5294B6"/>
                </a:solidFill>
                <a:latin typeface="Calibri" panose="020F0502020204030204" pitchFamily="34" charset="0"/>
                <a:cs typeface="Calibri" panose="020F0502020204030204" pitchFamily="34" charset="0"/>
              </a:rPr>
              <a:t>REQUIREMENTS</a:t>
            </a:r>
          </a:p>
          <a:p>
            <a:pPr marL="800100" lvl="1" indent="-342900">
              <a:buFontTx/>
              <a:buChar char="-"/>
            </a:pPr>
            <a:r>
              <a:rPr lang="en-US" sz="2000" dirty="0">
                <a:solidFill>
                  <a:srgbClr val="5294B6"/>
                </a:solidFill>
                <a:latin typeface="Calibri" panose="020F0502020204030204" pitchFamily="34" charset="0"/>
                <a:cs typeface="Calibri" panose="020F0502020204030204" pitchFamily="34" charset="0"/>
              </a:rPr>
              <a:t>Must demonstrate realistic capacity through zoning and development record </a:t>
            </a:r>
          </a:p>
          <a:p>
            <a:pPr marL="800100" lvl="1" indent="-342900">
              <a:buFontTx/>
              <a:buChar char="-"/>
            </a:pPr>
            <a:r>
              <a:rPr lang="en-US" sz="2000" dirty="0">
                <a:solidFill>
                  <a:srgbClr val="5294B6"/>
                </a:solidFill>
                <a:latin typeface="Calibri" panose="020F0502020204030204" pitchFamily="34" charset="0"/>
                <a:cs typeface="Calibri" panose="020F0502020204030204" pitchFamily="34" charset="0"/>
              </a:rPr>
              <a:t>Must demonstrate that proposed sites may be realistically developed</a:t>
            </a:r>
          </a:p>
          <a:p>
            <a:pPr marL="800100" lvl="1" indent="-342900">
              <a:buFontTx/>
              <a:buChar char="-"/>
            </a:pPr>
            <a:r>
              <a:rPr lang="en-US" sz="2000" dirty="0">
                <a:solidFill>
                  <a:srgbClr val="5294B6"/>
                </a:solidFill>
                <a:latin typeface="Calibri" panose="020F0502020204030204" pitchFamily="34" charset="0"/>
                <a:cs typeface="Calibri" panose="020F0502020204030204" pitchFamily="34" charset="0"/>
              </a:rPr>
              <a:t>Affirmatively Furthering Fair Housing</a:t>
            </a:r>
          </a:p>
          <a:p>
            <a:pPr marL="342900" indent="-342900">
              <a:buFontTx/>
              <a:buChar char="-"/>
            </a:pPr>
            <a:endParaRPr lang="en-US" sz="2000" dirty="0">
              <a:solidFill>
                <a:srgbClr val="5294B6"/>
              </a:solidFill>
              <a:latin typeface="Calibri" panose="020F0502020204030204" pitchFamily="34" charset="0"/>
              <a:cs typeface="Calibri" panose="020F0502020204030204" pitchFamily="34" charset="0"/>
            </a:endParaRPr>
          </a:p>
          <a:p>
            <a:pPr marL="342900" indent="-342900">
              <a:buFontTx/>
              <a:buChar char="-"/>
            </a:pPr>
            <a:r>
              <a:rPr lang="en-US" sz="2000" dirty="0">
                <a:solidFill>
                  <a:srgbClr val="5294B6"/>
                </a:solidFill>
                <a:latin typeface="Calibri" panose="020F0502020204030204" pitchFamily="34" charset="0"/>
                <a:cs typeface="Calibri" panose="020F0502020204030204" pitchFamily="34" charset="0"/>
              </a:rPr>
              <a:t>ASSUMPTIONS</a:t>
            </a:r>
          </a:p>
          <a:p>
            <a:pPr marL="800100" lvl="1" indent="-342900">
              <a:buFontTx/>
              <a:buChar char="-"/>
            </a:pPr>
            <a:r>
              <a:rPr lang="en-US" sz="2000" dirty="0">
                <a:solidFill>
                  <a:srgbClr val="5294B6"/>
                </a:solidFill>
                <a:latin typeface="Calibri" panose="020F0502020204030204" pitchFamily="34" charset="0"/>
                <a:cs typeface="Calibri" panose="020F0502020204030204" pitchFamily="34" charset="0"/>
              </a:rPr>
              <a:t>Realistic capacity is estimated at 80% of the base max</a:t>
            </a:r>
          </a:p>
          <a:p>
            <a:pPr marL="800100" lvl="1" indent="-342900">
              <a:buFontTx/>
              <a:buChar char="-"/>
            </a:pPr>
            <a:r>
              <a:rPr lang="en-US" sz="2000" dirty="0">
                <a:solidFill>
                  <a:srgbClr val="5294B6"/>
                </a:solidFill>
                <a:latin typeface="Calibri" panose="020F0502020204030204" pitchFamily="34" charset="0"/>
                <a:cs typeface="Calibri" panose="020F0502020204030204" pitchFamily="34" charset="0"/>
              </a:rPr>
              <a:t>When unit counts are known or proposed they are used</a:t>
            </a:r>
          </a:p>
        </p:txBody>
      </p:sp>
    </p:spTree>
    <p:extLst>
      <p:ext uri="{BB962C8B-B14F-4D97-AF65-F5344CB8AC3E}">
        <p14:creationId xmlns:p14="http://schemas.microsoft.com/office/powerpoint/2010/main" val="3627274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8E5B416-A676-4155-B1E8-ECA2DDEEC39B}"/>
              </a:ext>
            </a:extLst>
          </p:cNvPr>
          <p:cNvCxnSpPr>
            <a:cxnSpLocks/>
          </p:cNvCxnSpPr>
          <p:nvPr/>
        </p:nvCxnSpPr>
        <p:spPr>
          <a:xfrm>
            <a:off x="6569" y="657227"/>
            <a:ext cx="9137431" cy="31744"/>
          </a:xfrm>
          <a:prstGeom prst="line">
            <a:avLst/>
          </a:prstGeom>
          <a:ln w="28575">
            <a:solidFill>
              <a:srgbClr val="C1D16E"/>
            </a:solidFill>
          </a:ln>
          <a:effectLst/>
        </p:spPr>
        <p:style>
          <a:lnRef idx="2">
            <a:schemeClr val="accent1"/>
          </a:lnRef>
          <a:fillRef idx="0">
            <a:schemeClr val="accent1"/>
          </a:fillRef>
          <a:effectRef idx="1">
            <a:schemeClr val="accent1"/>
          </a:effectRef>
          <a:fontRef idx="minor">
            <a:schemeClr val="tx1"/>
          </a:fontRef>
        </p:style>
      </p:cxnSp>
      <p:pic>
        <p:nvPicPr>
          <p:cNvPr id="7" name="Picture 2" descr="C:\Users\greddy\Desktop\PlaceWorks_White.png">
            <a:extLst>
              <a:ext uri="{FF2B5EF4-FFF2-40B4-BE49-F238E27FC236}">
                <a16:creationId xmlns:a16="http://schemas.microsoft.com/office/drawing/2014/main" id="{DD2E14C0-636C-4D73-A360-F840D647F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75" y="1000126"/>
            <a:ext cx="1758156" cy="31814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E9BB326-E34A-154E-A06A-F69B6792D458}"/>
              </a:ext>
            </a:extLst>
          </p:cNvPr>
          <p:cNvPicPr>
            <a:picLocks noChangeAspect="1"/>
          </p:cNvPicPr>
          <p:nvPr/>
        </p:nvPicPr>
        <p:blipFill>
          <a:blip r:embed="rId4"/>
          <a:stretch>
            <a:fillRect/>
          </a:stretch>
        </p:blipFill>
        <p:spPr>
          <a:xfrm>
            <a:off x="6525986" y="1000126"/>
            <a:ext cx="2514600" cy="419100"/>
          </a:xfrm>
          <a:prstGeom prst="rect">
            <a:avLst/>
          </a:prstGeom>
        </p:spPr>
      </p:pic>
      <p:pic>
        <p:nvPicPr>
          <p:cNvPr id="12" name="Picture 11">
            <a:extLst>
              <a:ext uri="{FF2B5EF4-FFF2-40B4-BE49-F238E27FC236}">
                <a16:creationId xmlns:a16="http://schemas.microsoft.com/office/drawing/2014/main" id="{CA81346E-F1C6-9FC1-13E9-68504C5DAD66}"/>
              </a:ext>
            </a:extLst>
          </p:cNvPr>
          <p:cNvPicPr>
            <a:picLocks noChangeAspect="1"/>
          </p:cNvPicPr>
          <p:nvPr/>
        </p:nvPicPr>
        <p:blipFill>
          <a:blip r:embed="rId4"/>
          <a:stretch>
            <a:fillRect/>
          </a:stretch>
        </p:blipFill>
        <p:spPr>
          <a:xfrm>
            <a:off x="3230866" y="3364547"/>
            <a:ext cx="2514600" cy="419100"/>
          </a:xfrm>
          <a:prstGeom prst="rect">
            <a:avLst/>
          </a:prstGeom>
        </p:spPr>
      </p:pic>
      <p:pic>
        <p:nvPicPr>
          <p:cNvPr id="14" name="Picture 2" descr="logo">
            <a:extLst>
              <a:ext uri="{FF2B5EF4-FFF2-40B4-BE49-F238E27FC236}">
                <a16:creationId xmlns:a16="http://schemas.microsoft.com/office/drawing/2014/main" id="{2253B77F-36A1-B302-3E2B-4F3522A2B52C}"/>
              </a:ext>
            </a:extLst>
          </p:cNvPr>
          <p:cNvPicPr>
            <a:picLocks noChangeAspect="1" noChangeArrowheads="1"/>
          </p:cNvPicPr>
          <p:nvPr/>
        </p:nvPicPr>
        <p:blipFill>
          <a:blip r:embed="rId5" cstate="print"/>
          <a:srcRect/>
          <a:stretch>
            <a:fillRect/>
          </a:stretch>
        </p:blipFill>
        <p:spPr bwMode="auto">
          <a:xfrm>
            <a:off x="457200" y="6172200"/>
            <a:ext cx="609600" cy="616515"/>
          </a:xfrm>
          <a:prstGeom prst="rect">
            <a:avLst/>
          </a:prstGeom>
          <a:noFill/>
          <a:ln w="9525">
            <a:noFill/>
            <a:miter lim="800000"/>
            <a:headEnd/>
            <a:tailEnd/>
          </a:ln>
        </p:spPr>
      </p:pic>
      <p:sp>
        <p:nvSpPr>
          <p:cNvPr id="15" name="TextBox 14">
            <a:extLst>
              <a:ext uri="{FF2B5EF4-FFF2-40B4-BE49-F238E27FC236}">
                <a16:creationId xmlns:a16="http://schemas.microsoft.com/office/drawing/2014/main" id="{C229AA3F-3249-F86C-D440-CEB164305419}"/>
              </a:ext>
            </a:extLst>
          </p:cNvPr>
          <p:cNvSpPr txBox="1"/>
          <p:nvPr/>
        </p:nvSpPr>
        <p:spPr>
          <a:xfrm>
            <a:off x="1" y="29069"/>
            <a:ext cx="8975272" cy="707886"/>
          </a:xfrm>
          <a:prstGeom prst="rect">
            <a:avLst/>
          </a:prstGeom>
          <a:noFill/>
        </p:spPr>
        <p:txBody>
          <a:bodyPr wrap="square">
            <a:spAutoFit/>
          </a:bodyPr>
          <a:lstStyle/>
          <a:p>
            <a:r>
              <a:rPr lang="en-US" sz="4000" b="0" dirty="0">
                <a:solidFill>
                  <a:srgbClr val="5294B6"/>
                </a:solidFill>
                <a:latin typeface="Calibri" panose="020F0502020204030204" pitchFamily="34" charset="0"/>
                <a:cs typeface="Calibri" panose="020F0502020204030204" pitchFamily="34" charset="0"/>
              </a:rPr>
              <a:t>2023-2031 HOUSING ELEMENT</a:t>
            </a:r>
            <a:endParaRPr lang="en-US" sz="4000" dirty="0"/>
          </a:p>
        </p:txBody>
      </p:sp>
      <p:sp>
        <p:nvSpPr>
          <p:cNvPr id="16" name="TextBox 15">
            <a:extLst>
              <a:ext uri="{FF2B5EF4-FFF2-40B4-BE49-F238E27FC236}">
                <a16:creationId xmlns:a16="http://schemas.microsoft.com/office/drawing/2014/main" id="{D390552B-EFD7-BF45-F538-1F9AC48A8D03}"/>
              </a:ext>
            </a:extLst>
          </p:cNvPr>
          <p:cNvSpPr txBox="1"/>
          <p:nvPr/>
        </p:nvSpPr>
        <p:spPr>
          <a:xfrm>
            <a:off x="19936" y="626174"/>
            <a:ext cx="9117495" cy="523220"/>
          </a:xfrm>
          <a:prstGeom prst="rect">
            <a:avLst/>
          </a:prstGeom>
          <a:noFill/>
        </p:spPr>
        <p:txBody>
          <a:bodyPr wrap="square">
            <a:spAutoFit/>
          </a:bodyPr>
          <a:lstStyle/>
          <a:p>
            <a:r>
              <a:rPr lang="en-US" sz="2800" dirty="0">
                <a:solidFill>
                  <a:srgbClr val="5294B6"/>
                </a:solidFill>
                <a:latin typeface="Calibri" panose="020F0502020204030204" pitchFamily="34" charset="0"/>
                <a:cs typeface="Calibri" panose="020F0502020204030204" pitchFamily="34" charset="0"/>
              </a:rPr>
              <a:t>Planned &amp; Approved Projects</a:t>
            </a:r>
          </a:p>
        </p:txBody>
      </p:sp>
      <p:graphicFrame>
        <p:nvGraphicFramePr>
          <p:cNvPr id="17" name="Table 5">
            <a:extLst>
              <a:ext uri="{FF2B5EF4-FFF2-40B4-BE49-F238E27FC236}">
                <a16:creationId xmlns:a16="http://schemas.microsoft.com/office/drawing/2014/main" id="{CEF82C45-A64C-D29F-A5E9-8FC7F97A0A1B}"/>
              </a:ext>
            </a:extLst>
          </p:cNvPr>
          <p:cNvGraphicFramePr>
            <a:graphicFrameLocks/>
          </p:cNvGraphicFramePr>
          <p:nvPr>
            <p:extLst>
              <p:ext uri="{D42A27DB-BD31-4B8C-83A1-F6EECF244321}">
                <p14:modId xmlns:p14="http://schemas.microsoft.com/office/powerpoint/2010/main" val="3768492133"/>
              </p:ext>
            </p:extLst>
          </p:nvPr>
        </p:nvGraphicFramePr>
        <p:xfrm>
          <a:off x="319176" y="1048110"/>
          <a:ext cx="8505648" cy="3877295"/>
        </p:xfrm>
        <a:graphic>
          <a:graphicData uri="http://schemas.openxmlformats.org/drawingml/2006/table">
            <a:tbl>
              <a:tblPr firstRow="1" bandRow="1">
                <a:tableStyleId>{5C22544A-7EE6-4342-B048-85BDC9FD1C3A}</a:tableStyleId>
              </a:tblPr>
              <a:tblGrid>
                <a:gridCol w="861924">
                  <a:extLst>
                    <a:ext uri="{9D8B030D-6E8A-4147-A177-3AD203B41FA5}">
                      <a16:colId xmlns:a16="http://schemas.microsoft.com/office/drawing/2014/main" val="3591294676"/>
                    </a:ext>
                  </a:extLst>
                </a:gridCol>
                <a:gridCol w="3124200">
                  <a:extLst>
                    <a:ext uri="{9D8B030D-6E8A-4147-A177-3AD203B41FA5}">
                      <a16:colId xmlns:a16="http://schemas.microsoft.com/office/drawing/2014/main" val="3304766851"/>
                    </a:ext>
                  </a:extLst>
                </a:gridCol>
                <a:gridCol w="2964180">
                  <a:extLst>
                    <a:ext uri="{9D8B030D-6E8A-4147-A177-3AD203B41FA5}">
                      <a16:colId xmlns:a16="http://schemas.microsoft.com/office/drawing/2014/main" val="4035284604"/>
                    </a:ext>
                  </a:extLst>
                </a:gridCol>
                <a:gridCol w="1555344">
                  <a:extLst>
                    <a:ext uri="{9D8B030D-6E8A-4147-A177-3AD203B41FA5}">
                      <a16:colId xmlns:a16="http://schemas.microsoft.com/office/drawing/2014/main" val="437025616"/>
                    </a:ext>
                  </a:extLst>
                </a:gridCol>
              </a:tblGrid>
              <a:tr h="353362">
                <a:tc>
                  <a:txBody>
                    <a:bodyPr/>
                    <a:lstStyle/>
                    <a:p>
                      <a:r>
                        <a:rPr lang="en-US" sz="1600" dirty="0"/>
                        <a:t>Site No.</a:t>
                      </a:r>
                    </a:p>
                  </a:txBody>
                  <a:tcPr/>
                </a:tc>
                <a:tc>
                  <a:txBody>
                    <a:bodyPr/>
                    <a:lstStyle/>
                    <a:p>
                      <a:r>
                        <a:rPr lang="en-US" sz="1600" dirty="0"/>
                        <a:t>Project Name</a:t>
                      </a:r>
                    </a:p>
                  </a:txBody>
                  <a:tcPr/>
                </a:tc>
                <a:tc>
                  <a:txBody>
                    <a:bodyPr/>
                    <a:lstStyle/>
                    <a:p>
                      <a:r>
                        <a:rPr lang="en-US" sz="1600" dirty="0"/>
                        <a:t>Project Address</a:t>
                      </a:r>
                    </a:p>
                  </a:txBody>
                  <a:tcPr/>
                </a:tc>
                <a:tc>
                  <a:txBody>
                    <a:bodyPr/>
                    <a:lstStyle/>
                    <a:p>
                      <a:r>
                        <a:rPr lang="en-US" sz="1600" dirty="0"/>
                        <a:t>Total Unit Count</a:t>
                      </a:r>
                    </a:p>
                  </a:txBody>
                  <a:tcPr/>
                </a:tc>
                <a:extLst>
                  <a:ext uri="{0D108BD9-81ED-4DB2-BD59-A6C34878D82A}">
                    <a16:rowId xmlns:a16="http://schemas.microsoft.com/office/drawing/2014/main" val="1751091305"/>
                  </a:ext>
                </a:extLst>
              </a:tr>
              <a:tr h="353362">
                <a:tc>
                  <a:txBody>
                    <a:bodyPr/>
                    <a:lstStyle/>
                    <a:p>
                      <a:r>
                        <a:rPr lang="en-US" sz="1600" dirty="0"/>
                        <a:t>1</a:t>
                      </a:r>
                    </a:p>
                  </a:txBody>
                  <a:tcPr/>
                </a:tc>
                <a:tc>
                  <a:txBody>
                    <a:bodyPr/>
                    <a:lstStyle/>
                    <a:p>
                      <a:r>
                        <a:rPr lang="en-US" sz="1600" dirty="0"/>
                        <a:t>Baker Metal Live/ Work</a:t>
                      </a:r>
                    </a:p>
                  </a:txBody>
                  <a:tcPr/>
                </a:tc>
                <a:tc>
                  <a:txBody>
                    <a:bodyPr/>
                    <a:lstStyle/>
                    <a:p>
                      <a:r>
                        <a:rPr lang="en-US" sz="1600" dirty="0"/>
                        <a:t>1265 65th Street</a:t>
                      </a:r>
                    </a:p>
                  </a:txBody>
                  <a:tcPr/>
                </a:tc>
                <a:tc>
                  <a:txBody>
                    <a:bodyPr/>
                    <a:lstStyle/>
                    <a:p>
                      <a:pPr algn="ctr"/>
                      <a:r>
                        <a:rPr lang="en-US" sz="1600" dirty="0"/>
                        <a:t>17</a:t>
                      </a:r>
                    </a:p>
                  </a:txBody>
                  <a:tcPr/>
                </a:tc>
                <a:extLst>
                  <a:ext uri="{0D108BD9-81ED-4DB2-BD59-A6C34878D82A}">
                    <a16:rowId xmlns:a16="http://schemas.microsoft.com/office/drawing/2014/main" val="1830966074"/>
                  </a:ext>
                </a:extLst>
              </a:tr>
              <a:tr h="618384">
                <a:tc>
                  <a:txBody>
                    <a:bodyPr/>
                    <a:lstStyle/>
                    <a:p>
                      <a:r>
                        <a:rPr lang="en-US" sz="1600" dirty="0"/>
                        <a:t>2</a:t>
                      </a:r>
                    </a:p>
                  </a:txBody>
                  <a:tcPr/>
                </a:tc>
                <a:tc>
                  <a:txBody>
                    <a:bodyPr/>
                    <a:lstStyle/>
                    <a:p>
                      <a:r>
                        <a:rPr lang="en-US" sz="1600" dirty="0"/>
                        <a:t>Anton Evolve AKA Bayview Emeryville Apartments (</a:t>
                      </a:r>
                      <a:r>
                        <a:rPr lang="en-US" sz="1600" dirty="0" err="1"/>
                        <a:t>Nady</a:t>
                      </a:r>
                      <a:r>
                        <a:rPr lang="en-US" sz="1600" dirty="0"/>
                        <a:t> Site)</a:t>
                      </a:r>
                    </a:p>
                  </a:txBody>
                  <a:tcPr/>
                </a:tc>
                <a:tc>
                  <a:txBody>
                    <a:bodyPr/>
                    <a:lstStyle/>
                    <a:p>
                      <a:r>
                        <a:rPr lang="en-US" sz="1600" dirty="0"/>
                        <a:t>6701 Shellmound Street</a:t>
                      </a:r>
                    </a:p>
                  </a:txBody>
                  <a:tcPr/>
                </a:tc>
                <a:tc>
                  <a:txBody>
                    <a:bodyPr/>
                    <a:lstStyle/>
                    <a:p>
                      <a:pPr algn="ctr"/>
                      <a:r>
                        <a:rPr lang="en-US" sz="1600" dirty="0"/>
                        <a:t>186</a:t>
                      </a:r>
                    </a:p>
                  </a:txBody>
                  <a:tcPr/>
                </a:tc>
                <a:extLst>
                  <a:ext uri="{0D108BD9-81ED-4DB2-BD59-A6C34878D82A}">
                    <a16:rowId xmlns:a16="http://schemas.microsoft.com/office/drawing/2014/main" val="3859828360"/>
                  </a:ext>
                </a:extLst>
              </a:tr>
              <a:tr h="618384">
                <a:tc>
                  <a:txBody>
                    <a:bodyPr/>
                    <a:lstStyle/>
                    <a:p>
                      <a:r>
                        <a:rPr lang="en-US" sz="1600" dirty="0"/>
                        <a:t>3</a:t>
                      </a:r>
                    </a:p>
                  </a:txBody>
                  <a:tcPr/>
                </a:tc>
                <a:tc>
                  <a:txBody>
                    <a:bodyPr/>
                    <a:lstStyle/>
                    <a:p>
                      <a:r>
                        <a:rPr lang="en-US" sz="1600" dirty="0"/>
                        <a:t>The Emory (Sherwin Williams)</a:t>
                      </a:r>
                    </a:p>
                    <a:p>
                      <a:r>
                        <a:rPr lang="en-US" sz="1600" dirty="0"/>
                        <a:t>Building C</a:t>
                      </a:r>
                    </a:p>
                  </a:txBody>
                  <a:tcPr/>
                </a:tc>
                <a:tc>
                  <a:txBody>
                    <a:bodyPr/>
                    <a:lstStyle/>
                    <a:p>
                      <a:r>
                        <a:rPr lang="en-US" sz="1600" dirty="0"/>
                        <a:t>1450 Sherwin Avenue</a:t>
                      </a:r>
                    </a:p>
                  </a:txBody>
                  <a:tcPr/>
                </a:tc>
                <a:tc>
                  <a:txBody>
                    <a:bodyPr/>
                    <a:lstStyle/>
                    <a:p>
                      <a:pPr algn="ctr"/>
                      <a:r>
                        <a:rPr lang="en-US" sz="1600" dirty="0"/>
                        <a:t>122</a:t>
                      </a:r>
                    </a:p>
                  </a:txBody>
                  <a:tcPr/>
                </a:tc>
                <a:extLst>
                  <a:ext uri="{0D108BD9-81ED-4DB2-BD59-A6C34878D82A}">
                    <a16:rowId xmlns:a16="http://schemas.microsoft.com/office/drawing/2014/main" val="2091037134"/>
                  </a:ext>
                </a:extLst>
              </a:tr>
              <a:tr h="618384">
                <a:tc>
                  <a:txBody>
                    <a:bodyPr/>
                    <a:lstStyle/>
                    <a:p>
                      <a:r>
                        <a:rPr lang="en-US" sz="1600" dirty="0"/>
                        <a:t>4</a:t>
                      </a:r>
                    </a:p>
                  </a:txBody>
                  <a:tcPr/>
                </a:tc>
                <a:tc>
                  <a:txBody>
                    <a:bodyPr/>
                    <a:lstStyle/>
                    <a:p>
                      <a:r>
                        <a:rPr lang="en-US" sz="1600" dirty="0"/>
                        <a:t>The Emory (Sherwin Williams)</a:t>
                      </a:r>
                    </a:p>
                    <a:p>
                      <a:r>
                        <a:rPr lang="en-US" sz="1600" dirty="0"/>
                        <a:t>Building D</a:t>
                      </a:r>
                    </a:p>
                  </a:txBody>
                  <a:tcPr/>
                </a:tc>
                <a:tc>
                  <a:txBody>
                    <a:bodyPr/>
                    <a:lstStyle/>
                    <a:p>
                      <a:r>
                        <a:rPr lang="en-US" sz="1600" dirty="0"/>
                        <a:t>1450 Sherwin Avenue</a:t>
                      </a:r>
                    </a:p>
                  </a:txBody>
                  <a:tcPr/>
                </a:tc>
                <a:tc>
                  <a:txBody>
                    <a:bodyPr/>
                    <a:lstStyle/>
                    <a:p>
                      <a:pPr algn="ctr"/>
                      <a:r>
                        <a:rPr lang="en-US" sz="1600" dirty="0"/>
                        <a:t>184</a:t>
                      </a:r>
                    </a:p>
                  </a:txBody>
                  <a:tcPr/>
                </a:tc>
                <a:extLst>
                  <a:ext uri="{0D108BD9-81ED-4DB2-BD59-A6C34878D82A}">
                    <a16:rowId xmlns:a16="http://schemas.microsoft.com/office/drawing/2014/main" val="3466956699"/>
                  </a:ext>
                </a:extLst>
              </a:tr>
              <a:tr h="618384">
                <a:tc>
                  <a:txBody>
                    <a:bodyPr/>
                    <a:lstStyle/>
                    <a:p>
                      <a:r>
                        <a:rPr lang="en-US" sz="1600" dirty="0"/>
                        <a:t>5</a:t>
                      </a:r>
                    </a:p>
                  </a:txBody>
                  <a:tcPr/>
                </a:tc>
                <a:tc>
                  <a:txBody>
                    <a:bodyPr/>
                    <a:lstStyle/>
                    <a:p>
                      <a:r>
                        <a:rPr lang="en-US" sz="1600" dirty="0"/>
                        <a:t>65th Street Multi-Unit Residential Project</a:t>
                      </a:r>
                    </a:p>
                  </a:txBody>
                  <a:tcPr/>
                </a:tc>
                <a:tc>
                  <a:txBody>
                    <a:bodyPr/>
                    <a:lstStyle/>
                    <a:p>
                      <a:r>
                        <a:rPr lang="en-US" sz="1600" dirty="0"/>
                        <a:t>1225 65th Street</a:t>
                      </a:r>
                    </a:p>
                  </a:txBody>
                  <a:tcPr/>
                </a:tc>
                <a:tc>
                  <a:txBody>
                    <a:bodyPr/>
                    <a:lstStyle/>
                    <a:p>
                      <a:pPr algn="ctr"/>
                      <a:r>
                        <a:rPr lang="en-US" sz="1600" dirty="0"/>
                        <a:t>24</a:t>
                      </a:r>
                    </a:p>
                  </a:txBody>
                  <a:tcPr/>
                </a:tc>
                <a:extLst>
                  <a:ext uri="{0D108BD9-81ED-4DB2-BD59-A6C34878D82A}">
                    <a16:rowId xmlns:a16="http://schemas.microsoft.com/office/drawing/2014/main" val="3995398135"/>
                  </a:ext>
                </a:extLst>
              </a:tr>
              <a:tr h="343673">
                <a:tc>
                  <a:txBody>
                    <a:bodyPr/>
                    <a:lstStyle/>
                    <a:p>
                      <a:r>
                        <a:rPr lang="en-US" sz="1600" dirty="0"/>
                        <a:t>6</a:t>
                      </a:r>
                    </a:p>
                  </a:txBody>
                  <a:tcPr/>
                </a:tc>
                <a:tc>
                  <a:txBody>
                    <a:bodyPr/>
                    <a:lstStyle/>
                    <a:p>
                      <a:r>
                        <a:rPr lang="en-US" sz="1600" dirty="0"/>
                        <a:t>Nellie Hannon Gateway</a:t>
                      </a:r>
                    </a:p>
                  </a:txBody>
                  <a:tcPr/>
                </a:tc>
                <a:tc>
                  <a:txBody>
                    <a:bodyPr/>
                    <a:lstStyle/>
                    <a:p>
                      <a:r>
                        <a:rPr lang="en-US" sz="1600" dirty="0"/>
                        <a:t>3600-3620 San Pablo Avenue</a:t>
                      </a:r>
                    </a:p>
                  </a:txBody>
                  <a:tcPr/>
                </a:tc>
                <a:tc>
                  <a:txBody>
                    <a:bodyPr/>
                    <a:lstStyle/>
                    <a:p>
                      <a:pPr algn="ctr"/>
                      <a:r>
                        <a:rPr lang="en-US" sz="1600" dirty="0"/>
                        <a:t>90</a:t>
                      </a:r>
                    </a:p>
                  </a:txBody>
                  <a:tcPr/>
                </a:tc>
                <a:extLst>
                  <a:ext uri="{0D108BD9-81ED-4DB2-BD59-A6C34878D82A}">
                    <a16:rowId xmlns:a16="http://schemas.microsoft.com/office/drawing/2014/main" val="143851575"/>
                  </a:ext>
                </a:extLst>
              </a:tr>
              <a:tr h="353362">
                <a:tc>
                  <a:txBody>
                    <a:bodyPr/>
                    <a:lstStyle/>
                    <a:p>
                      <a:endParaRPr lang="en-US" sz="1600" dirty="0"/>
                    </a:p>
                  </a:txBody>
                  <a:tcPr/>
                </a:tc>
                <a:tc>
                  <a:txBody>
                    <a:bodyPr/>
                    <a:lstStyle/>
                    <a:p>
                      <a:endParaRPr lang="en-US" sz="16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t>TOTAL</a:t>
                      </a:r>
                    </a:p>
                  </a:txBody>
                  <a:tcPr/>
                </a:tc>
                <a:tc>
                  <a:txBody>
                    <a:bodyPr/>
                    <a:lstStyle/>
                    <a:p>
                      <a:pPr algn="ctr"/>
                      <a:r>
                        <a:rPr lang="en-US" sz="1600" dirty="0"/>
                        <a:t>623</a:t>
                      </a:r>
                    </a:p>
                  </a:txBody>
                  <a:tcPr/>
                </a:tc>
                <a:extLst>
                  <a:ext uri="{0D108BD9-81ED-4DB2-BD59-A6C34878D82A}">
                    <a16:rowId xmlns:a16="http://schemas.microsoft.com/office/drawing/2014/main" val="2692553619"/>
                  </a:ext>
                </a:extLst>
              </a:tr>
            </a:tbl>
          </a:graphicData>
        </a:graphic>
      </p:graphicFrame>
      <p:pic>
        <p:nvPicPr>
          <p:cNvPr id="2050" name="Picture 2" descr="Properties in Development - Resources for Community Development">
            <a:extLst>
              <a:ext uri="{FF2B5EF4-FFF2-40B4-BE49-F238E27FC236}">
                <a16:creationId xmlns:a16="http://schemas.microsoft.com/office/drawing/2014/main" id="{4904D1F8-35ED-42F3-918B-65AE5E0BBB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3454" y="5006259"/>
            <a:ext cx="2720240" cy="170322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68821330-8DA6-4733-961C-D04402397ACB}"/>
              </a:ext>
            </a:extLst>
          </p:cNvPr>
          <p:cNvSpPr txBox="1"/>
          <p:nvPr/>
        </p:nvSpPr>
        <p:spPr>
          <a:xfrm>
            <a:off x="1592580" y="5726548"/>
            <a:ext cx="2446020" cy="584775"/>
          </a:xfrm>
          <a:prstGeom prst="rect">
            <a:avLst/>
          </a:prstGeom>
          <a:noFill/>
        </p:spPr>
        <p:txBody>
          <a:bodyPr wrap="square" rtlCol="0">
            <a:spAutoFit/>
          </a:bodyPr>
          <a:lstStyle/>
          <a:p>
            <a:pPr algn="r"/>
            <a:r>
              <a:rPr lang="en-US" dirty="0"/>
              <a:t>Nellie Hannon Gateway</a:t>
            </a:r>
          </a:p>
          <a:p>
            <a:pPr algn="ctr"/>
            <a:r>
              <a:rPr lang="en-US" sz="1400" i="1" dirty="0"/>
              <a:t>Entitled</a:t>
            </a:r>
          </a:p>
        </p:txBody>
      </p:sp>
    </p:spTree>
    <p:extLst>
      <p:ext uri="{BB962C8B-B14F-4D97-AF65-F5344CB8AC3E}">
        <p14:creationId xmlns:p14="http://schemas.microsoft.com/office/powerpoint/2010/main" val="658712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8E5B416-A676-4155-B1E8-ECA2DDEEC39B}"/>
              </a:ext>
            </a:extLst>
          </p:cNvPr>
          <p:cNvCxnSpPr>
            <a:cxnSpLocks/>
          </p:cNvCxnSpPr>
          <p:nvPr/>
        </p:nvCxnSpPr>
        <p:spPr>
          <a:xfrm>
            <a:off x="6569" y="657227"/>
            <a:ext cx="9137431" cy="31744"/>
          </a:xfrm>
          <a:prstGeom prst="line">
            <a:avLst/>
          </a:prstGeom>
          <a:ln w="28575">
            <a:solidFill>
              <a:srgbClr val="C1D16E"/>
            </a:solidFill>
          </a:ln>
          <a:effectLst/>
        </p:spPr>
        <p:style>
          <a:lnRef idx="2">
            <a:schemeClr val="accent1"/>
          </a:lnRef>
          <a:fillRef idx="0">
            <a:schemeClr val="accent1"/>
          </a:fillRef>
          <a:effectRef idx="1">
            <a:schemeClr val="accent1"/>
          </a:effectRef>
          <a:fontRef idx="minor">
            <a:schemeClr val="tx1"/>
          </a:fontRef>
        </p:style>
      </p:cxnSp>
      <p:pic>
        <p:nvPicPr>
          <p:cNvPr id="7" name="Picture 2" descr="C:\Users\greddy\Desktop\PlaceWorks_White.png">
            <a:extLst>
              <a:ext uri="{FF2B5EF4-FFF2-40B4-BE49-F238E27FC236}">
                <a16:creationId xmlns:a16="http://schemas.microsoft.com/office/drawing/2014/main" id="{DD2E14C0-636C-4D73-A360-F840D647F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75" y="1000126"/>
            <a:ext cx="1758156" cy="31814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E9BB326-E34A-154E-A06A-F69B6792D458}"/>
              </a:ext>
            </a:extLst>
          </p:cNvPr>
          <p:cNvPicPr>
            <a:picLocks noChangeAspect="1"/>
          </p:cNvPicPr>
          <p:nvPr/>
        </p:nvPicPr>
        <p:blipFill>
          <a:blip r:embed="rId4"/>
          <a:stretch>
            <a:fillRect/>
          </a:stretch>
        </p:blipFill>
        <p:spPr>
          <a:xfrm>
            <a:off x="6525986" y="1000126"/>
            <a:ext cx="2514600" cy="419100"/>
          </a:xfrm>
          <a:prstGeom prst="rect">
            <a:avLst/>
          </a:prstGeom>
        </p:spPr>
      </p:pic>
      <p:pic>
        <p:nvPicPr>
          <p:cNvPr id="12" name="Picture 11">
            <a:extLst>
              <a:ext uri="{FF2B5EF4-FFF2-40B4-BE49-F238E27FC236}">
                <a16:creationId xmlns:a16="http://schemas.microsoft.com/office/drawing/2014/main" id="{CA81346E-F1C6-9FC1-13E9-68504C5DAD66}"/>
              </a:ext>
            </a:extLst>
          </p:cNvPr>
          <p:cNvPicPr>
            <a:picLocks noChangeAspect="1"/>
          </p:cNvPicPr>
          <p:nvPr/>
        </p:nvPicPr>
        <p:blipFill>
          <a:blip r:embed="rId4"/>
          <a:stretch>
            <a:fillRect/>
          </a:stretch>
        </p:blipFill>
        <p:spPr>
          <a:xfrm>
            <a:off x="3230866" y="3364547"/>
            <a:ext cx="2514600" cy="419100"/>
          </a:xfrm>
          <a:prstGeom prst="rect">
            <a:avLst/>
          </a:prstGeom>
        </p:spPr>
      </p:pic>
      <p:pic>
        <p:nvPicPr>
          <p:cNvPr id="14" name="Picture 2" descr="logo">
            <a:extLst>
              <a:ext uri="{FF2B5EF4-FFF2-40B4-BE49-F238E27FC236}">
                <a16:creationId xmlns:a16="http://schemas.microsoft.com/office/drawing/2014/main" id="{2253B77F-36A1-B302-3E2B-4F3522A2B52C}"/>
              </a:ext>
            </a:extLst>
          </p:cNvPr>
          <p:cNvPicPr>
            <a:picLocks noChangeAspect="1" noChangeArrowheads="1"/>
          </p:cNvPicPr>
          <p:nvPr/>
        </p:nvPicPr>
        <p:blipFill>
          <a:blip r:embed="rId5" cstate="print"/>
          <a:srcRect/>
          <a:stretch>
            <a:fillRect/>
          </a:stretch>
        </p:blipFill>
        <p:spPr bwMode="auto">
          <a:xfrm>
            <a:off x="457200" y="6172200"/>
            <a:ext cx="609600" cy="616515"/>
          </a:xfrm>
          <a:prstGeom prst="rect">
            <a:avLst/>
          </a:prstGeom>
          <a:noFill/>
          <a:ln w="9525">
            <a:noFill/>
            <a:miter lim="800000"/>
            <a:headEnd/>
            <a:tailEnd/>
          </a:ln>
        </p:spPr>
      </p:pic>
      <p:sp>
        <p:nvSpPr>
          <p:cNvPr id="15" name="TextBox 14">
            <a:extLst>
              <a:ext uri="{FF2B5EF4-FFF2-40B4-BE49-F238E27FC236}">
                <a16:creationId xmlns:a16="http://schemas.microsoft.com/office/drawing/2014/main" id="{C229AA3F-3249-F86C-D440-CEB164305419}"/>
              </a:ext>
            </a:extLst>
          </p:cNvPr>
          <p:cNvSpPr txBox="1"/>
          <p:nvPr/>
        </p:nvSpPr>
        <p:spPr>
          <a:xfrm>
            <a:off x="1" y="29069"/>
            <a:ext cx="8975272" cy="707886"/>
          </a:xfrm>
          <a:prstGeom prst="rect">
            <a:avLst/>
          </a:prstGeom>
          <a:noFill/>
        </p:spPr>
        <p:txBody>
          <a:bodyPr wrap="square">
            <a:spAutoFit/>
          </a:bodyPr>
          <a:lstStyle/>
          <a:p>
            <a:r>
              <a:rPr lang="en-US" sz="4000" b="0" dirty="0">
                <a:solidFill>
                  <a:srgbClr val="5294B6"/>
                </a:solidFill>
                <a:latin typeface="Calibri" panose="020F0502020204030204" pitchFamily="34" charset="0"/>
                <a:cs typeface="Calibri" panose="020F0502020204030204" pitchFamily="34" charset="0"/>
              </a:rPr>
              <a:t>2023-2031 HOUSING ELEMENT</a:t>
            </a:r>
            <a:endParaRPr lang="en-US" sz="4000" dirty="0"/>
          </a:p>
        </p:txBody>
      </p:sp>
      <p:sp>
        <p:nvSpPr>
          <p:cNvPr id="16" name="TextBox 15">
            <a:extLst>
              <a:ext uri="{FF2B5EF4-FFF2-40B4-BE49-F238E27FC236}">
                <a16:creationId xmlns:a16="http://schemas.microsoft.com/office/drawing/2014/main" id="{D390552B-EFD7-BF45-F538-1F9AC48A8D03}"/>
              </a:ext>
            </a:extLst>
          </p:cNvPr>
          <p:cNvSpPr txBox="1"/>
          <p:nvPr/>
        </p:nvSpPr>
        <p:spPr>
          <a:xfrm>
            <a:off x="6568" y="805256"/>
            <a:ext cx="9117495" cy="523220"/>
          </a:xfrm>
          <a:prstGeom prst="rect">
            <a:avLst/>
          </a:prstGeom>
          <a:noFill/>
        </p:spPr>
        <p:txBody>
          <a:bodyPr wrap="square">
            <a:spAutoFit/>
          </a:bodyPr>
          <a:lstStyle/>
          <a:p>
            <a:r>
              <a:rPr lang="en-US" sz="2800" dirty="0">
                <a:solidFill>
                  <a:srgbClr val="5294B6"/>
                </a:solidFill>
                <a:latin typeface="Calibri" panose="020F0502020204030204" pitchFamily="34" charset="0"/>
                <a:cs typeface="Calibri" panose="020F0502020204030204" pitchFamily="34" charset="0"/>
              </a:rPr>
              <a:t>Vacant &amp; Underutilized Sites</a:t>
            </a:r>
          </a:p>
        </p:txBody>
      </p:sp>
      <p:graphicFrame>
        <p:nvGraphicFramePr>
          <p:cNvPr id="10" name="Table 4">
            <a:extLst>
              <a:ext uri="{FF2B5EF4-FFF2-40B4-BE49-F238E27FC236}">
                <a16:creationId xmlns:a16="http://schemas.microsoft.com/office/drawing/2014/main" id="{0DEA7D11-541B-B763-1DF8-26AD94732C38}"/>
              </a:ext>
            </a:extLst>
          </p:cNvPr>
          <p:cNvGraphicFramePr>
            <a:graphicFrameLocks/>
          </p:cNvGraphicFramePr>
          <p:nvPr>
            <p:extLst>
              <p:ext uri="{D42A27DB-BD31-4B8C-83A1-F6EECF244321}">
                <p14:modId xmlns:p14="http://schemas.microsoft.com/office/powerpoint/2010/main" val="2807554943"/>
              </p:ext>
            </p:extLst>
          </p:nvPr>
        </p:nvGraphicFramePr>
        <p:xfrm>
          <a:off x="181201" y="1464338"/>
          <a:ext cx="8781598" cy="2286000"/>
        </p:xfrm>
        <a:graphic>
          <a:graphicData uri="http://schemas.openxmlformats.org/drawingml/2006/table">
            <a:tbl>
              <a:tblPr firstRow="1" bandRow="1">
                <a:tableStyleId>{5C22544A-7EE6-4342-B048-85BDC9FD1C3A}</a:tableStyleId>
              </a:tblPr>
              <a:tblGrid>
                <a:gridCol w="1513827">
                  <a:extLst>
                    <a:ext uri="{9D8B030D-6E8A-4147-A177-3AD203B41FA5}">
                      <a16:colId xmlns:a16="http://schemas.microsoft.com/office/drawing/2014/main" val="3836055721"/>
                    </a:ext>
                  </a:extLst>
                </a:gridCol>
                <a:gridCol w="1205239">
                  <a:extLst>
                    <a:ext uri="{9D8B030D-6E8A-4147-A177-3AD203B41FA5}">
                      <a16:colId xmlns:a16="http://schemas.microsoft.com/office/drawing/2014/main" val="2835003263"/>
                    </a:ext>
                  </a:extLst>
                </a:gridCol>
                <a:gridCol w="1164880">
                  <a:extLst>
                    <a:ext uri="{9D8B030D-6E8A-4147-A177-3AD203B41FA5}">
                      <a16:colId xmlns:a16="http://schemas.microsoft.com/office/drawing/2014/main" val="2302499907"/>
                    </a:ext>
                  </a:extLst>
                </a:gridCol>
                <a:gridCol w="1134110">
                  <a:extLst>
                    <a:ext uri="{9D8B030D-6E8A-4147-A177-3AD203B41FA5}">
                      <a16:colId xmlns:a16="http://schemas.microsoft.com/office/drawing/2014/main" val="2896994047"/>
                    </a:ext>
                  </a:extLst>
                </a:gridCol>
                <a:gridCol w="1254514">
                  <a:extLst>
                    <a:ext uri="{9D8B030D-6E8A-4147-A177-3AD203B41FA5}">
                      <a16:colId xmlns:a16="http://schemas.microsoft.com/office/drawing/2014/main" val="3715187664"/>
                    </a:ext>
                  </a:extLst>
                </a:gridCol>
                <a:gridCol w="1254514">
                  <a:extLst>
                    <a:ext uri="{9D8B030D-6E8A-4147-A177-3AD203B41FA5}">
                      <a16:colId xmlns:a16="http://schemas.microsoft.com/office/drawing/2014/main" val="172770121"/>
                    </a:ext>
                  </a:extLst>
                </a:gridCol>
                <a:gridCol w="1254514">
                  <a:extLst>
                    <a:ext uri="{9D8B030D-6E8A-4147-A177-3AD203B41FA5}">
                      <a16:colId xmlns:a16="http://schemas.microsoft.com/office/drawing/2014/main" val="450250523"/>
                    </a:ext>
                  </a:extLst>
                </a:gridCol>
              </a:tblGrid>
              <a:tr h="550627">
                <a:tc>
                  <a:txBody>
                    <a:bodyPr/>
                    <a:lstStyle/>
                    <a:p>
                      <a:endParaRPr lang="en-US" dirty="0"/>
                    </a:p>
                  </a:txBody>
                  <a:tcPr anchor="ctr"/>
                </a:tc>
                <a:tc>
                  <a:txBody>
                    <a:bodyPr/>
                    <a:lstStyle/>
                    <a:p>
                      <a:r>
                        <a:rPr lang="en-US" dirty="0"/>
                        <a:t>Extremely Low</a:t>
                      </a:r>
                    </a:p>
                  </a:txBody>
                  <a:tcPr anchor="ctr"/>
                </a:tc>
                <a:tc>
                  <a:txBody>
                    <a:bodyPr/>
                    <a:lstStyle/>
                    <a:p>
                      <a:r>
                        <a:rPr lang="en-US" dirty="0"/>
                        <a:t>Very Low</a:t>
                      </a:r>
                    </a:p>
                  </a:txBody>
                  <a:tcPr anchor="ctr"/>
                </a:tc>
                <a:tc>
                  <a:txBody>
                    <a:bodyPr/>
                    <a:lstStyle/>
                    <a:p>
                      <a:r>
                        <a:rPr lang="en-US" dirty="0"/>
                        <a:t>Low</a:t>
                      </a:r>
                    </a:p>
                  </a:txBody>
                  <a:tcPr anchor="ctr"/>
                </a:tc>
                <a:tc>
                  <a:txBody>
                    <a:bodyPr/>
                    <a:lstStyle/>
                    <a:p>
                      <a:r>
                        <a:rPr lang="en-US" dirty="0"/>
                        <a:t>Moderate</a:t>
                      </a:r>
                    </a:p>
                  </a:txBody>
                  <a:tcPr anchor="ctr"/>
                </a:tc>
                <a:tc>
                  <a:txBody>
                    <a:bodyPr/>
                    <a:lstStyle/>
                    <a:p>
                      <a:r>
                        <a:rPr lang="en-US" dirty="0"/>
                        <a:t>Above Moderate</a:t>
                      </a:r>
                    </a:p>
                  </a:txBody>
                  <a:tcPr anchor="ctr"/>
                </a:tc>
                <a:tc>
                  <a:txBody>
                    <a:bodyPr/>
                    <a:lstStyle/>
                    <a:p>
                      <a:r>
                        <a:rPr lang="en-US" dirty="0"/>
                        <a:t>Total</a:t>
                      </a:r>
                    </a:p>
                  </a:txBody>
                  <a:tcPr anchor="ctr"/>
                </a:tc>
                <a:extLst>
                  <a:ext uri="{0D108BD9-81ED-4DB2-BD59-A6C34878D82A}">
                    <a16:rowId xmlns:a16="http://schemas.microsoft.com/office/drawing/2014/main" val="544459490"/>
                  </a:ext>
                </a:extLst>
              </a:tr>
              <a:tr h="550627">
                <a:tc>
                  <a:txBody>
                    <a:bodyPr/>
                    <a:lstStyle/>
                    <a:p>
                      <a:r>
                        <a:rPr lang="en-US" dirty="0"/>
                        <a:t>Vacant</a:t>
                      </a:r>
                    </a:p>
                    <a:p>
                      <a:r>
                        <a:rPr lang="en-US" dirty="0"/>
                        <a:t>2 Sites*</a:t>
                      </a:r>
                    </a:p>
                  </a:txBody>
                  <a:tcPr/>
                </a:tc>
                <a:tc>
                  <a:txBody>
                    <a:bodyPr/>
                    <a:lstStyle/>
                    <a:p>
                      <a:r>
                        <a:rPr lang="en-US" dirty="0"/>
                        <a:t>188</a:t>
                      </a:r>
                    </a:p>
                  </a:txBody>
                  <a:tcPr/>
                </a:tc>
                <a:tc>
                  <a:txBody>
                    <a:bodyPr/>
                    <a:lstStyle/>
                    <a:p>
                      <a:r>
                        <a:rPr lang="en-US" dirty="0"/>
                        <a:t>188</a:t>
                      </a:r>
                    </a:p>
                  </a:txBody>
                  <a:tcPr/>
                </a:tc>
                <a:tc>
                  <a:txBody>
                    <a:bodyPr/>
                    <a:lstStyle/>
                    <a:p>
                      <a:r>
                        <a:rPr lang="en-US" dirty="0"/>
                        <a:t>188</a:t>
                      </a:r>
                    </a:p>
                  </a:txBody>
                  <a:tcPr/>
                </a:tc>
                <a:tc>
                  <a:txBody>
                    <a:bodyPr/>
                    <a:lstStyle/>
                    <a:p>
                      <a:r>
                        <a:rPr lang="en-US" dirty="0"/>
                        <a:t>187</a:t>
                      </a:r>
                    </a:p>
                  </a:txBody>
                  <a:tcPr/>
                </a:tc>
                <a:tc>
                  <a:txBody>
                    <a:bodyPr/>
                    <a:lstStyle/>
                    <a:p>
                      <a:r>
                        <a:rPr lang="en-US" dirty="0"/>
                        <a:t>187</a:t>
                      </a:r>
                    </a:p>
                  </a:txBody>
                  <a:tcPr/>
                </a:tc>
                <a:tc>
                  <a:txBody>
                    <a:bodyPr/>
                    <a:lstStyle/>
                    <a:p>
                      <a:r>
                        <a:rPr lang="en-US" dirty="0"/>
                        <a:t>938</a:t>
                      </a:r>
                    </a:p>
                  </a:txBody>
                  <a:tcPr/>
                </a:tc>
                <a:extLst>
                  <a:ext uri="{0D108BD9-81ED-4DB2-BD59-A6C34878D82A}">
                    <a16:rowId xmlns:a16="http://schemas.microsoft.com/office/drawing/2014/main" val="1494653309"/>
                  </a:ext>
                </a:extLst>
              </a:tr>
              <a:tr h="550627">
                <a:tc>
                  <a:txBody>
                    <a:bodyPr/>
                    <a:lstStyle/>
                    <a:p>
                      <a:r>
                        <a:rPr lang="en-US" dirty="0"/>
                        <a:t>Underutilized</a:t>
                      </a:r>
                    </a:p>
                    <a:p>
                      <a:r>
                        <a:rPr lang="en-US" dirty="0"/>
                        <a:t>13 Sites</a:t>
                      </a:r>
                    </a:p>
                  </a:txBody>
                  <a:tcPr/>
                </a:tc>
                <a:tc>
                  <a:txBody>
                    <a:bodyPr/>
                    <a:lstStyle/>
                    <a:p>
                      <a:r>
                        <a:rPr lang="en-US" dirty="0"/>
                        <a:t>199</a:t>
                      </a:r>
                    </a:p>
                  </a:txBody>
                  <a:tcPr/>
                </a:tc>
                <a:tc>
                  <a:txBody>
                    <a:bodyPr/>
                    <a:lstStyle/>
                    <a:p>
                      <a:r>
                        <a:rPr lang="en-US" dirty="0"/>
                        <a:t>205</a:t>
                      </a:r>
                    </a:p>
                  </a:txBody>
                  <a:tcPr/>
                </a:tc>
                <a:tc>
                  <a:txBody>
                    <a:bodyPr/>
                    <a:lstStyle/>
                    <a:p>
                      <a:r>
                        <a:rPr lang="en-US" dirty="0"/>
                        <a:t>209</a:t>
                      </a:r>
                    </a:p>
                  </a:txBody>
                  <a:tcPr/>
                </a:tc>
                <a:tc>
                  <a:txBody>
                    <a:bodyPr/>
                    <a:lstStyle/>
                    <a:p>
                      <a:r>
                        <a:rPr lang="en-US" dirty="0"/>
                        <a:t>549</a:t>
                      </a:r>
                    </a:p>
                  </a:txBody>
                  <a:tcPr/>
                </a:tc>
                <a:tc>
                  <a:txBody>
                    <a:bodyPr/>
                    <a:lstStyle/>
                    <a:p>
                      <a:r>
                        <a:rPr lang="en-US" dirty="0"/>
                        <a:t>1,566</a:t>
                      </a:r>
                    </a:p>
                  </a:txBody>
                  <a:tcPr/>
                </a:tc>
                <a:tc>
                  <a:txBody>
                    <a:bodyPr/>
                    <a:lstStyle/>
                    <a:p>
                      <a:r>
                        <a:rPr lang="en-US" dirty="0"/>
                        <a:t>2,728</a:t>
                      </a:r>
                    </a:p>
                  </a:txBody>
                  <a:tcPr/>
                </a:tc>
                <a:extLst>
                  <a:ext uri="{0D108BD9-81ED-4DB2-BD59-A6C34878D82A}">
                    <a16:rowId xmlns:a16="http://schemas.microsoft.com/office/drawing/2014/main" val="1749536778"/>
                  </a:ext>
                </a:extLst>
              </a:tr>
              <a:tr h="319014">
                <a:tc>
                  <a:txBody>
                    <a:bodyPr/>
                    <a:lstStyle/>
                    <a:p>
                      <a:r>
                        <a:rPr lang="en-US" dirty="0"/>
                        <a:t>Total</a:t>
                      </a:r>
                    </a:p>
                  </a:txBody>
                  <a:tcPr/>
                </a:tc>
                <a:tc>
                  <a:txBody>
                    <a:bodyPr/>
                    <a:lstStyle/>
                    <a:p>
                      <a:r>
                        <a:rPr lang="en-US" dirty="0"/>
                        <a:t>387</a:t>
                      </a:r>
                    </a:p>
                  </a:txBody>
                  <a:tcPr/>
                </a:tc>
                <a:tc>
                  <a:txBody>
                    <a:bodyPr/>
                    <a:lstStyle/>
                    <a:p>
                      <a:r>
                        <a:rPr lang="en-US" dirty="0"/>
                        <a:t>393</a:t>
                      </a:r>
                    </a:p>
                  </a:txBody>
                  <a:tcPr/>
                </a:tc>
                <a:tc>
                  <a:txBody>
                    <a:bodyPr/>
                    <a:lstStyle/>
                    <a:p>
                      <a:r>
                        <a:rPr lang="en-US" dirty="0"/>
                        <a:t>397</a:t>
                      </a:r>
                    </a:p>
                  </a:txBody>
                  <a:tcPr/>
                </a:tc>
                <a:tc>
                  <a:txBody>
                    <a:bodyPr/>
                    <a:lstStyle/>
                    <a:p>
                      <a:r>
                        <a:rPr lang="en-US" dirty="0"/>
                        <a:t>736</a:t>
                      </a:r>
                    </a:p>
                  </a:txBody>
                  <a:tcPr/>
                </a:tc>
                <a:tc>
                  <a:txBody>
                    <a:bodyPr/>
                    <a:lstStyle/>
                    <a:p>
                      <a:r>
                        <a:rPr lang="en-US" dirty="0"/>
                        <a:t>1,753</a:t>
                      </a:r>
                    </a:p>
                  </a:txBody>
                  <a:tcPr/>
                </a:tc>
                <a:tc>
                  <a:txBody>
                    <a:bodyPr/>
                    <a:lstStyle/>
                    <a:p>
                      <a:r>
                        <a:rPr lang="en-US" dirty="0"/>
                        <a:t>3,666</a:t>
                      </a:r>
                    </a:p>
                  </a:txBody>
                  <a:tcPr/>
                </a:tc>
                <a:extLst>
                  <a:ext uri="{0D108BD9-81ED-4DB2-BD59-A6C34878D82A}">
                    <a16:rowId xmlns:a16="http://schemas.microsoft.com/office/drawing/2014/main" val="4278649719"/>
                  </a:ext>
                </a:extLst>
              </a:tr>
            </a:tbl>
          </a:graphicData>
        </a:graphic>
      </p:graphicFrame>
      <p:sp>
        <p:nvSpPr>
          <p:cNvPr id="13" name="TextBox 12">
            <a:extLst>
              <a:ext uri="{FF2B5EF4-FFF2-40B4-BE49-F238E27FC236}">
                <a16:creationId xmlns:a16="http://schemas.microsoft.com/office/drawing/2014/main" id="{06B0C024-9379-C087-058E-10167DE375F3}"/>
              </a:ext>
            </a:extLst>
          </p:cNvPr>
          <p:cNvSpPr txBox="1"/>
          <p:nvPr/>
        </p:nvSpPr>
        <p:spPr>
          <a:xfrm>
            <a:off x="1066800" y="3886200"/>
            <a:ext cx="7188200" cy="923330"/>
          </a:xfrm>
          <a:prstGeom prst="rect">
            <a:avLst/>
          </a:prstGeom>
          <a:noFill/>
        </p:spPr>
        <p:txBody>
          <a:bodyPr wrap="square" rtlCol="0">
            <a:spAutoFit/>
          </a:bodyPr>
          <a:lstStyle/>
          <a:p>
            <a:r>
              <a:rPr lang="en-US" dirty="0"/>
              <a:t>2 Vacant Sites:</a:t>
            </a:r>
          </a:p>
          <a:p>
            <a:pPr marL="285750" indent="-285750">
              <a:buFontTx/>
              <a:buChar char="-"/>
            </a:pPr>
            <a:r>
              <a:rPr lang="en-US" dirty="0"/>
              <a:t>Corp Yard at 5890, 5900, and 6150 Christie Avenue</a:t>
            </a:r>
          </a:p>
          <a:p>
            <a:pPr marL="285750" indent="-285750">
              <a:buFontTx/>
              <a:buChar char="-"/>
            </a:pPr>
            <a:r>
              <a:rPr lang="en-US" dirty="0"/>
              <a:t>NE Corner of Shellmound Street at Christie Avenue (Bay Street Site B)</a:t>
            </a:r>
          </a:p>
        </p:txBody>
      </p:sp>
      <p:pic>
        <p:nvPicPr>
          <p:cNvPr id="18" name="Picture 17" descr="Diagram&#10;&#10;Description automatically generated">
            <a:extLst>
              <a:ext uri="{FF2B5EF4-FFF2-40B4-BE49-F238E27FC236}">
                <a16:creationId xmlns:a16="http://schemas.microsoft.com/office/drawing/2014/main" id="{743EB394-42CF-40D2-B526-6A565A5A47EC}"/>
              </a:ext>
            </a:extLst>
          </p:cNvPr>
          <p:cNvPicPr>
            <a:picLocks noChangeAspect="1"/>
          </p:cNvPicPr>
          <p:nvPr/>
        </p:nvPicPr>
        <p:blipFill>
          <a:blip r:embed="rId6"/>
          <a:stretch>
            <a:fillRect/>
          </a:stretch>
        </p:blipFill>
        <p:spPr>
          <a:xfrm>
            <a:off x="6906937" y="4809530"/>
            <a:ext cx="2217126" cy="1770785"/>
          </a:xfrm>
          <a:prstGeom prst="rect">
            <a:avLst/>
          </a:prstGeom>
        </p:spPr>
      </p:pic>
    </p:spTree>
    <p:extLst>
      <p:ext uri="{BB962C8B-B14F-4D97-AF65-F5344CB8AC3E}">
        <p14:creationId xmlns:p14="http://schemas.microsoft.com/office/powerpoint/2010/main" val="2195875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8E5B416-A676-4155-B1E8-ECA2DDEEC39B}"/>
              </a:ext>
            </a:extLst>
          </p:cNvPr>
          <p:cNvCxnSpPr>
            <a:cxnSpLocks/>
          </p:cNvCxnSpPr>
          <p:nvPr/>
        </p:nvCxnSpPr>
        <p:spPr>
          <a:xfrm>
            <a:off x="6569" y="657227"/>
            <a:ext cx="9137431" cy="31744"/>
          </a:xfrm>
          <a:prstGeom prst="line">
            <a:avLst/>
          </a:prstGeom>
          <a:ln w="28575">
            <a:solidFill>
              <a:srgbClr val="C1D16E"/>
            </a:solidFill>
          </a:ln>
          <a:effectLst/>
        </p:spPr>
        <p:style>
          <a:lnRef idx="2">
            <a:schemeClr val="accent1"/>
          </a:lnRef>
          <a:fillRef idx="0">
            <a:schemeClr val="accent1"/>
          </a:fillRef>
          <a:effectRef idx="1">
            <a:schemeClr val="accent1"/>
          </a:effectRef>
          <a:fontRef idx="minor">
            <a:schemeClr val="tx1"/>
          </a:fontRef>
        </p:style>
      </p:cxnSp>
      <p:pic>
        <p:nvPicPr>
          <p:cNvPr id="7" name="Picture 2" descr="C:\Users\greddy\Desktop\PlaceWorks_White.png">
            <a:extLst>
              <a:ext uri="{FF2B5EF4-FFF2-40B4-BE49-F238E27FC236}">
                <a16:creationId xmlns:a16="http://schemas.microsoft.com/office/drawing/2014/main" id="{DD2E14C0-636C-4D73-A360-F840D647F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75" y="1000126"/>
            <a:ext cx="1758156" cy="31814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E9BB326-E34A-154E-A06A-F69B6792D458}"/>
              </a:ext>
            </a:extLst>
          </p:cNvPr>
          <p:cNvPicPr>
            <a:picLocks noChangeAspect="1"/>
          </p:cNvPicPr>
          <p:nvPr/>
        </p:nvPicPr>
        <p:blipFill>
          <a:blip r:embed="rId4"/>
          <a:stretch>
            <a:fillRect/>
          </a:stretch>
        </p:blipFill>
        <p:spPr>
          <a:xfrm>
            <a:off x="6525986" y="1000126"/>
            <a:ext cx="2514600" cy="419100"/>
          </a:xfrm>
          <a:prstGeom prst="rect">
            <a:avLst/>
          </a:prstGeom>
        </p:spPr>
      </p:pic>
      <p:pic>
        <p:nvPicPr>
          <p:cNvPr id="12" name="Picture 11">
            <a:extLst>
              <a:ext uri="{FF2B5EF4-FFF2-40B4-BE49-F238E27FC236}">
                <a16:creationId xmlns:a16="http://schemas.microsoft.com/office/drawing/2014/main" id="{CA81346E-F1C6-9FC1-13E9-68504C5DAD66}"/>
              </a:ext>
            </a:extLst>
          </p:cNvPr>
          <p:cNvPicPr>
            <a:picLocks noChangeAspect="1"/>
          </p:cNvPicPr>
          <p:nvPr/>
        </p:nvPicPr>
        <p:blipFill>
          <a:blip r:embed="rId4"/>
          <a:stretch>
            <a:fillRect/>
          </a:stretch>
        </p:blipFill>
        <p:spPr>
          <a:xfrm>
            <a:off x="3230866" y="3364547"/>
            <a:ext cx="2514600" cy="419100"/>
          </a:xfrm>
          <a:prstGeom prst="rect">
            <a:avLst/>
          </a:prstGeom>
        </p:spPr>
      </p:pic>
      <p:pic>
        <p:nvPicPr>
          <p:cNvPr id="14" name="Picture 2" descr="logo">
            <a:extLst>
              <a:ext uri="{FF2B5EF4-FFF2-40B4-BE49-F238E27FC236}">
                <a16:creationId xmlns:a16="http://schemas.microsoft.com/office/drawing/2014/main" id="{2253B77F-36A1-B302-3E2B-4F3522A2B52C}"/>
              </a:ext>
            </a:extLst>
          </p:cNvPr>
          <p:cNvPicPr>
            <a:picLocks noChangeAspect="1" noChangeArrowheads="1"/>
          </p:cNvPicPr>
          <p:nvPr/>
        </p:nvPicPr>
        <p:blipFill>
          <a:blip r:embed="rId5" cstate="print"/>
          <a:srcRect/>
          <a:stretch>
            <a:fillRect/>
          </a:stretch>
        </p:blipFill>
        <p:spPr bwMode="auto">
          <a:xfrm>
            <a:off x="457200" y="6172200"/>
            <a:ext cx="609600" cy="616515"/>
          </a:xfrm>
          <a:prstGeom prst="rect">
            <a:avLst/>
          </a:prstGeom>
          <a:noFill/>
          <a:ln w="9525">
            <a:noFill/>
            <a:miter lim="800000"/>
            <a:headEnd/>
            <a:tailEnd/>
          </a:ln>
        </p:spPr>
      </p:pic>
      <p:sp>
        <p:nvSpPr>
          <p:cNvPr id="15" name="TextBox 14">
            <a:extLst>
              <a:ext uri="{FF2B5EF4-FFF2-40B4-BE49-F238E27FC236}">
                <a16:creationId xmlns:a16="http://schemas.microsoft.com/office/drawing/2014/main" id="{F1CEAA77-4BDD-B80F-AA34-E72467296A43}"/>
              </a:ext>
            </a:extLst>
          </p:cNvPr>
          <p:cNvSpPr txBox="1"/>
          <p:nvPr/>
        </p:nvSpPr>
        <p:spPr>
          <a:xfrm>
            <a:off x="1" y="29069"/>
            <a:ext cx="8975272" cy="707886"/>
          </a:xfrm>
          <a:prstGeom prst="rect">
            <a:avLst/>
          </a:prstGeom>
          <a:noFill/>
        </p:spPr>
        <p:txBody>
          <a:bodyPr wrap="square">
            <a:spAutoFit/>
          </a:bodyPr>
          <a:lstStyle/>
          <a:p>
            <a:r>
              <a:rPr lang="en-US" sz="4000" b="0" dirty="0">
                <a:solidFill>
                  <a:srgbClr val="5294B6"/>
                </a:solidFill>
                <a:latin typeface="Calibri" panose="020F0502020204030204" pitchFamily="34" charset="0"/>
                <a:cs typeface="Calibri" panose="020F0502020204030204" pitchFamily="34" charset="0"/>
              </a:rPr>
              <a:t>2023-2031 HOUSING ELEMENT </a:t>
            </a:r>
            <a:endParaRPr lang="en-US" sz="4000" dirty="0"/>
          </a:p>
        </p:txBody>
      </p:sp>
      <p:sp>
        <p:nvSpPr>
          <p:cNvPr id="18" name="TextBox 17">
            <a:extLst>
              <a:ext uri="{FF2B5EF4-FFF2-40B4-BE49-F238E27FC236}">
                <a16:creationId xmlns:a16="http://schemas.microsoft.com/office/drawing/2014/main" id="{E649D9EB-2941-64CA-E1E1-003238CD3709}"/>
              </a:ext>
            </a:extLst>
          </p:cNvPr>
          <p:cNvSpPr txBox="1"/>
          <p:nvPr/>
        </p:nvSpPr>
        <p:spPr>
          <a:xfrm>
            <a:off x="6568" y="805256"/>
            <a:ext cx="9117495" cy="3293209"/>
          </a:xfrm>
          <a:prstGeom prst="rect">
            <a:avLst/>
          </a:prstGeom>
          <a:noFill/>
        </p:spPr>
        <p:txBody>
          <a:bodyPr wrap="square">
            <a:spAutoFit/>
          </a:bodyPr>
          <a:lstStyle/>
          <a:p>
            <a:r>
              <a:rPr lang="en-US" sz="2800" dirty="0">
                <a:solidFill>
                  <a:srgbClr val="5294B6"/>
                </a:solidFill>
                <a:latin typeface="Calibri" panose="020F0502020204030204" pitchFamily="34" charset="0"/>
                <a:cs typeface="Calibri" panose="020F0502020204030204" pitchFamily="34" charset="0"/>
              </a:rPr>
              <a:t>Accessory Dwelling Units (ADUs)</a:t>
            </a:r>
          </a:p>
          <a:p>
            <a:r>
              <a:rPr lang="en-US" sz="2000" dirty="0">
                <a:solidFill>
                  <a:srgbClr val="5294B6"/>
                </a:solidFill>
                <a:latin typeface="Calibri" panose="020F0502020204030204" pitchFamily="34" charset="0"/>
                <a:cs typeface="Calibri" panose="020F0502020204030204" pitchFamily="34" charset="0"/>
              </a:rPr>
              <a:t>ADU DATA SINCE 2020</a:t>
            </a:r>
          </a:p>
          <a:p>
            <a:pPr marL="800100" lvl="1" indent="-342900">
              <a:buFontTx/>
              <a:buChar char="-"/>
            </a:pPr>
            <a:r>
              <a:rPr lang="en-US" sz="2000" dirty="0">
                <a:solidFill>
                  <a:srgbClr val="5294B6"/>
                </a:solidFill>
                <a:latin typeface="Calibri" panose="020F0502020204030204" pitchFamily="34" charset="0"/>
                <a:cs typeface="Calibri" panose="020F0502020204030204" pitchFamily="34" charset="0"/>
              </a:rPr>
              <a:t>9 Planning Permits for 12 units (six permits since regs changed in 2020)</a:t>
            </a:r>
          </a:p>
          <a:p>
            <a:pPr marL="800100" lvl="1" indent="-342900">
              <a:buFontTx/>
              <a:buChar char="-"/>
            </a:pPr>
            <a:r>
              <a:rPr lang="en-US" sz="2000" dirty="0">
                <a:solidFill>
                  <a:srgbClr val="5294B6"/>
                </a:solidFill>
                <a:latin typeface="Calibri" panose="020F0502020204030204" pitchFamily="34" charset="0"/>
                <a:cs typeface="Calibri" panose="020F0502020204030204" pitchFamily="34" charset="0"/>
              </a:rPr>
              <a:t>8 Approved Planning Permits, One Pending</a:t>
            </a:r>
          </a:p>
          <a:p>
            <a:pPr marL="800100" lvl="1" indent="-342900">
              <a:buFontTx/>
              <a:buChar char="-"/>
            </a:pPr>
            <a:r>
              <a:rPr lang="en-US" sz="2000" dirty="0">
                <a:solidFill>
                  <a:srgbClr val="5294B6"/>
                </a:solidFill>
                <a:latin typeface="Calibri" panose="020F0502020204030204" pitchFamily="34" charset="0"/>
                <a:cs typeface="Calibri" panose="020F0502020204030204" pitchFamily="34" charset="0"/>
              </a:rPr>
              <a:t>7 Building Permits for 6 Projects Approved</a:t>
            </a:r>
          </a:p>
          <a:p>
            <a:pPr marL="800100" lvl="1" indent="-342900">
              <a:buFontTx/>
              <a:buChar char="-"/>
            </a:pPr>
            <a:r>
              <a:rPr lang="en-US" sz="2000" dirty="0">
                <a:solidFill>
                  <a:srgbClr val="5294B6"/>
                </a:solidFill>
                <a:latin typeface="Calibri" panose="020F0502020204030204" pitchFamily="34" charset="0"/>
                <a:cs typeface="Calibri" panose="020F0502020204030204" pitchFamily="34" charset="0"/>
              </a:rPr>
              <a:t>5 Building Permits Issued</a:t>
            </a:r>
          </a:p>
          <a:p>
            <a:pPr marL="800100" lvl="1" indent="-342900">
              <a:buFontTx/>
              <a:buChar char="-"/>
            </a:pPr>
            <a:r>
              <a:rPr lang="en-US" sz="2000" dirty="0">
                <a:solidFill>
                  <a:srgbClr val="5294B6"/>
                </a:solidFill>
                <a:latin typeface="Calibri" panose="020F0502020204030204" pitchFamily="34" charset="0"/>
                <a:cs typeface="Calibri" panose="020F0502020204030204" pitchFamily="34" charset="0"/>
              </a:rPr>
              <a:t>2 Certificates of Occupancy</a:t>
            </a:r>
          </a:p>
          <a:p>
            <a:pPr marL="800100" lvl="1" indent="-342900">
              <a:buFontTx/>
              <a:buChar char="-"/>
            </a:pPr>
            <a:endParaRPr lang="en-US" sz="2000" dirty="0">
              <a:solidFill>
                <a:srgbClr val="5294B6"/>
              </a:solidFill>
              <a:latin typeface="Calibri" panose="020F0502020204030204" pitchFamily="34" charset="0"/>
              <a:cs typeface="Calibri" panose="020F0502020204030204" pitchFamily="34" charset="0"/>
            </a:endParaRPr>
          </a:p>
          <a:p>
            <a:pPr marL="800100" lvl="1" indent="-342900">
              <a:buFontTx/>
              <a:buChar char="-"/>
            </a:pPr>
            <a:r>
              <a:rPr lang="en-US" sz="2000" dirty="0">
                <a:solidFill>
                  <a:srgbClr val="5294B6"/>
                </a:solidFill>
                <a:latin typeface="Calibri" panose="020F0502020204030204" pitchFamily="34" charset="0"/>
                <a:cs typeface="Calibri" panose="020F0502020204030204" pitchFamily="34" charset="0"/>
              </a:rPr>
              <a:t>BASED ON THIS DATA: INCLUDING 30 ADU UNITS IN RHNA</a:t>
            </a:r>
          </a:p>
          <a:p>
            <a:pPr marL="800100" lvl="1" indent="-342900">
              <a:buFontTx/>
              <a:buChar char="-"/>
            </a:pPr>
            <a:endParaRPr lang="en-US" sz="2000" dirty="0">
              <a:solidFill>
                <a:srgbClr val="5294B6"/>
              </a:solidFill>
              <a:latin typeface="Calibri" panose="020F0502020204030204" pitchFamily="34" charset="0"/>
              <a:cs typeface="Calibri" panose="020F0502020204030204" pitchFamily="34" charset="0"/>
            </a:endParaRPr>
          </a:p>
        </p:txBody>
      </p:sp>
      <p:pic>
        <p:nvPicPr>
          <p:cNvPr id="4098" name="Picture 2" descr="ADU | 3E DESIGN">
            <a:extLst>
              <a:ext uri="{FF2B5EF4-FFF2-40B4-BE49-F238E27FC236}">
                <a16:creationId xmlns:a16="http://schemas.microsoft.com/office/drawing/2014/main" id="{946F2549-0E4A-16A8-1DCC-D36A10A69D7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109" t="6699" b="6482"/>
          <a:stretch/>
        </p:blipFill>
        <p:spPr bwMode="auto">
          <a:xfrm>
            <a:off x="5151106" y="4098465"/>
            <a:ext cx="3295120" cy="243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431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8E5B416-A676-4155-B1E8-ECA2DDEEC39B}"/>
              </a:ext>
            </a:extLst>
          </p:cNvPr>
          <p:cNvCxnSpPr>
            <a:cxnSpLocks/>
          </p:cNvCxnSpPr>
          <p:nvPr/>
        </p:nvCxnSpPr>
        <p:spPr>
          <a:xfrm>
            <a:off x="6569" y="657227"/>
            <a:ext cx="9137431" cy="31744"/>
          </a:xfrm>
          <a:prstGeom prst="line">
            <a:avLst/>
          </a:prstGeom>
          <a:ln w="28575">
            <a:solidFill>
              <a:srgbClr val="C1D16E"/>
            </a:solidFill>
          </a:ln>
          <a:effectLst/>
        </p:spPr>
        <p:style>
          <a:lnRef idx="2">
            <a:schemeClr val="accent1"/>
          </a:lnRef>
          <a:fillRef idx="0">
            <a:schemeClr val="accent1"/>
          </a:fillRef>
          <a:effectRef idx="1">
            <a:schemeClr val="accent1"/>
          </a:effectRef>
          <a:fontRef idx="minor">
            <a:schemeClr val="tx1"/>
          </a:fontRef>
        </p:style>
      </p:cxnSp>
      <p:pic>
        <p:nvPicPr>
          <p:cNvPr id="7" name="Picture 2" descr="C:\Users\greddy\Desktop\PlaceWorks_White.png">
            <a:extLst>
              <a:ext uri="{FF2B5EF4-FFF2-40B4-BE49-F238E27FC236}">
                <a16:creationId xmlns:a16="http://schemas.microsoft.com/office/drawing/2014/main" id="{DD2E14C0-636C-4D73-A360-F840D647F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75" y="1000126"/>
            <a:ext cx="1758156" cy="31814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E9BB326-E34A-154E-A06A-F69B6792D458}"/>
              </a:ext>
            </a:extLst>
          </p:cNvPr>
          <p:cNvPicPr>
            <a:picLocks noChangeAspect="1"/>
          </p:cNvPicPr>
          <p:nvPr/>
        </p:nvPicPr>
        <p:blipFill>
          <a:blip r:embed="rId4"/>
          <a:stretch>
            <a:fillRect/>
          </a:stretch>
        </p:blipFill>
        <p:spPr>
          <a:xfrm>
            <a:off x="6525986" y="1000126"/>
            <a:ext cx="2514600" cy="419100"/>
          </a:xfrm>
          <a:prstGeom prst="rect">
            <a:avLst/>
          </a:prstGeom>
        </p:spPr>
      </p:pic>
      <p:pic>
        <p:nvPicPr>
          <p:cNvPr id="12" name="Picture 11">
            <a:extLst>
              <a:ext uri="{FF2B5EF4-FFF2-40B4-BE49-F238E27FC236}">
                <a16:creationId xmlns:a16="http://schemas.microsoft.com/office/drawing/2014/main" id="{CA81346E-F1C6-9FC1-13E9-68504C5DAD66}"/>
              </a:ext>
            </a:extLst>
          </p:cNvPr>
          <p:cNvPicPr>
            <a:picLocks noChangeAspect="1"/>
          </p:cNvPicPr>
          <p:nvPr/>
        </p:nvPicPr>
        <p:blipFill>
          <a:blip r:embed="rId4"/>
          <a:stretch>
            <a:fillRect/>
          </a:stretch>
        </p:blipFill>
        <p:spPr>
          <a:xfrm>
            <a:off x="3230866" y="3364547"/>
            <a:ext cx="2514600" cy="419100"/>
          </a:xfrm>
          <a:prstGeom prst="rect">
            <a:avLst/>
          </a:prstGeom>
        </p:spPr>
      </p:pic>
      <p:pic>
        <p:nvPicPr>
          <p:cNvPr id="14" name="Picture 2" descr="logo">
            <a:extLst>
              <a:ext uri="{FF2B5EF4-FFF2-40B4-BE49-F238E27FC236}">
                <a16:creationId xmlns:a16="http://schemas.microsoft.com/office/drawing/2014/main" id="{2253B77F-36A1-B302-3E2B-4F3522A2B52C}"/>
              </a:ext>
            </a:extLst>
          </p:cNvPr>
          <p:cNvPicPr>
            <a:picLocks noChangeAspect="1" noChangeArrowheads="1"/>
          </p:cNvPicPr>
          <p:nvPr/>
        </p:nvPicPr>
        <p:blipFill>
          <a:blip r:embed="rId5" cstate="print"/>
          <a:srcRect/>
          <a:stretch>
            <a:fillRect/>
          </a:stretch>
        </p:blipFill>
        <p:spPr bwMode="auto">
          <a:xfrm>
            <a:off x="196860" y="6212416"/>
            <a:ext cx="609600" cy="616515"/>
          </a:xfrm>
          <a:prstGeom prst="rect">
            <a:avLst/>
          </a:prstGeom>
          <a:noFill/>
          <a:ln w="9525">
            <a:noFill/>
            <a:miter lim="800000"/>
            <a:headEnd/>
            <a:tailEnd/>
          </a:ln>
        </p:spPr>
      </p:pic>
      <p:sp>
        <p:nvSpPr>
          <p:cNvPr id="15" name="TextBox 14">
            <a:extLst>
              <a:ext uri="{FF2B5EF4-FFF2-40B4-BE49-F238E27FC236}">
                <a16:creationId xmlns:a16="http://schemas.microsoft.com/office/drawing/2014/main" id="{F1CEAA77-4BDD-B80F-AA34-E72467296A43}"/>
              </a:ext>
            </a:extLst>
          </p:cNvPr>
          <p:cNvSpPr txBox="1"/>
          <p:nvPr/>
        </p:nvSpPr>
        <p:spPr>
          <a:xfrm>
            <a:off x="1" y="29069"/>
            <a:ext cx="8975272" cy="707886"/>
          </a:xfrm>
          <a:prstGeom prst="rect">
            <a:avLst/>
          </a:prstGeom>
          <a:noFill/>
        </p:spPr>
        <p:txBody>
          <a:bodyPr wrap="square">
            <a:spAutoFit/>
          </a:bodyPr>
          <a:lstStyle/>
          <a:p>
            <a:r>
              <a:rPr lang="en-US" sz="4000" b="0" dirty="0">
                <a:solidFill>
                  <a:srgbClr val="5294B6"/>
                </a:solidFill>
                <a:latin typeface="Calibri" panose="020F0502020204030204" pitchFamily="34" charset="0"/>
                <a:cs typeface="Calibri" panose="020F0502020204030204" pitchFamily="34" charset="0"/>
              </a:rPr>
              <a:t>2023-2031 HOUSING ELEMENT </a:t>
            </a:r>
            <a:endParaRPr lang="en-US" sz="4000" dirty="0"/>
          </a:p>
        </p:txBody>
      </p:sp>
      <p:pic>
        <p:nvPicPr>
          <p:cNvPr id="5" name="Picture 4">
            <a:extLst>
              <a:ext uri="{FF2B5EF4-FFF2-40B4-BE49-F238E27FC236}">
                <a16:creationId xmlns:a16="http://schemas.microsoft.com/office/drawing/2014/main" id="{83927DD3-D71B-E0F9-9080-5158C4BE67BC}"/>
              </a:ext>
            </a:extLst>
          </p:cNvPr>
          <p:cNvPicPr>
            <a:picLocks noChangeAspect="1"/>
          </p:cNvPicPr>
          <p:nvPr/>
        </p:nvPicPr>
        <p:blipFill>
          <a:blip r:embed="rId6"/>
          <a:stretch>
            <a:fillRect/>
          </a:stretch>
        </p:blipFill>
        <p:spPr>
          <a:xfrm>
            <a:off x="0" y="1365113"/>
            <a:ext cx="9144000" cy="3036936"/>
          </a:xfrm>
          <a:prstGeom prst="rect">
            <a:avLst/>
          </a:prstGeom>
        </p:spPr>
      </p:pic>
      <p:sp>
        <p:nvSpPr>
          <p:cNvPr id="16" name="TextBox 15">
            <a:extLst>
              <a:ext uri="{FF2B5EF4-FFF2-40B4-BE49-F238E27FC236}">
                <a16:creationId xmlns:a16="http://schemas.microsoft.com/office/drawing/2014/main" id="{EBEA5203-4872-AEA7-BA07-D351DE3F3046}"/>
              </a:ext>
            </a:extLst>
          </p:cNvPr>
          <p:cNvSpPr txBox="1"/>
          <p:nvPr/>
        </p:nvSpPr>
        <p:spPr>
          <a:xfrm>
            <a:off x="6568" y="805256"/>
            <a:ext cx="9117495" cy="523220"/>
          </a:xfrm>
          <a:prstGeom prst="rect">
            <a:avLst/>
          </a:prstGeom>
          <a:noFill/>
        </p:spPr>
        <p:txBody>
          <a:bodyPr wrap="square">
            <a:spAutoFit/>
          </a:bodyPr>
          <a:lstStyle/>
          <a:p>
            <a:r>
              <a:rPr lang="en-US" sz="2800" dirty="0">
                <a:solidFill>
                  <a:srgbClr val="5294B6"/>
                </a:solidFill>
                <a:latin typeface="Calibri" panose="020F0502020204030204" pitchFamily="34" charset="0"/>
                <a:cs typeface="Calibri" panose="020F0502020204030204" pitchFamily="34" charset="0"/>
              </a:rPr>
              <a:t>Total Proposed Sites &amp; Units</a:t>
            </a:r>
          </a:p>
        </p:txBody>
      </p:sp>
      <p:pic>
        <p:nvPicPr>
          <p:cNvPr id="10" name="Picture 9" descr="Diagram&#10;&#10;Description automatically generated">
            <a:extLst>
              <a:ext uri="{FF2B5EF4-FFF2-40B4-BE49-F238E27FC236}">
                <a16:creationId xmlns:a16="http://schemas.microsoft.com/office/drawing/2014/main" id="{D5669EB1-3A53-4FA5-A0FC-E7E66E8B310E}"/>
              </a:ext>
            </a:extLst>
          </p:cNvPr>
          <p:cNvPicPr>
            <a:picLocks noChangeAspect="1"/>
          </p:cNvPicPr>
          <p:nvPr/>
        </p:nvPicPr>
        <p:blipFill>
          <a:blip r:embed="rId7"/>
          <a:stretch>
            <a:fillRect/>
          </a:stretch>
        </p:blipFill>
        <p:spPr>
          <a:xfrm>
            <a:off x="6730014" y="4543115"/>
            <a:ext cx="2217126" cy="1770785"/>
          </a:xfrm>
          <a:prstGeom prst="rect">
            <a:avLst/>
          </a:prstGeom>
        </p:spPr>
      </p:pic>
      <p:pic>
        <p:nvPicPr>
          <p:cNvPr id="13" name="Picture 12" descr="Diagram&#10;&#10;Description automatically generated">
            <a:extLst>
              <a:ext uri="{FF2B5EF4-FFF2-40B4-BE49-F238E27FC236}">
                <a16:creationId xmlns:a16="http://schemas.microsoft.com/office/drawing/2014/main" id="{624F9CDE-9FA9-4DAB-A0C1-BC2595DD4EC3}"/>
              </a:ext>
            </a:extLst>
          </p:cNvPr>
          <p:cNvPicPr>
            <a:picLocks noChangeAspect="1"/>
          </p:cNvPicPr>
          <p:nvPr/>
        </p:nvPicPr>
        <p:blipFill>
          <a:blip r:embed="rId8"/>
          <a:stretch>
            <a:fillRect/>
          </a:stretch>
        </p:blipFill>
        <p:spPr>
          <a:xfrm>
            <a:off x="3986189" y="4543115"/>
            <a:ext cx="2217126" cy="1770785"/>
          </a:xfrm>
          <a:prstGeom prst="rect">
            <a:avLst/>
          </a:prstGeom>
        </p:spPr>
      </p:pic>
      <p:pic>
        <p:nvPicPr>
          <p:cNvPr id="17" name="Picture 16" descr="Icon&#10;&#10;Description automatically generated">
            <a:extLst>
              <a:ext uri="{FF2B5EF4-FFF2-40B4-BE49-F238E27FC236}">
                <a16:creationId xmlns:a16="http://schemas.microsoft.com/office/drawing/2014/main" id="{C7951D61-4139-4511-BBBE-39FF2D36133C}"/>
              </a:ext>
            </a:extLst>
          </p:cNvPr>
          <p:cNvPicPr>
            <a:picLocks noChangeAspect="1"/>
          </p:cNvPicPr>
          <p:nvPr/>
        </p:nvPicPr>
        <p:blipFill>
          <a:blip r:embed="rId9"/>
          <a:stretch>
            <a:fillRect/>
          </a:stretch>
        </p:blipFill>
        <p:spPr>
          <a:xfrm>
            <a:off x="1242364" y="4543116"/>
            <a:ext cx="2217126" cy="1770785"/>
          </a:xfrm>
          <a:prstGeom prst="rect">
            <a:avLst/>
          </a:prstGeom>
        </p:spPr>
      </p:pic>
    </p:spTree>
    <p:extLst>
      <p:ext uri="{BB962C8B-B14F-4D97-AF65-F5344CB8AC3E}">
        <p14:creationId xmlns:p14="http://schemas.microsoft.com/office/powerpoint/2010/main" val="2771156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8E5B416-A676-4155-B1E8-ECA2DDEEC39B}"/>
              </a:ext>
            </a:extLst>
          </p:cNvPr>
          <p:cNvCxnSpPr>
            <a:cxnSpLocks/>
          </p:cNvCxnSpPr>
          <p:nvPr/>
        </p:nvCxnSpPr>
        <p:spPr>
          <a:xfrm>
            <a:off x="6569" y="657227"/>
            <a:ext cx="9137431" cy="31744"/>
          </a:xfrm>
          <a:prstGeom prst="line">
            <a:avLst/>
          </a:prstGeom>
          <a:ln w="28575">
            <a:solidFill>
              <a:srgbClr val="C1D16E"/>
            </a:solidFill>
          </a:ln>
          <a:effectLst/>
        </p:spPr>
        <p:style>
          <a:lnRef idx="2">
            <a:schemeClr val="accent1"/>
          </a:lnRef>
          <a:fillRef idx="0">
            <a:schemeClr val="accent1"/>
          </a:fillRef>
          <a:effectRef idx="1">
            <a:schemeClr val="accent1"/>
          </a:effectRef>
          <a:fontRef idx="minor">
            <a:schemeClr val="tx1"/>
          </a:fontRef>
        </p:style>
      </p:cxnSp>
      <p:pic>
        <p:nvPicPr>
          <p:cNvPr id="7" name="Picture 2" descr="C:\Users\greddy\Desktop\PlaceWorks_White.png">
            <a:extLst>
              <a:ext uri="{FF2B5EF4-FFF2-40B4-BE49-F238E27FC236}">
                <a16:creationId xmlns:a16="http://schemas.microsoft.com/office/drawing/2014/main" id="{DD2E14C0-636C-4D73-A360-F840D647F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75" y="1000126"/>
            <a:ext cx="1758156" cy="31814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E9BB326-E34A-154E-A06A-F69B6792D458}"/>
              </a:ext>
            </a:extLst>
          </p:cNvPr>
          <p:cNvPicPr>
            <a:picLocks noChangeAspect="1"/>
          </p:cNvPicPr>
          <p:nvPr/>
        </p:nvPicPr>
        <p:blipFill>
          <a:blip r:embed="rId4"/>
          <a:stretch>
            <a:fillRect/>
          </a:stretch>
        </p:blipFill>
        <p:spPr>
          <a:xfrm>
            <a:off x="6525986" y="1000126"/>
            <a:ext cx="2514600" cy="419100"/>
          </a:xfrm>
          <a:prstGeom prst="rect">
            <a:avLst/>
          </a:prstGeom>
        </p:spPr>
      </p:pic>
      <p:pic>
        <p:nvPicPr>
          <p:cNvPr id="12" name="Picture 11">
            <a:extLst>
              <a:ext uri="{FF2B5EF4-FFF2-40B4-BE49-F238E27FC236}">
                <a16:creationId xmlns:a16="http://schemas.microsoft.com/office/drawing/2014/main" id="{CA81346E-F1C6-9FC1-13E9-68504C5DAD66}"/>
              </a:ext>
            </a:extLst>
          </p:cNvPr>
          <p:cNvPicPr>
            <a:picLocks noChangeAspect="1"/>
          </p:cNvPicPr>
          <p:nvPr/>
        </p:nvPicPr>
        <p:blipFill>
          <a:blip r:embed="rId4"/>
          <a:stretch>
            <a:fillRect/>
          </a:stretch>
        </p:blipFill>
        <p:spPr>
          <a:xfrm>
            <a:off x="3230866" y="3364547"/>
            <a:ext cx="2514600" cy="419100"/>
          </a:xfrm>
          <a:prstGeom prst="rect">
            <a:avLst/>
          </a:prstGeom>
        </p:spPr>
      </p:pic>
      <p:pic>
        <p:nvPicPr>
          <p:cNvPr id="14" name="Picture 2" descr="logo">
            <a:extLst>
              <a:ext uri="{FF2B5EF4-FFF2-40B4-BE49-F238E27FC236}">
                <a16:creationId xmlns:a16="http://schemas.microsoft.com/office/drawing/2014/main" id="{2253B77F-36A1-B302-3E2B-4F3522A2B52C}"/>
              </a:ext>
            </a:extLst>
          </p:cNvPr>
          <p:cNvPicPr>
            <a:picLocks noChangeAspect="1" noChangeArrowheads="1"/>
          </p:cNvPicPr>
          <p:nvPr/>
        </p:nvPicPr>
        <p:blipFill>
          <a:blip r:embed="rId5" cstate="print"/>
          <a:srcRect/>
          <a:stretch>
            <a:fillRect/>
          </a:stretch>
        </p:blipFill>
        <p:spPr bwMode="auto">
          <a:xfrm>
            <a:off x="457200" y="6172200"/>
            <a:ext cx="609600" cy="616515"/>
          </a:xfrm>
          <a:prstGeom prst="rect">
            <a:avLst/>
          </a:prstGeom>
          <a:noFill/>
          <a:ln w="9525">
            <a:noFill/>
            <a:miter lim="800000"/>
            <a:headEnd/>
            <a:tailEnd/>
          </a:ln>
        </p:spPr>
      </p:pic>
      <p:sp>
        <p:nvSpPr>
          <p:cNvPr id="15" name="TextBox 14">
            <a:extLst>
              <a:ext uri="{FF2B5EF4-FFF2-40B4-BE49-F238E27FC236}">
                <a16:creationId xmlns:a16="http://schemas.microsoft.com/office/drawing/2014/main" id="{F1CEAA77-4BDD-B80F-AA34-E72467296A43}"/>
              </a:ext>
            </a:extLst>
          </p:cNvPr>
          <p:cNvSpPr txBox="1"/>
          <p:nvPr/>
        </p:nvSpPr>
        <p:spPr>
          <a:xfrm>
            <a:off x="1" y="29069"/>
            <a:ext cx="8975272" cy="707886"/>
          </a:xfrm>
          <a:prstGeom prst="rect">
            <a:avLst/>
          </a:prstGeom>
          <a:noFill/>
        </p:spPr>
        <p:txBody>
          <a:bodyPr wrap="square">
            <a:spAutoFit/>
          </a:bodyPr>
          <a:lstStyle/>
          <a:p>
            <a:r>
              <a:rPr lang="en-US" sz="4000" b="0" dirty="0">
                <a:solidFill>
                  <a:srgbClr val="5294B6"/>
                </a:solidFill>
                <a:latin typeface="Calibri" panose="020F0502020204030204" pitchFamily="34" charset="0"/>
                <a:cs typeface="Calibri" panose="020F0502020204030204" pitchFamily="34" charset="0"/>
              </a:rPr>
              <a:t>2023-2031 HOUSING ELEMENT </a:t>
            </a:r>
            <a:endParaRPr lang="en-US" sz="4000" dirty="0"/>
          </a:p>
        </p:txBody>
      </p:sp>
      <p:pic>
        <p:nvPicPr>
          <p:cNvPr id="5" name="Picture 4">
            <a:extLst>
              <a:ext uri="{FF2B5EF4-FFF2-40B4-BE49-F238E27FC236}">
                <a16:creationId xmlns:a16="http://schemas.microsoft.com/office/drawing/2014/main" id="{83927DD3-D71B-E0F9-9080-5158C4BE67BC}"/>
              </a:ext>
            </a:extLst>
          </p:cNvPr>
          <p:cNvPicPr>
            <a:picLocks noChangeAspect="1"/>
          </p:cNvPicPr>
          <p:nvPr/>
        </p:nvPicPr>
        <p:blipFill>
          <a:blip r:embed="rId6"/>
          <a:stretch>
            <a:fillRect/>
          </a:stretch>
        </p:blipFill>
        <p:spPr>
          <a:xfrm>
            <a:off x="-19937" y="1533750"/>
            <a:ext cx="9144000" cy="3036936"/>
          </a:xfrm>
          <a:prstGeom prst="rect">
            <a:avLst/>
          </a:prstGeom>
        </p:spPr>
      </p:pic>
      <p:sp>
        <p:nvSpPr>
          <p:cNvPr id="16" name="TextBox 15">
            <a:extLst>
              <a:ext uri="{FF2B5EF4-FFF2-40B4-BE49-F238E27FC236}">
                <a16:creationId xmlns:a16="http://schemas.microsoft.com/office/drawing/2014/main" id="{EBEA5203-4872-AEA7-BA07-D351DE3F3046}"/>
              </a:ext>
            </a:extLst>
          </p:cNvPr>
          <p:cNvSpPr txBox="1"/>
          <p:nvPr/>
        </p:nvSpPr>
        <p:spPr>
          <a:xfrm>
            <a:off x="6568" y="805256"/>
            <a:ext cx="9117495" cy="523220"/>
          </a:xfrm>
          <a:prstGeom prst="rect">
            <a:avLst/>
          </a:prstGeom>
          <a:noFill/>
        </p:spPr>
        <p:txBody>
          <a:bodyPr wrap="square">
            <a:spAutoFit/>
          </a:bodyPr>
          <a:lstStyle/>
          <a:p>
            <a:r>
              <a:rPr lang="en-US" sz="2800" dirty="0">
                <a:solidFill>
                  <a:srgbClr val="5294B6"/>
                </a:solidFill>
                <a:latin typeface="Calibri" panose="020F0502020204030204" pitchFamily="34" charset="0"/>
                <a:cs typeface="Calibri" panose="020F0502020204030204" pitchFamily="34" charset="0"/>
              </a:rPr>
              <a:t>Total Proposed Sites &amp; Units</a:t>
            </a:r>
          </a:p>
        </p:txBody>
      </p:sp>
      <p:sp>
        <p:nvSpPr>
          <p:cNvPr id="2" name="Arrow: Right 1">
            <a:extLst>
              <a:ext uri="{FF2B5EF4-FFF2-40B4-BE49-F238E27FC236}">
                <a16:creationId xmlns:a16="http://schemas.microsoft.com/office/drawing/2014/main" id="{80BFA811-4A97-D193-2633-FCAD98BA77CA}"/>
              </a:ext>
            </a:extLst>
          </p:cNvPr>
          <p:cNvSpPr/>
          <p:nvPr/>
        </p:nvSpPr>
        <p:spPr>
          <a:xfrm rot="16200000">
            <a:off x="399662" y="4941801"/>
            <a:ext cx="923730" cy="410547"/>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text, clock&#10;&#10;Description automatically generated">
            <a:extLst>
              <a:ext uri="{FF2B5EF4-FFF2-40B4-BE49-F238E27FC236}">
                <a16:creationId xmlns:a16="http://schemas.microsoft.com/office/drawing/2014/main" id="{777C08ED-BFEE-4BD3-B768-1A2351815E4B}"/>
              </a:ext>
            </a:extLst>
          </p:cNvPr>
          <p:cNvPicPr>
            <a:picLocks noChangeAspect="1"/>
          </p:cNvPicPr>
          <p:nvPr/>
        </p:nvPicPr>
        <p:blipFill>
          <a:blip r:embed="rId7"/>
          <a:stretch>
            <a:fillRect/>
          </a:stretch>
        </p:blipFill>
        <p:spPr>
          <a:xfrm>
            <a:off x="1695347" y="4622120"/>
            <a:ext cx="2217126" cy="1770785"/>
          </a:xfrm>
          <a:prstGeom prst="rect">
            <a:avLst/>
          </a:prstGeom>
        </p:spPr>
      </p:pic>
      <p:pic>
        <p:nvPicPr>
          <p:cNvPr id="17" name="Picture 16" descr="Icon&#10;&#10;Description automatically generated">
            <a:extLst>
              <a:ext uri="{FF2B5EF4-FFF2-40B4-BE49-F238E27FC236}">
                <a16:creationId xmlns:a16="http://schemas.microsoft.com/office/drawing/2014/main" id="{3EB9D9E2-5947-418B-92C2-7847C9E12A01}"/>
              </a:ext>
            </a:extLst>
          </p:cNvPr>
          <p:cNvPicPr>
            <a:picLocks noChangeAspect="1"/>
          </p:cNvPicPr>
          <p:nvPr/>
        </p:nvPicPr>
        <p:blipFill>
          <a:blip r:embed="rId8"/>
          <a:stretch>
            <a:fillRect/>
          </a:stretch>
        </p:blipFill>
        <p:spPr>
          <a:xfrm>
            <a:off x="4226747" y="4622119"/>
            <a:ext cx="2217126" cy="1770785"/>
          </a:xfrm>
          <a:prstGeom prst="rect">
            <a:avLst/>
          </a:prstGeom>
        </p:spPr>
      </p:pic>
      <p:pic>
        <p:nvPicPr>
          <p:cNvPr id="18" name="Picture 17" descr="Diagram&#10;&#10;Description automatically generated">
            <a:extLst>
              <a:ext uri="{FF2B5EF4-FFF2-40B4-BE49-F238E27FC236}">
                <a16:creationId xmlns:a16="http://schemas.microsoft.com/office/drawing/2014/main" id="{825075D7-60B1-4A5A-828E-EBAF8264085B}"/>
              </a:ext>
            </a:extLst>
          </p:cNvPr>
          <p:cNvPicPr>
            <a:picLocks noChangeAspect="1"/>
          </p:cNvPicPr>
          <p:nvPr/>
        </p:nvPicPr>
        <p:blipFill>
          <a:blip r:embed="rId9"/>
          <a:stretch>
            <a:fillRect/>
          </a:stretch>
        </p:blipFill>
        <p:spPr>
          <a:xfrm>
            <a:off x="6758147" y="4630698"/>
            <a:ext cx="2217126" cy="1770785"/>
          </a:xfrm>
          <a:prstGeom prst="rect">
            <a:avLst/>
          </a:prstGeom>
        </p:spPr>
      </p:pic>
    </p:spTree>
    <p:extLst>
      <p:ext uri="{BB962C8B-B14F-4D97-AF65-F5344CB8AC3E}">
        <p14:creationId xmlns:p14="http://schemas.microsoft.com/office/powerpoint/2010/main" val="3521720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8E5B416-A676-4155-B1E8-ECA2DDEEC39B}"/>
              </a:ext>
            </a:extLst>
          </p:cNvPr>
          <p:cNvCxnSpPr>
            <a:cxnSpLocks/>
          </p:cNvCxnSpPr>
          <p:nvPr/>
        </p:nvCxnSpPr>
        <p:spPr>
          <a:xfrm>
            <a:off x="6569" y="657227"/>
            <a:ext cx="9137431" cy="31744"/>
          </a:xfrm>
          <a:prstGeom prst="line">
            <a:avLst/>
          </a:prstGeom>
          <a:ln w="28575">
            <a:solidFill>
              <a:srgbClr val="C1D16E"/>
            </a:solidFill>
          </a:ln>
          <a:effectLst/>
        </p:spPr>
        <p:style>
          <a:lnRef idx="2">
            <a:schemeClr val="accent1"/>
          </a:lnRef>
          <a:fillRef idx="0">
            <a:schemeClr val="accent1"/>
          </a:fillRef>
          <a:effectRef idx="1">
            <a:schemeClr val="accent1"/>
          </a:effectRef>
          <a:fontRef idx="minor">
            <a:schemeClr val="tx1"/>
          </a:fontRef>
        </p:style>
      </p:cxnSp>
      <p:pic>
        <p:nvPicPr>
          <p:cNvPr id="7" name="Picture 2" descr="C:\Users\greddy\Desktop\PlaceWorks_White.png">
            <a:extLst>
              <a:ext uri="{FF2B5EF4-FFF2-40B4-BE49-F238E27FC236}">
                <a16:creationId xmlns:a16="http://schemas.microsoft.com/office/drawing/2014/main" id="{DD2E14C0-636C-4D73-A360-F840D647F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75" y="1000126"/>
            <a:ext cx="1758156" cy="31814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 name="Picture 9" descr="Diagram&#10;&#10;Description automatically generated">
            <a:extLst>
              <a:ext uri="{FF2B5EF4-FFF2-40B4-BE49-F238E27FC236}">
                <a16:creationId xmlns:a16="http://schemas.microsoft.com/office/drawing/2014/main" id="{B5A07A98-F720-46ED-B9C9-8F932C32E68C}"/>
              </a:ext>
            </a:extLst>
          </p:cNvPr>
          <p:cNvPicPr>
            <a:picLocks noChangeAspect="1"/>
          </p:cNvPicPr>
          <p:nvPr/>
        </p:nvPicPr>
        <p:blipFill>
          <a:blip r:embed="rId4"/>
          <a:stretch>
            <a:fillRect/>
          </a:stretch>
        </p:blipFill>
        <p:spPr>
          <a:xfrm>
            <a:off x="6906938" y="4131639"/>
            <a:ext cx="2217126" cy="1770785"/>
          </a:xfrm>
          <a:prstGeom prst="rect">
            <a:avLst/>
          </a:prstGeom>
        </p:spPr>
      </p:pic>
      <p:pic>
        <p:nvPicPr>
          <p:cNvPr id="4" name="Picture 3">
            <a:extLst>
              <a:ext uri="{FF2B5EF4-FFF2-40B4-BE49-F238E27FC236}">
                <a16:creationId xmlns:a16="http://schemas.microsoft.com/office/drawing/2014/main" id="{5E9BB326-E34A-154E-A06A-F69B6792D458}"/>
              </a:ext>
            </a:extLst>
          </p:cNvPr>
          <p:cNvPicPr>
            <a:picLocks noChangeAspect="1"/>
          </p:cNvPicPr>
          <p:nvPr/>
        </p:nvPicPr>
        <p:blipFill>
          <a:blip r:embed="rId5"/>
          <a:stretch>
            <a:fillRect/>
          </a:stretch>
        </p:blipFill>
        <p:spPr>
          <a:xfrm>
            <a:off x="6525986" y="1000126"/>
            <a:ext cx="2514600" cy="419100"/>
          </a:xfrm>
          <a:prstGeom prst="rect">
            <a:avLst/>
          </a:prstGeom>
        </p:spPr>
      </p:pic>
      <p:pic>
        <p:nvPicPr>
          <p:cNvPr id="12" name="Picture 11">
            <a:extLst>
              <a:ext uri="{FF2B5EF4-FFF2-40B4-BE49-F238E27FC236}">
                <a16:creationId xmlns:a16="http://schemas.microsoft.com/office/drawing/2014/main" id="{CA81346E-F1C6-9FC1-13E9-68504C5DAD66}"/>
              </a:ext>
            </a:extLst>
          </p:cNvPr>
          <p:cNvPicPr>
            <a:picLocks noChangeAspect="1"/>
          </p:cNvPicPr>
          <p:nvPr/>
        </p:nvPicPr>
        <p:blipFill>
          <a:blip r:embed="rId5"/>
          <a:stretch>
            <a:fillRect/>
          </a:stretch>
        </p:blipFill>
        <p:spPr>
          <a:xfrm>
            <a:off x="3230866" y="3364547"/>
            <a:ext cx="2514600" cy="419100"/>
          </a:xfrm>
          <a:prstGeom prst="rect">
            <a:avLst/>
          </a:prstGeom>
        </p:spPr>
      </p:pic>
      <p:pic>
        <p:nvPicPr>
          <p:cNvPr id="14" name="Picture 2" descr="logo">
            <a:extLst>
              <a:ext uri="{FF2B5EF4-FFF2-40B4-BE49-F238E27FC236}">
                <a16:creationId xmlns:a16="http://schemas.microsoft.com/office/drawing/2014/main" id="{F8DE3FC5-D9A7-0BFC-76E3-F3564A73E0B1}"/>
              </a:ext>
            </a:extLst>
          </p:cNvPr>
          <p:cNvPicPr>
            <a:picLocks noChangeAspect="1" noChangeArrowheads="1"/>
          </p:cNvPicPr>
          <p:nvPr/>
        </p:nvPicPr>
        <p:blipFill>
          <a:blip r:embed="rId6" cstate="print"/>
          <a:srcRect/>
          <a:stretch>
            <a:fillRect/>
          </a:stretch>
        </p:blipFill>
        <p:spPr bwMode="auto">
          <a:xfrm>
            <a:off x="457200" y="6172200"/>
            <a:ext cx="609600" cy="616515"/>
          </a:xfrm>
          <a:prstGeom prst="rect">
            <a:avLst/>
          </a:prstGeom>
          <a:noFill/>
          <a:ln w="9525">
            <a:noFill/>
            <a:miter lim="800000"/>
            <a:headEnd/>
            <a:tailEnd/>
          </a:ln>
        </p:spPr>
      </p:pic>
      <p:sp>
        <p:nvSpPr>
          <p:cNvPr id="9" name="TextBox 8">
            <a:extLst>
              <a:ext uri="{FF2B5EF4-FFF2-40B4-BE49-F238E27FC236}">
                <a16:creationId xmlns:a16="http://schemas.microsoft.com/office/drawing/2014/main" id="{24378184-C8AD-AE93-F0A1-4151BF673397}"/>
              </a:ext>
            </a:extLst>
          </p:cNvPr>
          <p:cNvSpPr txBox="1"/>
          <p:nvPr/>
        </p:nvSpPr>
        <p:spPr>
          <a:xfrm>
            <a:off x="1" y="29069"/>
            <a:ext cx="8975272" cy="707886"/>
          </a:xfrm>
          <a:prstGeom prst="rect">
            <a:avLst/>
          </a:prstGeom>
          <a:noFill/>
        </p:spPr>
        <p:txBody>
          <a:bodyPr wrap="square">
            <a:spAutoFit/>
          </a:bodyPr>
          <a:lstStyle/>
          <a:p>
            <a:r>
              <a:rPr lang="en-US" sz="4000" b="0" dirty="0">
                <a:solidFill>
                  <a:srgbClr val="5294B6"/>
                </a:solidFill>
                <a:latin typeface="Calibri" panose="020F0502020204030204" pitchFamily="34" charset="0"/>
                <a:cs typeface="Calibri" panose="020F0502020204030204" pitchFamily="34" charset="0"/>
              </a:rPr>
              <a:t>2023-2031 HOUSING ELEMENT</a:t>
            </a:r>
            <a:endParaRPr lang="en-US" sz="4000" dirty="0"/>
          </a:p>
        </p:txBody>
      </p:sp>
      <p:sp>
        <p:nvSpPr>
          <p:cNvPr id="13" name="TextBox 12">
            <a:extLst>
              <a:ext uri="{FF2B5EF4-FFF2-40B4-BE49-F238E27FC236}">
                <a16:creationId xmlns:a16="http://schemas.microsoft.com/office/drawing/2014/main" id="{3E5D49AA-CCCB-804B-2C2F-EF8AA890421C}"/>
              </a:ext>
            </a:extLst>
          </p:cNvPr>
          <p:cNvSpPr txBox="1"/>
          <p:nvPr/>
        </p:nvSpPr>
        <p:spPr>
          <a:xfrm>
            <a:off x="6568" y="805256"/>
            <a:ext cx="9117495" cy="2062103"/>
          </a:xfrm>
          <a:prstGeom prst="rect">
            <a:avLst/>
          </a:prstGeom>
          <a:noFill/>
        </p:spPr>
        <p:txBody>
          <a:bodyPr wrap="square">
            <a:spAutoFit/>
          </a:bodyPr>
          <a:lstStyle/>
          <a:p>
            <a:r>
              <a:rPr lang="en-US" sz="2800" dirty="0">
                <a:solidFill>
                  <a:srgbClr val="5294B6"/>
                </a:solidFill>
                <a:latin typeface="Calibri" panose="020F0502020204030204" pitchFamily="34" charset="0"/>
                <a:cs typeface="Calibri" panose="020F0502020204030204" pitchFamily="34" charset="0"/>
              </a:rPr>
              <a:t>Presentation:</a:t>
            </a:r>
          </a:p>
          <a:p>
            <a:pPr marL="342900" indent="-342900">
              <a:buFontTx/>
              <a:buChar char="-"/>
            </a:pPr>
            <a:r>
              <a:rPr lang="en-US" sz="2000" dirty="0">
                <a:solidFill>
                  <a:srgbClr val="5294B6"/>
                </a:solidFill>
                <a:latin typeface="Calibri" panose="020F0502020204030204" pitchFamily="34" charset="0"/>
                <a:cs typeface="Calibri" panose="020F0502020204030204" pitchFamily="34" charset="0"/>
              </a:rPr>
              <a:t>Schedule</a:t>
            </a:r>
          </a:p>
          <a:p>
            <a:pPr marL="342900" indent="-342900">
              <a:buFontTx/>
              <a:buChar char="-"/>
            </a:pPr>
            <a:r>
              <a:rPr lang="en-US" sz="2000" dirty="0">
                <a:solidFill>
                  <a:srgbClr val="5294B6"/>
                </a:solidFill>
                <a:latin typeface="Calibri" panose="020F0502020204030204" pitchFamily="34" charset="0"/>
                <a:cs typeface="Calibri" panose="020F0502020204030204" pitchFamily="34" charset="0"/>
              </a:rPr>
              <a:t>Overview of Housing Element Requirements and Highlights</a:t>
            </a:r>
          </a:p>
          <a:p>
            <a:pPr marL="342900" indent="-342900">
              <a:buFontTx/>
              <a:buChar char="-"/>
            </a:pPr>
            <a:r>
              <a:rPr lang="en-US" sz="2000" dirty="0">
                <a:solidFill>
                  <a:srgbClr val="5294B6"/>
                </a:solidFill>
                <a:latin typeface="Calibri" panose="020F0502020204030204" pitchFamily="34" charset="0"/>
                <a:cs typeface="Calibri" panose="020F0502020204030204" pitchFamily="34" charset="0"/>
              </a:rPr>
              <a:t>RHNA Allocation</a:t>
            </a:r>
          </a:p>
          <a:p>
            <a:pPr marL="342900" indent="-342900">
              <a:buFontTx/>
              <a:buChar char="-"/>
            </a:pPr>
            <a:r>
              <a:rPr lang="en-US" sz="2000" dirty="0">
                <a:solidFill>
                  <a:srgbClr val="5294B6"/>
                </a:solidFill>
                <a:latin typeface="Calibri" panose="020F0502020204030204" pitchFamily="34" charset="0"/>
                <a:cs typeface="Calibri" panose="020F0502020204030204" pitchFamily="34" charset="0"/>
              </a:rPr>
              <a:t>Site Inventory Overview </a:t>
            </a:r>
          </a:p>
          <a:p>
            <a:pPr marL="342900" indent="-342900">
              <a:buFontTx/>
              <a:buChar char="-"/>
            </a:pPr>
            <a:r>
              <a:rPr lang="en-US" sz="2000" dirty="0">
                <a:solidFill>
                  <a:srgbClr val="5294B6"/>
                </a:solidFill>
                <a:latin typeface="Calibri" panose="020F0502020204030204" pitchFamily="34" charset="0"/>
                <a:cs typeface="Calibri" panose="020F0502020204030204" pitchFamily="34" charset="0"/>
              </a:rPr>
              <a:t>Goals, Policies &amp; Programs Overview &amp; Highlights</a:t>
            </a:r>
          </a:p>
        </p:txBody>
      </p:sp>
      <p:pic>
        <p:nvPicPr>
          <p:cNvPr id="16" name="Picture 15" descr="Diagram&#10;&#10;Description automatically generated">
            <a:extLst>
              <a:ext uri="{FF2B5EF4-FFF2-40B4-BE49-F238E27FC236}">
                <a16:creationId xmlns:a16="http://schemas.microsoft.com/office/drawing/2014/main" id="{79C8B8D8-8C08-F432-38EE-032969E9C64B}"/>
              </a:ext>
            </a:extLst>
          </p:cNvPr>
          <p:cNvPicPr>
            <a:picLocks noChangeAspect="1"/>
          </p:cNvPicPr>
          <p:nvPr/>
        </p:nvPicPr>
        <p:blipFill>
          <a:blip r:embed="rId7"/>
          <a:stretch>
            <a:fillRect/>
          </a:stretch>
        </p:blipFill>
        <p:spPr>
          <a:xfrm>
            <a:off x="4683167" y="4134715"/>
            <a:ext cx="2217126" cy="1770785"/>
          </a:xfrm>
          <a:prstGeom prst="rect">
            <a:avLst/>
          </a:prstGeom>
        </p:spPr>
      </p:pic>
      <p:pic>
        <p:nvPicPr>
          <p:cNvPr id="17" name="Picture 16" descr="A picture containing text, clock&#10;&#10;Description automatically generated">
            <a:extLst>
              <a:ext uri="{FF2B5EF4-FFF2-40B4-BE49-F238E27FC236}">
                <a16:creationId xmlns:a16="http://schemas.microsoft.com/office/drawing/2014/main" id="{AC2669CF-7EEA-DBFF-4E58-905E391F244D}"/>
              </a:ext>
            </a:extLst>
          </p:cNvPr>
          <p:cNvPicPr>
            <a:picLocks noChangeAspect="1"/>
          </p:cNvPicPr>
          <p:nvPr/>
        </p:nvPicPr>
        <p:blipFill>
          <a:blip r:embed="rId8"/>
          <a:stretch>
            <a:fillRect/>
          </a:stretch>
        </p:blipFill>
        <p:spPr>
          <a:xfrm>
            <a:off x="196860" y="4134715"/>
            <a:ext cx="2217126" cy="1770785"/>
          </a:xfrm>
          <a:prstGeom prst="rect">
            <a:avLst/>
          </a:prstGeom>
        </p:spPr>
      </p:pic>
      <p:pic>
        <p:nvPicPr>
          <p:cNvPr id="18" name="Picture 17" descr="Icon&#10;&#10;Description automatically generated">
            <a:extLst>
              <a:ext uri="{FF2B5EF4-FFF2-40B4-BE49-F238E27FC236}">
                <a16:creationId xmlns:a16="http://schemas.microsoft.com/office/drawing/2014/main" id="{8152401D-ACA6-3425-06BE-CEAA4D56ABDB}"/>
              </a:ext>
            </a:extLst>
          </p:cNvPr>
          <p:cNvPicPr>
            <a:picLocks noChangeAspect="1"/>
          </p:cNvPicPr>
          <p:nvPr/>
        </p:nvPicPr>
        <p:blipFill>
          <a:blip r:embed="rId9"/>
          <a:stretch>
            <a:fillRect/>
          </a:stretch>
        </p:blipFill>
        <p:spPr>
          <a:xfrm>
            <a:off x="2444998" y="4134715"/>
            <a:ext cx="2217126" cy="1770785"/>
          </a:xfrm>
          <a:prstGeom prst="rect">
            <a:avLst/>
          </a:prstGeom>
        </p:spPr>
      </p:pic>
    </p:spTree>
    <p:extLst>
      <p:ext uri="{BB962C8B-B14F-4D97-AF65-F5344CB8AC3E}">
        <p14:creationId xmlns:p14="http://schemas.microsoft.com/office/powerpoint/2010/main" val="1444158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8E5B416-A676-4155-B1E8-ECA2DDEEC39B}"/>
              </a:ext>
            </a:extLst>
          </p:cNvPr>
          <p:cNvCxnSpPr>
            <a:cxnSpLocks/>
          </p:cNvCxnSpPr>
          <p:nvPr/>
        </p:nvCxnSpPr>
        <p:spPr>
          <a:xfrm>
            <a:off x="6569" y="657227"/>
            <a:ext cx="9137431" cy="31744"/>
          </a:xfrm>
          <a:prstGeom prst="line">
            <a:avLst/>
          </a:prstGeom>
          <a:ln w="28575">
            <a:solidFill>
              <a:srgbClr val="C1D16E"/>
            </a:solidFill>
          </a:ln>
          <a:effectLst/>
        </p:spPr>
        <p:style>
          <a:lnRef idx="2">
            <a:schemeClr val="accent1"/>
          </a:lnRef>
          <a:fillRef idx="0">
            <a:schemeClr val="accent1"/>
          </a:fillRef>
          <a:effectRef idx="1">
            <a:schemeClr val="accent1"/>
          </a:effectRef>
          <a:fontRef idx="minor">
            <a:schemeClr val="tx1"/>
          </a:fontRef>
        </p:style>
      </p:cxnSp>
      <p:pic>
        <p:nvPicPr>
          <p:cNvPr id="7" name="Picture 2" descr="C:\Users\greddy\Desktop\PlaceWorks_White.png">
            <a:extLst>
              <a:ext uri="{FF2B5EF4-FFF2-40B4-BE49-F238E27FC236}">
                <a16:creationId xmlns:a16="http://schemas.microsoft.com/office/drawing/2014/main" id="{DD2E14C0-636C-4D73-A360-F840D647F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75" y="1000126"/>
            <a:ext cx="1758156" cy="31814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E9BB326-E34A-154E-A06A-F69B6792D458}"/>
              </a:ext>
            </a:extLst>
          </p:cNvPr>
          <p:cNvPicPr>
            <a:picLocks noChangeAspect="1"/>
          </p:cNvPicPr>
          <p:nvPr/>
        </p:nvPicPr>
        <p:blipFill>
          <a:blip r:embed="rId4"/>
          <a:stretch>
            <a:fillRect/>
          </a:stretch>
        </p:blipFill>
        <p:spPr>
          <a:xfrm>
            <a:off x="6525986" y="1000126"/>
            <a:ext cx="2514600" cy="419100"/>
          </a:xfrm>
          <a:prstGeom prst="rect">
            <a:avLst/>
          </a:prstGeom>
        </p:spPr>
      </p:pic>
      <p:pic>
        <p:nvPicPr>
          <p:cNvPr id="12" name="Picture 11">
            <a:extLst>
              <a:ext uri="{FF2B5EF4-FFF2-40B4-BE49-F238E27FC236}">
                <a16:creationId xmlns:a16="http://schemas.microsoft.com/office/drawing/2014/main" id="{CA81346E-F1C6-9FC1-13E9-68504C5DAD66}"/>
              </a:ext>
            </a:extLst>
          </p:cNvPr>
          <p:cNvPicPr>
            <a:picLocks noChangeAspect="1"/>
          </p:cNvPicPr>
          <p:nvPr/>
        </p:nvPicPr>
        <p:blipFill>
          <a:blip r:embed="rId4"/>
          <a:stretch>
            <a:fillRect/>
          </a:stretch>
        </p:blipFill>
        <p:spPr>
          <a:xfrm>
            <a:off x="3230866" y="3364547"/>
            <a:ext cx="2514600" cy="419100"/>
          </a:xfrm>
          <a:prstGeom prst="rect">
            <a:avLst/>
          </a:prstGeom>
        </p:spPr>
      </p:pic>
      <p:pic>
        <p:nvPicPr>
          <p:cNvPr id="14" name="Picture 2" descr="logo">
            <a:extLst>
              <a:ext uri="{FF2B5EF4-FFF2-40B4-BE49-F238E27FC236}">
                <a16:creationId xmlns:a16="http://schemas.microsoft.com/office/drawing/2014/main" id="{2253B77F-36A1-B302-3E2B-4F3522A2B52C}"/>
              </a:ext>
            </a:extLst>
          </p:cNvPr>
          <p:cNvPicPr>
            <a:picLocks noChangeAspect="1" noChangeArrowheads="1"/>
          </p:cNvPicPr>
          <p:nvPr/>
        </p:nvPicPr>
        <p:blipFill>
          <a:blip r:embed="rId5" cstate="print"/>
          <a:srcRect/>
          <a:stretch>
            <a:fillRect/>
          </a:stretch>
        </p:blipFill>
        <p:spPr bwMode="auto">
          <a:xfrm>
            <a:off x="457200" y="6172200"/>
            <a:ext cx="609600" cy="616515"/>
          </a:xfrm>
          <a:prstGeom prst="rect">
            <a:avLst/>
          </a:prstGeom>
          <a:noFill/>
          <a:ln w="9525">
            <a:noFill/>
            <a:miter lim="800000"/>
            <a:headEnd/>
            <a:tailEnd/>
          </a:ln>
        </p:spPr>
      </p:pic>
      <p:sp>
        <p:nvSpPr>
          <p:cNvPr id="15" name="TextBox 14">
            <a:extLst>
              <a:ext uri="{FF2B5EF4-FFF2-40B4-BE49-F238E27FC236}">
                <a16:creationId xmlns:a16="http://schemas.microsoft.com/office/drawing/2014/main" id="{F1CEAA77-4BDD-B80F-AA34-E72467296A43}"/>
              </a:ext>
            </a:extLst>
          </p:cNvPr>
          <p:cNvSpPr txBox="1"/>
          <p:nvPr/>
        </p:nvSpPr>
        <p:spPr>
          <a:xfrm>
            <a:off x="1" y="29069"/>
            <a:ext cx="8975272" cy="707886"/>
          </a:xfrm>
          <a:prstGeom prst="rect">
            <a:avLst/>
          </a:prstGeom>
          <a:noFill/>
        </p:spPr>
        <p:txBody>
          <a:bodyPr wrap="square">
            <a:spAutoFit/>
          </a:bodyPr>
          <a:lstStyle/>
          <a:p>
            <a:r>
              <a:rPr lang="en-US" sz="4000" b="0" dirty="0">
                <a:solidFill>
                  <a:srgbClr val="5294B6"/>
                </a:solidFill>
                <a:latin typeface="Calibri" panose="020F0502020204030204" pitchFamily="34" charset="0"/>
                <a:cs typeface="Calibri" panose="020F0502020204030204" pitchFamily="34" charset="0"/>
              </a:rPr>
              <a:t>2023-2031 HOUSING ELEMENT </a:t>
            </a:r>
            <a:endParaRPr lang="en-US" sz="4000" dirty="0"/>
          </a:p>
        </p:txBody>
      </p:sp>
      <p:pic>
        <p:nvPicPr>
          <p:cNvPr id="5" name="Picture 4">
            <a:extLst>
              <a:ext uri="{FF2B5EF4-FFF2-40B4-BE49-F238E27FC236}">
                <a16:creationId xmlns:a16="http://schemas.microsoft.com/office/drawing/2014/main" id="{83927DD3-D71B-E0F9-9080-5158C4BE67BC}"/>
              </a:ext>
            </a:extLst>
          </p:cNvPr>
          <p:cNvPicPr>
            <a:picLocks noChangeAspect="1"/>
          </p:cNvPicPr>
          <p:nvPr/>
        </p:nvPicPr>
        <p:blipFill>
          <a:blip r:embed="rId6"/>
          <a:stretch>
            <a:fillRect/>
          </a:stretch>
        </p:blipFill>
        <p:spPr>
          <a:xfrm>
            <a:off x="6568" y="1396777"/>
            <a:ext cx="9144000" cy="3036936"/>
          </a:xfrm>
          <a:prstGeom prst="rect">
            <a:avLst/>
          </a:prstGeom>
        </p:spPr>
      </p:pic>
      <p:sp>
        <p:nvSpPr>
          <p:cNvPr id="16" name="TextBox 15">
            <a:extLst>
              <a:ext uri="{FF2B5EF4-FFF2-40B4-BE49-F238E27FC236}">
                <a16:creationId xmlns:a16="http://schemas.microsoft.com/office/drawing/2014/main" id="{EBEA5203-4872-AEA7-BA07-D351DE3F3046}"/>
              </a:ext>
            </a:extLst>
          </p:cNvPr>
          <p:cNvSpPr txBox="1"/>
          <p:nvPr/>
        </p:nvSpPr>
        <p:spPr>
          <a:xfrm>
            <a:off x="6568" y="805256"/>
            <a:ext cx="9117495" cy="523220"/>
          </a:xfrm>
          <a:prstGeom prst="rect">
            <a:avLst/>
          </a:prstGeom>
          <a:noFill/>
        </p:spPr>
        <p:txBody>
          <a:bodyPr wrap="square">
            <a:spAutoFit/>
          </a:bodyPr>
          <a:lstStyle/>
          <a:p>
            <a:r>
              <a:rPr lang="en-US" sz="2800" dirty="0">
                <a:solidFill>
                  <a:srgbClr val="5294B6"/>
                </a:solidFill>
                <a:latin typeface="Calibri" panose="020F0502020204030204" pitchFamily="34" charset="0"/>
                <a:cs typeface="Calibri" panose="020F0502020204030204" pitchFamily="34" charset="0"/>
              </a:rPr>
              <a:t>Total Proposed Sites &amp; Units</a:t>
            </a:r>
          </a:p>
        </p:txBody>
      </p:sp>
      <p:sp>
        <p:nvSpPr>
          <p:cNvPr id="10" name="Arrow: Right 9">
            <a:extLst>
              <a:ext uri="{FF2B5EF4-FFF2-40B4-BE49-F238E27FC236}">
                <a16:creationId xmlns:a16="http://schemas.microsoft.com/office/drawing/2014/main" id="{8F316C13-B1D9-F86E-F0A0-D4B47F58BB21}"/>
              </a:ext>
            </a:extLst>
          </p:cNvPr>
          <p:cNvSpPr/>
          <p:nvPr/>
        </p:nvSpPr>
        <p:spPr>
          <a:xfrm rot="16200000">
            <a:off x="878011" y="4794084"/>
            <a:ext cx="923730" cy="410547"/>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Diagram&#10;&#10;Description automatically generated">
            <a:extLst>
              <a:ext uri="{FF2B5EF4-FFF2-40B4-BE49-F238E27FC236}">
                <a16:creationId xmlns:a16="http://schemas.microsoft.com/office/drawing/2014/main" id="{DA3B6F68-6290-4B34-A6BB-4E888F84C971}"/>
              </a:ext>
            </a:extLst>
          </p:cNvPr>
          <p:cNvPicPr>
            <a:picLocks noChangeAspect="1"/>
          </p:cNvPicPr>
          <p:nvPr/>
        </p:nvPicPr>
        <p:blipFill>
          <a:blip r:embed="rId7"/>
          <a:stretch>
            <a:fillRect/>
          </a:stretch>
        </p:blipFill>
        <p:spPr>
          <a:xfrm>
            <a:off x="3722811" y="4630697"/>
            <a:ext cx="2217126" cy="1770785"/>
          </a:xfrm>
          <a:prstGeom prst="rect">
            <a:avLst/>
          </a:prstGeom>
        </p:spPr>
      </p:pic>
      <p:pic>
        <p:nvPicPr>
          <p:cNvPr id="17" name="Picture 16" descr="Diagram&#10;&#10;Description automatically generated">
            <a:extLst>
              <a:ext uri="{FF2B5EF4-FFF2-40B4-BE49-F238E27FC236}">
                <a16:creationId xmlns:a16="http://schemas.microsoft.com/office/drawing/2014/main" id="{9BABCFCC-9186-4A42-B6EC-6F9110420C37}"/>
              </a:ext>
            </a:extLst>
          </p:cNvPr>
          <p:cNvPicPr>
            <a:picLocks noChangeAspect="1"/>
          </p:cNvPicPr>
          <p:nvPr/>
        </p:nvPicPr>
        <p:blipFill>
          <a:blip r:embed="rId8"/>
          <a:stretch>
            <a:fillRect/>
          </a:stretch>
        </p:blipFill>
        <p:spPr>
          <a:xfrm>
            <a:off x="6674723" y="4630697"/>
            <a:ext cx="2217126" cy="1770785"/>
          </a:xfrm>
          <a:prstGeom prst="rect">
            <a:avLst/>
          </a:prstGeom>
        </p:spPr>
      </p:pic>
      <p:pic>
        <p:nvPicPr>
          <p:cNvPr id="18" name="Picture 17" descr="A picture containing text, clock&#10;&#10;Description automatically generated">
            <a:extLst>
              <a:ext uri="{FF2B5EF4-FFF2-40B4-BE49-F238E27FC236}">
                <a16:creationId xmlns:a16="http://schemas.microsoft.com/office/drawing/2014/main" id="{05A4BF8C-C390-4972-A8BD-3FABB8831114}"/>
              </a:ext>
            </a:extLst>
          </p:cNvPr>
          <p:cNvPicPr>
            <a:picLocks noChangeAspect="1"/>
          </p:cNvPicPr>
          <p:nvPr/>
        </p:nvPicPr>
        <p:blipFill>
          <a:blip r:embed="rId9"/>
          <a:stretch>
            <a:fillRect/>
          </a:stretch>
        </p:blipFill>
        <p:spPr>
          <a:xfrm>
            <a:off x="1247364" y="4630697"/>
            <a:ext cx="2217126" cy="1770785"/>
          </a:xfrm>
          <a:prstGeom prst="rect">
            <a:avLst/>
          </a:prstGeom>
        </p:spPr>
      </p:pic>
    </p:spTree>
    <p:extLst>
      <p:ext uri="{BB962C8B-B14F-4D97-AF65-F5344CB8AC3E}">
        <p14:creationId xmlns:p14="http://schemas.microsoft.com/office/powerpoint/2010/main" val="2011460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8E5B416-A676-4155-B1E8-ECA2DDEEC39B}"/>
              </a:ext>
            </a:extLst>
          </p:cNvPr>
          <p:cNvCxnSpPr>
            <a:cxnSpLocks/>
          </p:cNvCxnSpPr>
          <p:nvPr/>
        </p:nvCxnSpPr>
        <p:spPr>
          <a:xfrm>
            <a:off x="6569" y="657227"/>
            <a:ext cx="9137431" cy="31744"/>
          </a:xfrm>
          <a:prstGeom prst="line">
            <a:avLst/>
          </a:prstGeom>
          <a:ln w="28575">
            <a:solidFill>
              <a:srgbClr val="C1D16E"/>
            </a:solidFill>
          </a:ln>
          <a:effectLst/>
        </p:spPr>
        <p:style>
          <a:lnRef idx="2">
            <a:schemeClr val="accent1"/>
          </a:lnRef>
          <a:fillRef idx="0">
            <a:schemeClr val="accent1"/>
          </a:fillRef>
          <a:effectRef idx="1">
            <a:schemeClr val="accent1"/>
          </a:effectRef>
          <a:fontRef idx="minor">
            <a:schemeClr val="tx1"/>
          </a:fontRef>
        </p:style>
      </p:cxnSp>
      <p:pic>
        <p:nvPicPr>
          <p:cNvPr id="7" name="Picture 2" descr="C:\Users\greddy\Desktop\PlaceWorks_White.png">
            <a:extLst>
              <a:ext uri="{FF2B5EF4-FFF2-40B4-BE49-F238E27FC236}">
                <a16:creationId xmlns:a16="http://schemas.microsoft.com/office/drawing/2014/main" id="{DD2E14C0-636C-4D73-A360-F840D647F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75" y="1000126"/>
            <a:ext cx="1758156" cy="31814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E9BB326-E34A-154E-A06A-F69B6792D458}"/>
              </a:ext>
            </a:extLst>
          </p:cNvPr>
          <p:cNvPicPr>
            <a:picLocks noChangeAspect="1"/>
          </p:cNvPicPr>
          <p:nvPr/>
        </p:nvPicPr>
        <p:blipFill>
          <a:blip r:embed="rId4"/>
          <a:stretch>
            <a:fillRect/>
          </a:stretch>
        </p:blipFill>
        <p:spPr>
          <a:xfrm>
            <a:off x="6525986" y="1000126"/>
            <a:ext cx="2514600" cy="419100"/>
          </a:xfrm>
          <a:prstGeom prst="rect">
            <a:avLst/>
          </a:prstGeom>
        </p:spPr>
      </p:pic>
      <p:pic>
        <p:nvPicPr>
          <p:cNvPr id="12" name="Picture 11">
            <a:extLst>
              <a:ext uri="{FF2B5EF4-FFF2-40B4-BE49-F238E27FC236}">
                <a16:creationId xmlns:a16="http://schemas.microsoft.com/office/drawing/2014/main" id="{CA81346E-F1C6-9FC1-13E9-68504C5DAD66}"/>
              </a:ext>
            </a:extLst>
          </p:cNvPr>
          <p:cNvPicPr>
            <a:picLocks noChangeAspect="1"/>
          </p:cNvPicPr>
          <p:nvPr/>
        </p:nvPicPr>
        <p:blipFill>
          <a:blip r:embed="rId4"/>
          <a:stretch>
            <a:fillRect/>
          </a:stretch>
        </p:blipFill>
        <p:spPr>
          <a:xfrm>
            <a:off x="3230866" y="3364547"/>
            <a:ext cx="2514600" cy="419100"/>
          </a:xfrm>
          <a:prstGeom prst="rect">
            <a:avLst/>
          </a:prstGeom>
        </p:spPr>
      </p:pic>
      <p:pic>
        <p:nvPicPr>
          <p:cNvPr id="14" name="Picture 2" descr="logo">
            <a:extLst>
              <a:ext uri="{FF2B5EF4-FFF2-40B4-BE49-F238E27FC236}">
                <a16:creationId xmlns:a16="http://schemas.microsoft.com/office/drawing/2014/main" id="{2253B77F-36A1-B302-3E2B-4F3522A2B52C}"/>
              </a:ext>
            </a:extLst>
          </p:cNvPr>
          <p:cNvPicPr>
            <a:picLocks noChangeAspect="1" noChangeArrowheads="1"/>
          </p:cNvPicPr>
          <p:nvPr/>
        </p:nvPicPr>
        <p:blipFill>
          <a:blip r:embed="rId5" cstate="print"/>
          <a:srcRect/>
          <a:stretch>
            <a:fillRect/>
          </a:stretch>
        </p:blipFill>
        <p:spPr bwMode="auto">
          <a:xfrm>
            <a:off x="182880" y="6040283"/>
            <a:ext cx="609600" cy="616515"/>
          </a:xfrm>
          <a:prstGeom prst="rect">
            <a:avLst/>
          </a:prstGeom>
          <a:noFill/>
          <a:ln w="9525">
            <a:noFill/>
            <a:miter lim="800000"/>
            <a:headEnd/>
            <a:tailEnd/>
          </a:ln>
        </p:spPr>
      </p:pic>
      <p:sp>
        <p:nvSpPr>
          <p:cNvPr id="15" name="TextBox 14">
            <a:extLst>
              <a:ext uri="{FF2B5EF4-FFF2-40B4-BE49-F238E27FC236}">
                <a16:creationId xmlns:a16="http://schemas.microsoft.com/office/drawing/2014/main" id="{F1CEAA77-4BDD-B80F-AA34-E72467296A43}"/>
              </a:ext>
            </a:extLst>
          </p:cNvPr>
          <p:cNvSpPr txBox="1"/>
          <p:nvPr/>
        </p:nvSpPr>
        <p:spPr>
          <a:xfrm>
            <a:off x="1" y="29069"/>
            <a:ext cx="8975272" cy="707886"/>
          </a:xfrm>
          <a:prstGeom prst="rect">
            <a:avLst/>
          </a:prstGeom>
          <a:noFill/>
        </p:spPr>
        <p:txBody>
          <a:bodyPr wrap="square">
            <a:spAutoFit/>
          </a:bodyPr>
          <a:lstStyle/>
          <a:p>
            <a:r>
              <a:rPr lang="en-US" sz="4000" b="0" dirty="0">
                <a:solidFill>
                  <a:srgbClr val="5294B6"/>
                </a:solidFill>
                <a:latin typeface="Calibri" panose="020F0502020204030204" pitchFamily="34" charset="0"/>
                <a:cs typeface="Calibri" panose="020F0502020204030204" pitchFamily="34" charset="0"/>
              </a:rPr>
              <a:t>2023-2031 HOUSING ELEMENT </a:t>
            </a:r>
            <a:endParaRPr lang="en-US" sz="4000" dirty="0"/>
          </a:p>
        </p:txBody>
      </p:sp>
      <p:pic>
        <p:nvPicPr>
          <p:cNvPr id="5" name="Picture 4">
            <a:extLst>
              <a:ext uri="{FF2B5EF4-FFF2-40B4-BE49-F238E27FC236}">
                <a16:creationId xmlns:a16="http://schemas.microsoft.com/office/drawing/2014/main" id="{83927DD3-D71B-E0F9-9080-5158C4BE67BC}"/>
              </a:ext>
            </a:extLst>
          </p:cNvPr>
          <p:cNvPicPr>
            <a:picLocks noChangeAspect="1"/>
          </p:cNvPicPr>
          <p:nvPr/>
        </p:nvPicPr>
        <p:blipFill>
          <a:blip r:embed="rId6"/>
          <a:stretch>
            <a:fillRect/>
          </a:stretch>
        </p:blipFill>
        <p:spPr>
          <a:xfrm>
            <a:off x="6568" y="1444761"/>
            <a:ext cx="9144000" cy="3036936"/>
          </a:xfrm>
          <a:prstGeom prst="rect">
            <a:avLst/>
          </a:prstGeom>
        </p:spPr>
      </p:pic>
      <p:sp>
        <p:nvSpPr>
          <p:cNvPr id="16" name="TextBox 15">
            <a:extLst>
              <a:ext uri="{FF2B5EF4-FFF2-40B4-BE49-F238E27FC236}">
                <a16:creationId xmlns:a16="http://schemas.microsoft.com/office/drawing/2014/main" id="{EBEA5203-4872-AEA7-BA07-D351DE3F3046}"/>
              </a:ext>
            </a:extLst>
          </p:cNvPr>
          <p:cNvSpPr txBox="1"/>
          <p:nvPr/>
        </p:nvSpPr>
        <p:spPr>
          <a:xfrm>
            <a:off x="6568" y="805256"/>
            <a:ext cx="9117495" cy="523220"/>
          </a:xfrm>
          <a:prstGeom prst="rect">
            <a:avLst/>
          </a:prstGeom>
          <a:noFill/>
        </p:spPr>
        <p:txBody>
          <a:bodyPr wrap="square">
            <a:spAutoFit/>
          </a:bodyPr>
          <a:lstStyle/>
          <a:p>
            <a:r>
              <a:rPr lang="en-US" sz="2800" dirty="0">
                <a:solidFill>
                  <a:srgbClr val="5294B6"/>
                </a:solidFill>
                <a:latin typeface="Calibri" panose="020F0502020204030204" pitchFamily="34" charset="0"/>
                <a:cs typeface="Calibri" panose="020F0502020204030204" pitchFamily="34" charset="0"/>
              </a:rPr>
              <a:t>Total Proposed Sites &amp; Units</a:t>
            </a:r>
          </a:p>
        </p:txBody>
      </p:sp>
      <p:sp>
        <p:nvSpPr>
          <p:cNvPr id="10" name="Arrow: Right 9">
            <a:extLst>
              <a:ext uri="{FF2B5EF4-FFF2-40B4-BE49-F238E27FC236}">
                <a16:creationId xmlns:a16="http://schemas.microsoft.com/office/drawing/2014/main" id="{792A7D56-56A0-0E94-CEEE-EA4650F9F7C5}"/>
              </a:ext>
            </a:extLst>
          </p:cNvPr>
          <p:cNvSpPr/>
          <p:nvPr/>
        </p:nvSpPr>
        <p:spPr>
          <a:xfrm rot="16200000">
            <a:off x="7342152" y="4854573"/>
            <a:ext cx="923730" cy="410547"/>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Icon&#10;&#10;Description automatically generated">
            <a:extLst>
              <a:ext uri="{FF2B5EF4-FFF2-40B4-BE49-F238E27FC236}">
                <a16:creationId xmlns:a16="http://schemas.microsoft.com/office/drawing/2014/main" id="{F58A53D7-0409-42FF-AE8A-AE193C191CAD}"/>
              </a:ext>
            </a:extLst>
          </p:cNvPr>
          <p:cNvPicPr>
            <a:picLocks noChangeAspect="1"/>
          </p:cNvPicPr>
          <p:nvPr/>
        </p:nvPicPr>
        <p:blipFill>
          <a:blip r:embed="rId7"/>
          <a:stretch>
            <a:fillRect/>
          </a:stretch>
        </p:blipFill>
        <p:spPr>
          <a:xfrm>
            <a:off x="3337626" y="4886013"/>
            <a:ext cx="2217126" cy="1770785"/>
          </a:xfrm>
          <a:prstGeom prst="rect">
            <a:avLst/>
          </a:prstGeom>
        </p:spPr>
      </p:pic>
      <p:pic>
        <p:nvPicPr>
          <p:cNvPr id="17" name="Picture 16" descr="A picture containing text, clock&#10;&#10;Description automatically generated">
            <a:extLst>
              <a:ext uri="{FF2B5EF4-FFF2-40B4-BE49-F238E27FC236}">
                <a16:creationId xmlns:a16="http://schemas.microsoft.com/office/drawing/2014/main" id="{A1B6E72B-9D50-4ECE-BD19-019DD0522D22}"/>
              </a:ext>
            </a:extLst>
          </p:cNvPr>
          <p:cNvPicPr>
            <a:picLocks noChangeAspect="1"/>
          </p:cNvPicPr>
          <p:nvPr/>
        </p:nvPicPr>
        <p:blipFill>
          <a:blip r:embed="rId8"/>
          <a:stretch>
            <a:fillRect/>
          </a:stretch>
        </p:blipFill>
        <p:spPr>
          <a:xfrm>
            <a:off x="1013740" y="4886013"/>
            <a:ext cx="2217126" cy="1770785"/>
          </a:xfrm>
          <a:prstGeom prst="rect">
            <a:avLst/>
          </a:prstGeom>
        </p:spPr>
      </p:pic>
      <p:pic>
        <p:nvPicPr>
          <p:cNvPr id="18" name="Picture 17" descr="Diagram&#10;&#10;Description automatically generated">
            <a:extLst>
              <a:ext uri="{FF2B5EF4-FFF2-40B4-BE49-F238E27FC236}">
                <a16:creationId xmlns:a16="http://schemas.microsoft.com/office/drawing/2014/main" id="{AF537254-5F4C-4EF7-AA07-EFD41769442A}"/>
              </a:ext>
            </a:extLst>
          </p:cNvPr>
          <p:cNvPicPr>
            <a:picLocks noChangeAspect="1"/>
          </p:cNvPicPr>
          <p:nvPr/>
        </p:nvPicPr>
        <p:blipFill>
          <a:blip r:embed="rId9"/>
          <a:stretch>
            <a:fillRect/>
          </a:stretch>
        </p:blipFill>
        <p:spPr>
          <a:xfrm>
            <a:off x="5661512" y="4886013"/>
            <a:ext cx="2217126" cy="1770785"/>
          </a:xfrm>
          <a:prstGeom prst="rect">
            <a:avLst/>
          </a:prstGeom>
        </p:spPr>
      </p:pic>
    </p:spTree>
    <p:extLst>
      <p:ext uri="{BB962C8B-B14F-4D97-AF65-F5344CB8AC3E}">
        <p14:creationId xmlns:p14="http://schemas.microsoft.com/office/powerpoint/2010/main" val="44002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8E5B416-A676-4155-B1E8-ECA2DDEEC39B}"/>
              </a:ext>
            </a:extLst>
          </p:cNvPr>
          <p:cNvCxnSpPr>
            <a:cxnSpLocks/>
          </p:cNvCxnSpPr>
          <p:nvPr/>
        </p:nvCxnSpPr>
        <p:spPr>
          <a:xfrm>
            <a:off x="6569" y="657227"/>
            <a:ext cx="9137431" cy="31744"/>
          </a:xfrm>
          <a:prstGeom prst="line">
            <a:avLst/>
          </a:prstGeom>
          <a:ln w="28575">
            <a:solidFill>
              <a:srgbClr val="C1D16E"/>
            </a:solidFill>
          </a:ln>
          <a:effectLst/>
        </p:spPr>
        <p:style>
          <a:lnRef idx="2">
            <a:schemeClr val="accent1"/>
          </a:lnRef>
          <a:fillRef idx="0">
            <a:schemeClr val="accent1"/>
          </a:fillRef>
          <a:effectRef idx="1">
            <a:schemeClr val="accent1"/>
          </a:effectRef>
          <a:fontRef idx="minor">
            <a:schemeClr val="tx1"/>
          </a:fontRef>
        </p:style>
      </p:cxnSp>
      <p:pic>
        <p:nvPicPr>
          <p:cNvPr id="7" name="Picture 2" descr="C:\Users\greddy\Desktop\PlaceWorks_White.png">
            <a:extLst>
              <a:ext uri="{FF2B5EF4-FFF2-40B4-BE49-F238E27FC236}">
                <a16:creationId xmlns:a16="http://schemas.microsoft.com/office/drawing/2014/main" id="{DD2E14C0-636C-4D73-A360-F840D647F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75" y="1000126"/>
            <a:ext cx="1758156" cy="31814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E9BB326-E34A-154E-A06A-F69B6792D458}"/>
              </a:ext>
            </a:extLst>
          </p:cNvPr>
          <p:cNvPicPr>
            <a:picLocks noChangeAspect="1"/>
          </p:cNvPicPr>
          <p:nvPr/>
        </p:nvPicPr>
        <p:blipFill>
          <a:blip r:embed="rId4"/>
          <a:stretch>
            <a:fillRect/>
          </a:stretch>
        </p:blipFill>
        <p:spPr>
          <a:xfrm>
            <a:off x="6525986" y="1000126"/>
            <a:ext cx="2514600" cy="419100"/>
          </a:xfrm>
          <a:prstGeom prst="rect">
            <a:avLst/>
          </a:prstGeom>
        </p:spPr>
      </p:pic>
      <p:pic>
        <p:nvPicPr>
          <p:cNvPr id="12" name="Picture 11">
            <a:extLst>
              <a:ext uri="{FF2B5EF4-FFF2-40B4-BE49-F238E27FC236}">
                <a16:creationId xmlns:a16="http://schemas.microsoft.com/office/drawing/2014/main" id="{CA81346E-F1C6-9FC1-13E9-68504C5DAD66}"/>
              </a:ext>
            </a:extLst>
          </p:cNvPr>
          <p:cNvPicPr>
            <a:picLocks noChangeAspect="1"/>
          </p:cNvPicPr>
          <p:nvPr/>
        </p:nvPicPr>
        <p:blipFill>
          <a:blip r:embed="rId4"/>
          <a:stretch>
            <a:fillRect/>
          </a:stretch>
        </p:blipFill>
        <p:spPr>
          <a:xfrm>
            <a:off x="3230866" y="3364547"/>
            <a:ext cx="2514600" cy="419100"/>
          </a:xfrm>
          <a:prstGeom prst="rect">
            <a:avLst/>
          </a:prstGeom>
        </p:spPr>
      </p:pic>
      <p:pic>
        <p:nvPicPr>
          <p:cNvPr id="14" name="Picture 2" descr="logo">
            <a:extLst>
              <a:ext uri="{FF2B5EF4-FFF2-40B4-BE49-F238E27FC236}">
                <a16:creationId xmlns:a16="http://schemas.microsoft.com/office/drawing/2014/main" id="{2253B77F-36A1-B302-3E2B-4F3522A2B52C}"/>
              </a:ext>
            </a:extLst>
          </p:cNvPr>
          <p:cNvPicPr>
            <a:picLocks noChangeAspect="1" noChangeArrowheads="1"/>
          </p:cNvPicPr>
          <p:nvPr/>
        </p:nvPicPr>
        <p:blipFill>
          <a:blip r:embed="rId5" cstate="print"/>
          <a:srcRect/>
          <a:stretch>
            <a:fillRect/>
          </a:stretch>
        </p:blipFill>
        <p:spPr bwMode="auto">
          <a:xfrm>
            <a:off x="457200" y="6172200"/>
            <a:ext cx="609600" cy="616515"/>
          </a:xfrm>
          <a:prstGeom prst="rect">
            <a:avLst/>
          </a:prstGeom>
          <a:noFill/>
          <a:ln w="9525">
            <a:noFill/>
            <a:miter lim="800000"/>
            <a:headEnd/>
            <a:tailEnd/>
          </a:ln>
        </p:spPr>
      </p:pic>
      <p:sp>
        <p:nvSpPr>
          <p:cNvPr id="15" name="TextBox 14">
            <a:extLst>
              <a:ext uri="{FF2B5EF4-FFF2-40B4-BE49-F238E27FC236}">
                <a16:creationId xmlns:a16="http://schemas.microsoft.com/office/drawing/2014/main" id="{F1CEAA77-4BDD-B80F-AA34-E72467296A43}"/>
              </a:ext>
            </a:extLst>
          </p:cNvPr>
          <p:cNvSpPr txBox="1"/>
          <p:nvPr/>
        </p:nvSpPr>
        <p:spPr>
          <a:xfrm>
            <a:off x="1" y="29069"/>
            <a:ext cx="8975272" cy="707886"/>
          </a:xfrm>
          <a:prstGeom prst="rect">
            <a:avLst/>
          </a:prstGeom>
          <a:noFill/>
        </p:spPr>
        <p:txBody>
          <a:bodyPr wrap="square">
            <a:spAutoFit/>
          </a:bodyPr>
          <a:lstStyle/>
          <a:p>
            <a:r>
              <a:rPr lang="en-US" sz="4000" b="0" dirty="0">
                <a:solidFill>
                  <a:srgbClr val="5294B6"/>
                </a:solidFill>
                <a:latin typeface="Calibri" panose="020F0502020204030204" pitchFamily="34" charset="0"/>
                <a:cs typeface="Calibri" panose="020F0502020204030204" pitchFamily="34" charset="0"/>
              </a:rPr>
              <a:t>2023-2031 HOUSING ELEMENT </a:t>
            </a:r>
            <a:endParaRPr lang="en-US" sz="4000" dirty="0"/>
          </a:p>
        </p:txBody>
      </p:sp>
      <p:sp>
        <p:nvSpPr>
          <p:cNvPr id="16" name="TextBox 15">
            <a:extLst>
              <a:ext uri="{FF2B5EF4-FFF2-40B4-BE49-F238E27FC236}">
                <a16:creationId xmlns:a16="http://schemas.microsoft.com/office/drawing/2014/main" id="{350634D4-17A8-CE8F-61E9-4184B86F3A26}"/>
              </a:ext>
            </a:extLst>
          </p:cNvPr>
          <p:cNvSpPr txBox="1"/>
          <p:nvPr/>
        </p:nvSpPr>
        <p:spPr>
          <a:xfrm>
            <a:off x="6568" y="805256"/>
            <a:ext cx="9117495" cy="523220"/>
          </a:xfrm>
          <a:prstGeom prst="rect">
            <a:avLst/>
          </a:prstGeom>
          <a:noFill/>
        </p:spPr>
        <p:txBody>
          <a:bodyPr wrap="square">
            <a:spAutoFit/>
          </a:bodyPr>
          <a:lstStyle/>
          <a:p>
            <a:r>
              <a:rPr lang="en-US" sz="2800" dirty="0">
                <a:solidFill>
                  <a:srgbClr val="5294B6"/>
                </a:solidFill>
                <a:latin typeface="Calibri" panose="020F0502020204030204" pitchFamily="34" charset="0"/>
                <a:cs typeface="Calibri" panose="020F0502020204030204" pitchFamily="34" charset="0"/>
              </a:rPr>
              <a:t>Total Proposed Sites &amp; Units</a:t>
            </a:r>
          </a:p>
        </p:txBody>
      </p:sp>
      <p:graphicFrame>
        <p:nvGraphicFramePr>
          <p:cNvPr id="17" name="Table 5">
            <a:extLst>
              <a:ext uri="{FF2B5EF4-FFF2-40B4-BE49-F238E27FC236}">
                <a16:creationId xmlns:a16="http://schemas.microsoft.com/office/drawing/2014/main" id="{D6BFAC54-BC50-A72A-AF19-C655333DAD92}"/>
              </a:ext>
            </a:extLst>
          </p:cNvPr>
          <p:cNvGraphicFramePr>
            <a:graphicFrameLocks/>
          </p:cNvGraphicFramePr>
          <p:nvPr>
            <p:extLst>
              <p:ext uri="{D42A27DB-BD31-4B8C-83A1-F6EECF244321}">
                <p14:modId xmlns:p14="http://schemas.microsoft.com/office/powerpoint/2010/main" val="2568435604"/>
              </p:ext>
            </p:extLst>
          </p:nvPr>
        </p:nvGraphicFramePr>
        <p:xfrm>
          <a:off x="196863" y="1525381"/>
          <a:ext cx="8843723" cy="2834640"/>
        </p:xfrm>
        <a:graphic>
          <a:graphicData uri="http://schemas.openxmlformats.org/drawingml/2006/table">
            <a:tbl>
              <a:tblPr firstRow="1" bandRow="1">
                <a:tableStyleId>{5C22544A-7EE6-4342-B048-85BDC9FD1C3A}</a:tableStyleId>
              </a:tblPr>
              <a:tblGrid>
                <a:gridCol w="1263389">
                  <a:extLst>
                    <a:ext uri="{9D8B030D-6E8A-4147-A177-3AD203B41FA5}">
                      <a16:colId xmlns:a16="http://schemas.microsoft.com/office/drawing/2014/main" val="1326825981"/>
                    </a:ext>
                  </a:extLst>
                </a:gridCol>
                <a:gridCol w="1263389">
                  <a:extLst>
                    <a:ext uri="{9D8B030D-6E8A-4147-A177-3AD203B41FA5}">
                      <a16:colId xmlns:a16="http://schemas.microsoft.com/office/drawing/2014/main" val="2096709461"/>
                    </a:ext>
                  </a:extLst>
                </a:gridCol>
                <a:gridCol w="1263389">
                  <a:extLst>
                    <a:ext uri="{9D8B030D-6E8A-4147-A177-3AD203B41FA5}">
                      <a16:colId xmlns:a16="http://schemas.microsoft.com/office/drawing/2014/main" val="2894448981"/>
                    </a:ext>
                  </a:extLst>
                </a:gridCol>
                <a:gridCol w="1263389">
                  <a:extLst>
                    <a:ext uri="{9D8B030D-6E8A-4147-A177-3AD203B41FA5}">
                      <a16:colId xmlns:a16="http://schemas.microsoft.com/office/drawing/2014/main" val="1904557911"/>
                    </a:ext>
                  </a:extLst>
                </a:gridCol>
                <a:gridCol w="1263389">
                  <a:extLst>
                    <a:ext uri="{9D8B030D-6E8A-4147-A177-3AD203B41FA5}">
                      <a16:colId xmlns:a16="http://schemas.microsoft.com/office/drawing/2014/main" val="1283543286"/>
                    </a:ext>
                  </a:extLst>
                </a:gridCol>
                <a:gridCol w="1263389">
                  <a:extLst>
                    <a:ext uri="{9D8B030D-6E8A-4147-A177-3AD203B41FA5}">
                      <a16:colId xmlns:a16="http://schemas.microsoft.com/office/drawing/2014/main" val="1866034770"/>
                    </a:ext>
                  </a:extLst>
                </a:gridCol>
                <a:gridCol w="1263389">
                  <a:extLst>
                    <a:ext uri="{9D8B030D-6E8A-4147-A177-3AD203B41FA5}">
                      <a16:colId xmlns:a16="http://schemas.microsoft.com/office/drawing/2014/main" val="3462459465"/>
                    </a:ext>
                  </a:extLst>
                </a:gridCol>
              </a:tblGrid>
              <a:tr h="1022389">
                <a:tc>
                  <a:txBody>
                    <a:bodyPr/>
                    <a:lstStyle/>
                    <a:p>
                      <a:pPr algn="ctr"/>
                      <a:r>
                        <a:rPr lang="en-US" dirty="0"/>
                        <a:t>Emeryville Cycle 6 RHNA Allocation</a:t>
                      </a:r>
                    </a:p>
                  </a:txBody>
                  <a:tcPr anchor="ctr"/>
                </a:tc>
                <a:tc>
                  <a:txBody>
                    <a:bodyPr/>
                    <a:lstStyle/>
                    <a:p>
                      <a:pPr algn="ctr"/>
                      <a:r>
                        <a:rPr lang="en-US" dirty="0"/>
                        <a:t>Extremely Low Income</a:t>
                      </a:r>
                    </a:p>
                  </a:txBody>
                  <a:tcPr anchor="ctr"/>
                </a:tc>
                <a:tc>
                  <a:txBody>
                    <a:bodyPr/>
                    <a:lstStyle/>
                    <a:p>
                      <a:pPr algn="ctr"/>
                      <a:r>
                        <a:rPr lang="en-US" dirty="0"/>
                        <a:t>Very Low Income</a:t>
                      </a:r>
                    </a:p>
                  </a:txBody>
                  <a:tcPr anchor="ctr"/>
                </a:tc>
                <a:tc>
                  <a:txBody>
                    <a:bodyPr/>
                    <a:lstStyle/>
                    <a:p>
                      <a:pPr algn="ctr"/>
                      <a:r>
                        <a:rPr lang="en-US" dirty="0"/>
                        <a:t>Low Income</a:t>
                      </a:r>
                    </a:p>
                  </a:txBody>
                  <a:tcPr anchor="ctr"/>
                </a:tc>
                <a:tc>
                  <a:txBody>
                    <a:bodyPr/>
                    <a:lstStyle/>
                    <a:p>
                      <a:pPr algn="ctr"/>
                      <a:r>
                        <a:rPr lang="en-US" dirty="0"/>
                        <a:t>Moderate Income</a:t>
                      </a:r>
                    </a:p>
                  </a:txBody>
                  <a:tcPr anchor="ctr"/>
                </a:tc>
                <a:tc>
                  <a:txBody>
                    <a:bodyPr/>
                    <a:lstStyle/>
                    <a:p>
                      <a:pPr algn="ctr"/>
                      <a:r>
                        <a:rPr lang="en-US" dirty="0"/>
                        <a:t>Above Moderate Income</a:t>
                      </a:r>
                    </a:p>
                  </a:txBody>
                  <a:tcPr anchor="ctr"/>
                </a:tc>
                <a:tc>
                  <a:txBody>
                    <a:bodyPr/>
                    <a:lstStyle/>
                    <a:p>
                      <a:pPr algn="ctr"/>
                      <a:r>
                        <a:rPr lang="en-US" dirty="0"/>
                        <a:t>Total</a:t>
                      </a:r>
                    </a:p>
                  </a:txBody>
                  <a:tcPr anchor="ctr"/>
                </a:tc>
                <a:extLst>
                  <a:ext uri="{0D108BD9-81ED-4DB2-BD59-A6C34878D82A}">
                    <a16:rowId xmlns:a16="http://schemas.microsoft.com/office/drawing/2014/main" val="2069168942"/>
                  </a:ext>
                </a:extLst>
              </a:tr>
              <a:tr h="569761">
                <a:tc>
                  <a:txBody>
                    <a:bodyPr/>
                    <a:lstStyle/>
                    <a:p>
                      <a:r>
                        <a:rPr lang="en-US" dirty="0"/>
                        <a:t>Residential Units</a:t>
                      </a:r>
                    </a:p>
                  </a:txBody>
                  <a:tcPr/>
                </a:tc>
                <a:tc>
                  <a:txBody>
                    <a:bodyPr/>
                    <a:lstStyle/>
                    <a:p>
                      <a:r>
                        <a:rPr lang="en-US" dirty="0"/>
                        <a:t>225</a:t>
                      </a:r>
                    </a:p>
                  </a:txBody>
                  <a:tcPr/>
                </a:tc>
                <a:tc>
                  <a:txBody>
                    <a:bodyPr/>
                    <a:lstStyle/>
                    <a:p>
                      <a:r>
                        <a:rPr lang="en-US" dirty="0"/>
                        <a:t>226</a:t>
                      </a:r>
                    </a:p>
                  </a:txBody>
                  <a:tcPr/>
                </a:tc>
                <a:tc>
                  <a:txBody>
                    <a:bodyPr/>
                    <a:lstStyle/>
                    <a:p>
                      <a:r>
                        <a:rPr lang="en-US" dirty="0"/>
                        <a:t>259</a:t>
                      </a:r>
                    </a:p>
                  </a:txBody>
                  <a:tcPr/>
                </a:tc>
                <a:tc>
                  <a:txBody>
                    <a:bodyPr/>
                    <a:lstStyle/>
                    <a:p>
                      <a:r>
                        <a:rPr lang="en-US" dirty="0"/>
                        <a:t>308</a:t>
                      </a:r>
                    </a:p>
                  </a:txBody>
                  <a:tcPr/>
                </a:tc>
                <a:tc>
                  <a:txBody>
                    <a:bodyPr/>
                    <a:lstStyle/>
                    <a:p>
                      <a:r>
                        <a:rPr lang="en-US" dirty="0"/>
                        <a:t>797</a:t>
                      </a:r>
                    </a:p>
                  </a:txBody>
                  <a:tcPr/>
                </a:tc>
                <a:tc>
                  <a:txBody>
                    <a:bodyPr/>
                    <a:lstStyle/>
                    <a:p>
                      <a:r>
                        <a:rPr lang="en-US" dirty="0"/>
                        <a:t>1,815</a:t>
                      </a:r>
                    </a:p>
                  </a:txBody>
                  <a:tcPr/>
                </a:tc>
                <a:extLst>
                  <a:ext uri="{0D108BD9-81ED-4DB2-BD59-A6C34878D82A}">
                    <a16:rowId xmlns:a16="http://schemas.microsoft.com/office/drawing/2014/main" val="3812990976"/>
                  </a:ext>
                </a:extLst>
              </a:tr>
              <a:tr h="569761">
                <a:tc>
                  <a:txBody>
                    <a:bodyPr/>
                    <a:lstStyle/>
                    <a:p>
                      <a:r>
                        <a:rPr lang="en-US" dirty="0"/>
                        <a:t>150% Allocation</a:t>
                      </a:r>
                    </a:p>
                  </a:txBody>
                  <a:tcPr/>
                </a:tc>
                <a:tc>
                  <a:txBody>
                    <a:bodyPr/>
                    <a:lstStyle/>
                    <a:p>
                      <a:r>
                        <a:rPr lang="en-US" dirty="0"/>
                        <a:t>338</a:t>
                      </a:r>
                    </a:p>
                  </a:txBody>
                  <a:tcPr/>
                </a:tc>
                <a:tc>
                  <a:txBody>
                    <a:bodyPr/>
                    <a:lstStyle/>
                    <a:p>
                      <a:r>
                        <a:rPr lang="en-US" dirty="0"/>
                        <a:t>339</a:t>
                      </a:r>
                    </a:p>
                  </a:txBody>
                  <a:tcPr/>
                </a:tc>
                <a:tc>
                  <a:txBody>
                    <a:bodyPr/>
                    <a:lstStyle/>
                    <a:p>
                      <a:r>
                        <a:rPr lang="en-US" dirty="0"/>
                        <a:t>389</a:t>
                      </a:r>
                    </a:p>
                  </a:txBody>
                  <a:tcPr/>
                </a:tc>
                <a:tc>
                  <a:txBody>
                    <a:bodyPr/>
                    <a:lstStyle/>
                    <a:p>
                      <a:r>
                        <a:rPr lang="en-US" dirty="0"/>
                        <a:t>462</a:t>
                      </a:r>
                    </a:p>
                  </a:txBody>
                  <a:tcPr/>
                </a:tc>
                <a:tc>
                  <a:txBody>
                    <a:bodyPr/>
                    <a:lstStyle/>
                    <a:p>
                      <a:r>
                        <a:rPr lang="en-US" dirty="0"/>
                        <a:t>1,196</a:t>
                      </a:r>
                    </a:p>
                  </a:txBody>
                  <a:tcPr/>
                </a:tc>
                <a:tc>
                  <a:txBody>
                    <a:bodyPr/>
                    <a:lstStyle/>
                    <a:p>
                      <a:r>
                        <a:rPr lang="en-US" dirty="0"/>
                        <a:t>2,723</a:t>
                      </a:r>
                    </a:p>
                  </a:txBody>
                  <a:tcPr/>
                </a:tc>
                <a:extLst>
                  <a:ext uri="{0D108BD9-81ED-4DB2-BD59-A6C34878D82A}">
                    <a16:rowId xmlns:a16="http://schemas.microsoft.com/office/drawing/2014/main" val="3400522094"/>
                  </a:ext>
                </a:extLst>
              </a:tr>
              <a:tr h="330099">
                <a:tc>
                  <a:txBody>
                    <a:bodyPr/>
                    <a:lstStyle/>
                    <a:p>
                      <a:r>
                        <a:rPr lang="en-US" dirty="0"/>
                        <a:t>Proposed</a:t>
                      </a:r>
                    </a:p>
                  </a:txBody>
                  <a:tcPr/>
                </a:tc>
                <a:tc>
                  <a:txBody>
                    <a:bodyPr/>
                    <a:lstStyle/>
                    <a:p>
                      <a:r>
                        <a:rPr lang="en-US" dirty="0"/>
                        <a:t>416</a:t>
                      </a:r>
                    </a:p>
                  </a:txBody>
                  <a:tcPr/>
                </a:tc>
                <a:tc>
                  <a:txBody>
                    <a:bodyPr/>
                    <a:lstStyle/>
                    <a:p>
                      <a:r>
                        <a:rPr lang="en-US" dirty="0"/>
                        <a:t>442</a:t>
                      </a:r>
                    </a:p>
                  </a:txBody>
                  <a:tcPr/>
                </a:tc>
                <a:tc>
                  <a:txBody>
                    <a:bodyPr/>
                    <a:lstStyle/>
                    <a:p>
                      <a:r>
                        <a:rPr lang="en-US" dirty="0"/>
                        <a:t>456</a:t>
                      </a:r>
                    </a:p>
                  </a:txBody>
                  <a:tcPr/>
                </a:tc>
                <a:tc>
                  <a:txBody>
                    <a:bodyPr/>
                    <a:lstStyle/>
                    <a:p>
                      <a:r>
                        <a:rPr lang="en-US" dirty="0"/>
                        <a:t>772</a:t>
                      </a:r>
                    </a:p>
                  </a:txBody>
                  <a:tcPr/>
                </a:tc>
                <a:tc>
                  <a:txBody>
                    <a:bodyPr/>
                    <a:lstStyle/>
                    <a:p>
                      <a:r>
                        <a:rPr lang="en-US" dirty="0"/>
                        <a:t>2,233</a:t>
                      </a:r>
                    </a:p>
                  </a:txBody>
                  <a:tcPr/>
                </a:tc>
                <a:tc>
                  <a:txBody>
                    <a:bodyPr/>
                    <a:lstStyle/>
                    <a:p>
                      <a:r>
                        <a:rPr lang="en-US" dirty="0"/>
                        <a:t>4,319</a:t>
                      </a:r>
                    </a:p>
                  </a:txBody>
                  <a:tcPr/>
                </a:tc>
                <a:extLst>
                  <a:ext uri="{0D108BD9-81ED-4DB2-BD59-A6C34878D82A}">
                    <a16:rowId xmlns:a16="http://schemas.microsoft.com/office/drawing/2014/main" val="463243318"/>
                  </a:ext>
                </a:extLst>
              </a:tr>
            </a:tbl>
          </a:graphicData>
        </a:graphic>
      </p:graphicFrame>
      <p:pic>
        <p:nvPicPr>
          <p:cNvPr id="3074" name="Picture 2" descr="LPAS">
            <a:extLst>
              <a:ext uri="{FF2B5EF4-FFF2-40B4-BE49-F238E27FC236}">
                <a16:creationId xmlns:a16="http://schemas.microsoft.com/office/drawing/2014/main" id="{1ED3AB08-DFBF-4E3D-B992-C8735F0EDC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1560" y="4897625"/>
            <a:ext cx="2535936" cy="158496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A5C6841-8108-4A3C-8B5A-0B8EB24822B3}"/>
              </a:ext>
            </a:extLst>
          </p:cNvPr>
          <p:cNvSpPr txBox="1"/>
          <p:nvPr/>
        </p:nvSpPr>
        <p:spPr>
          <a:xfrm>
            <a:off x="2445477" y="5467969"/>
            <a:ext cx="2042160" cy="584775"/>
          </a:xfrm>
          <a:prstGeom prst="rect">
            <a:avLst/>
          </a:prstGeom>
          <a:noFill/>
        </p:spPr>
        <p:txBody>
          <a:bodyPr wrap="square" rtlCol="0">
            <a:spAutoFit/>
          </a:bodyPr>
          <a:lstStyle/>
          <a:p>
            <a:pPr algn="ctr"/>
            <a:r>
              <a:rPr lang="en-US" dirty="0"/>
              <a:t>The Emery</a:t>
            </a:r>
          </a:p>
          <a:p>
            <a:pPr algn="ctr"/>
            <a:r>
              <a:rPr lang="en-US" sz="1400" i="1" dirty="0"/>
              <a:t>Under Construction</a:t>
            </a:r>
          </a:p>
        </p:txBody>
      </p:sp>
    </p:spTree>
    <p:extLst>
      <p:ext uri="{BB962C8B-B14F-4D97-AF65-F5344CB8AC3E}">
        <p14:creationId xmlns:p14="http://schemas.microsoft.com/office/powerpoint/2010/main" val="2339238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8E5B416-A676-4155-B1E8-ECA2DDEEC39B}"/>
              </a:ext>
            </a:extLst>
          </p:cNvPr>
          <p:cNvCxnSpPr>
            <a:cxnSpLocks/>
          </p:cNvCxnSpPr>
          <p:nvPr/>
        </p:nvCxnSpPr>
        <p:spPr>
          <a:xfrm>
            <a:off x="6569" y="657227"/>
            <a:ext cx="9137431" cy="31744"/>
          </a:xfrm>
          <a:prstGeom prst="line">
            <a:avLst/>
          </a:prstGeom>
          <a:ln w="28575">
            <a:solidFill>
              <a:srgbClr val="C1D16E"/>
            </a:solidFill>
          </a:ln>
          <a:effectLst/>
        </p:spPr>
        <p:style>
          <a:lnRef idx="2">
            <a:schemeClr val="accent1"/>
          </a:lnRef>
          <a:fillRef idx="0">
            <a:schemeClr val="accent1"/>
          </a:fillRef>
          <a:effectRef idx="1">
            <a:schemeClr val="accent1"/>
          </a:effectRef>
          <a:fontRef idx="minor">
            <a:schemeClr val="tx1"/>
          </a:fontRef>
        </p:style>
      </p:cxnSp>
      <p:pic>
        <p:nvPicPr>
          <p:cNvPr id="7" name="Picture 2" descr="C:\Users\greddy\Desktop\PlaceWorks_White.png">
            <a:extLst>
              <a:ext uri="{FF2B5EF4-FFF2-40B4-BE49-F238E27FC236}">
                <a16:creationId xmlns:a16="http://schemas.microsoft.com/office/drawing/2014/main" id="{DD2E14C0-636C-4D73-A360-F840D647F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75" y="1000126"/>
            <a:ext cx="1758156" cy="31814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E9BB326-E34A-154E-A06A-F69B6792D458}"/>
              </a:ext>
            </a:extLst>
          </p:cNvPr>
          <p:cNvPicPr>
            <a:picLocks noChangeAspect="1"/>
          </p:cNvPicPr>
          <p:nvPr/>
        </p:nvPicPr>
        <p:blipFill>
          <a:blip r:embed="rId4"/>
          <a:stretch>
            <a:fillRect/>
          </a:stretch>
        </p:blipFill>
        <p:spPr>
          <a:xfrm>
            <a:off x="6525986" y="1000126"/>
            <a:ext cx="2514600" cy="419100"/>
          </a:xfrm>
          <a:prstGeom prst="rect">
            <a:avLst/>
          </a:prstGeom>
        </p:spPr>
      </p:pic>
      <p:pic>
        <p:nvPicPr>
          <p:cNvPr id="12" name="Picture 11">
            <a:extLst>
              <a:ext uri="{FF2B5EF4-FFF2-40B4-BE49-F238E27FC236}">
                <a16:creationId xmlns:a16="http://schemas.microsoft.com/office/drawing/2014/main" id="{CA81346E-F1C6-9FC1-13E9-68504C5DAD66}"/>
              </a:ext>
            </a:extLst>
          </p:cNvPr>
          <p:cNvPicPr>
            <a:picLocks noChangeAspect="1"/>
          </p:cNvPicPr>
          <p:nvPr/>
        </p:nvPicPr>
        <p:blipFill>
          <a:blip r:embed="rId4"/>
          <a:stretch>
            <a:fillRect/>
          </a:stretch>
        </p:blipFill>
        <p:spPr>
          <a:xfrm>
            <a:off x="3230866" y="3364547"/>
            <a:ext cx="2514600" cy="419100"/>
          </a:xfrm>
          <a:prstGeom prst="rect">
            <a:avLst/>
          </a:prstGeom>
        </p:spPr>
      </p:pic>
      <p:pic>
        <p:nvPicPr>
          <p:cNvPr id="14" name="Picture 2" descr="logo">
            <a:extLst>
              <a:ext uri="{FF2B5EF4-FFF2-40B4-BE49-F238E27FC236}">
                <a16:creationId xmlns:a16="http://schemas.microsoft.com/office/drawing/2014/main" id="{2253B77F-36A1-B302-3E2B-4F3522A2B52C}"/>
              </a:ext>
            </a:extLst>
          </p:cNvPr>
          <p:cNvPicPr>
            <a:picLocks noChangeAspect="1" noChangeArrowheads="1"/>
          </p:cNvPicPr>
          <p:nvPr/>
        </p:nvPicPr>
        <p:blipFill>
          <a:blip r:embed="rId5" cstate="print"/>
          <a:srcRect/>
          <a:stretch>
            <a:fillRect/>
          </a:stretch>
        </p:blipFill>
        <p:spPr bwMode="auto">
          <a:xfrm>
            <a:off x="457200" y="6172200"/>
            <a:ext cx="609600" cy="616515"/>
          </a:xfrm>
          <a:prstGeom prst="rect">
            <a:avLst/>
          </a:prstGeom>
          <a:noFill/>
          <a:ln w="9525">
            <a:noFill/>
            <a:miter lim="800000"/>
            <a:headEnd/>
            <a:tailEnd/>
          </a:ln>
        </p:spPr>
      </p:pic>
      <p:sp>
        <p:nvSpPr>
          <p:cNvPr id="15" name="TextBox 14">
            <a:extLst>
              <a:ext uri="{FF2B5EF4-FFF2-40B4-BE49-F238E27FC236}">
                <a16:creationId xmlns:a16="http://schemas.microsoft.com/office/drawing/2014/main" id="{F1CEAA77-4BDD-B80F-AA34-E72467296A43}"/>
              </a:ext>
            </a:extLst>
          </p:cNvPr>
          <p:cNvSpPr txBox="1"/>
          <p:nvPr/>
        </p:nvSpPr>
        <p:spPr>
          <a:xfrm>
            <a:off x="1" y="29069"/>
            <a:ext cx="8975272" cy="707886"/>
          </a:xfrm>
          <a:prstGeom prst="rect">
            <a:avLst/>
          </a:prstGeom>
          <a:noFill/>
        </p:spPr>
        <p:txBody>
          <a:bodyPr wrap="square">
            <a:spAutoFit/>
          </a:bodyPr>
          <a:lstStyle/>
          <a:p>
            <a:r>
              <a:rPr lang="en-US" sz="4000" b="0" dirty="0">
                <a:solidFill>
                  <a:srgbClr val="5294B6"/>
                </a:solidFill>
                <a:latin typeface="Calibri" panose="020F0502020204030204" pitchFamily="34" charset="0"/>
                <a:cs typeface="Calibri" panose="020F0502020204030204" pitchFamily="34" charset="0"/>
              </a:rPr>
              <a:t>2023-2031 HOUSING ELEMENT </a:t>
            </a:r>
            <a:endParaRPr lang="en-US" sz="4000" dirty="0"/>
          </a:p>
        </p:txBody>
      </p:sp>
      <p:pic>
        <p:nvPicPr>
          <p:cNvPr id="16" name="Picture 15" descr="Map&#10;&#10;Description automatically generated">
            <a:extLst>
              <a:ext uri="{FF2B5EF4-FFF2-40B4-BE49-F238E27FC236}">
                <a16:creationId xmlns:a16="http://schemas.microsoft.com/office/drawing/2014/main" id="{04A52638-B34C-F1C8-642C-B28BE1F14B7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137" t="5290" r="5339" b="12361"/>
          <a:stretch/>
        </p:blipFill>
        <p:spPr bwMode="auto">
          <a:xfrm>
            <a:off x="451644" y="756005"/>
            <a:ext cx="8492331" cy="60364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66761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8E5B416-A676-4155-B1E8-ECA2DDEEC39B}"/>
              </a:ext>
            </a:extLst>
          </p:cNvPr>
          <p:cNvCxnSpPr>
            <a:cxnSpLocks/>
          </p:cNvCxnSpPr>
          <p:nvPr/>
        </p:nvCxnSpPr>
        <p:spPr>
          <a:xfrm>
            <a:off x="6569" y="657227"/>
            <a:ext cx="9137431" cy="31744"/>
          </a:xfrm>
          <a:prstGeom prst="line">
            <a:avLst/>
          </a:prstGeom>
          <a:ln w="28575">
            <a:solidFill>
              <a:srgbClr val="C1D16E"/>
            </a:solidFill>
          </a:ln>
          <a:effectLst/>
        </p:spPr>
        <p:style>
          <a:lnRef idx="2">
            <a:schemeClr val="accent1"/>
          </a:lnRef>
          <a:fillRef idx="0">
            <a:schemeClr val="accent1"/>
          </a:fillRef>
          <a:effectRef idx="1">
            <a:schemeClr val="accent1"/>
          </a:effectRef>
          <a:fontRef idx="minor">
            <a:schemeClr val="tx1"/>
          </a:fontRef>
        </p:style>
      </p:cxnSp>
      <p:pic>
        <p:nvPicPr>
          <p:cNvPr id="7" name="Picture 2" descr="C:\Users\greddy\Desktop\PlaceWorks_White.png">
            <a:extLst>
              <a:ext uri="{FF2B5EF4-FFF2-40B4-BE49-F238E27FC236}">
                <a16:creationId xmlns:a16="http://schemas.microsoft.com/office/drawing/2014/main" id="{DD2E14C0-636C-4D73-A360-F840D647F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75" y="1000126"/>
            <a:ext cx="1758156" cy="31814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E9BB326-E34A-154E-A06A-F69B6792D458}"/>
              </a:ext>
            </a:extLst>
          </p:cNvPr>
          <p:cNvPicPr>
            <a:picLocks noChangeAspect="1"/>
          </p:cNvPicPr>
          <p:nvPr/>
        </p:nvPicPr>
        <p:blipFill>
          <a:blip r:embed="rId4"/>
          <a:stretch>
            <a:fillRect/>
          </a:stretch>
        </p:blipFill>
        <p:spPr>
          <a:xfrm>
            <a:off x="6525986" y="1000126"/>
            <a:ext cx="2514600" cy="419100"/>
          </a:xfrm>
          <a:prstGeom prst="rect">
            <a:avLst/>
          </a:prstGeom>
        </p:spPr>
      </p:pic>
      <p:pic>
        <p:nvPicPr>
          <p:cNvPr id="12" name="Picture 11">
            <a:extLst>
              <a:ext uri="{FF2B5EF4-FFF2-40B4-BE49-F238E27FC236}">
                <a16:creationId xmlns:a16="http://schemas.microsoft.com/office/drawing/2014/main" id="{CA81346E-F1C6-9FC1-13E9-68504C5DAD66}"/>
              </a:ext>
            </a:extLst>
          </p:cNvPr>
          <p:cNvPicPr>
            <a:picLocks noChangeAspect="1"/>
          </p:cNvPicPr>
          <p:nvPr/>
        </p:nvPicPr>
        <p:blipFill>
          <a:blip r:embed="rId4"/>
          <a:stretch>
            <a:fillRect/>
          </a:stretch>
        </p:blipFill>
        <p:spPr>
          <a:xfrm>
            <a:off x="3230866" y="3364547"/>
            <a:ext cx="2514600" cy="419100"/>
          </a:xfrm>
          <a:prstGeom prst="rect">
            <a:avLst/>
          </a:prstGeom>
        </p:spPr>
      </p:pic>
      <p:pic>
        <p:nvPicPr>
          <p:cNvPr id="14" name="Picture 2" descr="logo">
            <a:extLst>
              <a:ext uri="{FF2B5EF4-FFF2-40B4-BE49-F238E27FC236}">
                <a16:creationId xmlns:a16="http://schemas.microsoft.com/office/drawing/2014/main" id="{2253B77F-36A1-B302-3E2B-4F3522A2B52C}"/>
              </a:ext>
            </a:extLst>
          </p:cNvPr>
          <p:cNvPicPr>
            <a:picLocks noChangeAspect="1" noChangeArrowheads="1"/>
          </p:cNvPicPr>
          <p:nvPr/>
        </p:nvPicPr>
        <p:blipFill>
          <a:blip r:embed="rId5" cstate="print"/>
          <a:srcRect/>
          <a:stretch>
            <a:fillRect/>
          </a:stretch>
        </p:blipFill>
        <p:spPr bwMode="auto">
          <a:xfrm>
            <a:off x="457200" y="6172200"/>
            <a:ext cx="609600" cy="616515"/>
          </a:xfrm>
          <a:prstGeom prst="rect">
            <a:avLst/>
          </a:prstGeom>
          <a:noFill/>
          <a:ln w="9525">
            <a:noFill/>
            <a:miter lim="800000"/>
            <a:headEnd/>
            <a:tailEnd/>
          </a:ln>
        </p:spPr>
      </p:pic>
      <p:sp>
        <p:nvSpPr>
          <p:cNvPr id="15" name="TextBox 14">
            <a:extLst>
              <a:ext uri="{FF2B5EF4-FFF2-40B4-BE49-F238E27FC236}">
                <a16:creationId xmlns:a16="http://schemas.microsoft.com/office/drawing/2014/main" id="{F1CEAA77-4BDD-B80F-AA34-E72467296A43}"/>
              </a:ext>
            </a:extLst>
          </p:cNvPr>
          <p:cNvSpPr txBox="1"/>
          <p:nvPr/>
        </p:nvSpPr>
        <p:spPr>
          <a:xfrm>
            <a:off x="1" y="29069"/>
            <a:ext cx="8975272" cy="707886"/>
          </a:xfrm>
          <a:prstGeom prst="rect">
            <a:avLst/>
          </a:prstGeom>
          <a:noFill/>
        </p:spPr>
        <p:txBody>
          <a:bodyPr wrap="square">
            <a:spAutoFit/>
          </a:bodyPr>
          <a:lstStyle/>
          <a:p>
            <a:r>
              <a:rPr lang="en-US" sz="4000" b="0" dirty="0">
                <a:solidFill>
                  <a:srgbClr val="5294B6"/>
                </a:solidFill>
                <a:latin typeface="Calibri" panose="020F0502020204030204" pitchFamily="34" charset="0"/>
                <a:cs typeface="Calibri" panose="020F0502020204030204" pitchFamily="34" charset="0"/>
              </a:rPr>
              <a:t>2023-2031 HOUSING ELEMENT </a:t>
            </a:r>
            <a:endParaRPr lang="en-US" sz="4000" dirty="0"/>
          </a:p>
        </p:txBody>
      </p:sp>
      <p:sp>
        <p:nvSpPr>
          <p:cNvPr id="18" name="TextBox 17">
            <a:extLst>
              <a:ext uri="{FF2B5EF4-FFF2-40B4-BE49-F238E27FC236}">
                <a16:creationId xmlns:a16="http://schemas.microsoft.com/office/drawing/2014/main" id="{E649D9EB-2941-64CA-E1E1-003238CD3709}"/>
              </a:ext>
            </a:extLst>
          </p:cNvPr>
          <p:cNvSpPr txBox="1"/>
          <p:nvPr/>
        </p:nvSpPr>
        <p:spPr>
          <a:xfrm>
            <a:off x="6568" y="805256"/>
            <a:ext cx="9117495" cy="3908762"/>
          </a:xfrm>
          <a:prstGeom prst="rect">
            <a:avLst/>
          </a:prstGeom>
          <a:noFill/>
        </p:spPr>
        <p:txBody>
          <a:bodyPr wrap="square">
            <a:spAutoFit/>
          </a:bodyPr>
          <a:lstStyle/>
          <a:p>
            <a:r>
              <a:rPr lang="en-US" sz="2800" dirty="0">
                <a:solidFill>
                  <a:srgbClr val="5294B6"/>
                </a:solidFill>
                <a:latin typeface="Calibri" panose="020F0502020204030204" pitchFamily="34" charset="0"/>
                <a:cs typeface="Calibri" panose="020F0502020204030204" pitchFamily="34" charset="0"/>
              </a:rPr>
              <a:t>Confidence in Meeting RHNA Allocation</a:t>
            </a:r>
          </a:p>
          <a:p>
            <a:pPr marL="800100" lvl="1" indent="-342900">
              <a:buFontTx/>
              <a:buChar char="-"/>
            </a:pPr>
            <a:r>
              <a:rPr lang="en-US" sz="2000" dirty="0">
                <a:solidFill>
                  <a:srgbClr val="5294B6"/>
                </a:solidFill>
                <a:latin typeface="Calibri" panose="020F0502020204030204" pitchFamily="34" charset="0"/>
                <a:cs typeface="Calibri" panose="020F0502020204030204" pitchFamily="34" charset="0"/>
              </a:rPr>
              <a:t>Realistic Capacity is 185% over RHNA for extremely low, 280% over for above moderate</a:t>
            </a:r>
          </a:p>
          <a:p>
            <a:pPr marL="800100" lvl="1" indent="-342900">
              <a:buFontTx/>
              <a:buChar char="-"/>
            </a:pPr>
            <a:r>
              <a:rPr lang="en-US" sz="2000" dirty="0">
                <a:solidFill>
                  <a:srgbClr val="5294B6"/>
                </a:solidFill>
                <a:latin typeface="Calibri" panose="020F0502020204030204" pitchFamily="34" charset="0"/>
                <a:cs typeface="Calibri" panose="020F0502020204030204" pitchFamily="34" charset="0"/>
              </a:rPr>
              <a:t>Realistic Capacity of sites is VERY conservative</a:t>
            </a:r>
          </a:p>
          <a:p>
            <a:pPr marL="800100" lvl="1" indent="-342900">
              <a:buFontTx/>
              <a:buChar char="-"/>
            </a:pPr>
            <a:r>
              <a:rPr lang="en-US" sz="2000" dirty="0">
                <a:solidFill>
                  <a:srgbClr val="5294B6"/>
                </a:solidFill>
                <a:latin typeface="Calibri" panose="020F0502020204030204" pitchFamily="34" charset="0"/>
                <a:cs typeface="Calibri" panose="020F0502020204030204" pitchFamily="34" charset="0"/>
              </a:rPr>
              <a:t>Strong track record of developing housing on both RHNA and non RHNA sites</a:t>
            </a:r>
          </a:p>
          <a:p>
            <a:pPr marL="800100" lvl="1" indent="-342900">
              <a:buFontTx/>
              <a:buChar char="-"/>
            </a:pPr>
            <a:r>
              <a:rPr lang="en-US" sz="2000" dirty="0">
                <a:solidFill>
                  <a:srgbClr val="5294B6"/>
                </a:solidFill>
                <a:latin typeface="Calibri" panose="020F0502020204030204" pitchFamily="34" charset="0"/>
                <a:cs typeface="Calibri" panose="020F0502020204030204" pitchFamily="34" charset="0"/>
              </a:rPr>
              <a:t>Have demonstrated developability of proposed sites by:</a:t>
            </a:r>
          </a:p>
          <a:p>
            <a:pPr marL="1257300" lvl="2" indent="-342900">
              <a:buFontTx/>
              <a:buChar char="-"/>
            </a:pPr>
            <a:r>
              <a:rPr lang="en-US" sz="2000" dirty="0">
                <a:solidFill>
                  <a:srgbClr val="5294B6"/>
                </a:solidFill>
                <a:latin typeface="Calibri" panose="020F0502020204030204" pitchFamily="34" charset="0"/>
                <a:cs typeface="Calibri" panose="020F0502020204030204" pitchFamily="34" charset="0"/>
              </a:rPr>
              <a:t>Contacting owners of identified sites</a:t>
            </a:r>
          </a:p>
          <a:p>
            <a:pPr marL="1257300" lvl="2" indent="-342900">
              <a:buFontTx/>
              <a:buChar char="-"/>
            </a:pPr>
            <a:r>
              <a:rPr lang="en-US" sz="2000" dirty="0">
                <a:solidFill>
                  <a:srgbClr val="5294B6"/>
                </a:solidFill>
                <a:latin typeface="Calibri" panose="020F0502020204030204" pitchFamily="34" charset="0"/>
                <a:cs typeface="Calibri" panose="020F0502020204030204" pitchFamily="34" charset="0"/>
              </a:rPr>
              <a:t>Stating when sites are anticipated to change ownership or leases</a:t>
            </a:r>
          </a:p>
          <a:p>
            <a:pPr marL="1257300" lvl="2" indent="-342900">
              <a:buFontTx/>
              <a:buChar char="-"/>
            </a:pPr>
            <a:r>
              <a:rPr lang="en-US" sz="2000" dirty="0">
                <a:solidFill>
                  <a:srgbClr val="5294B6"/>
                </a:solidFill>
                <a:latin typeface="Calibri" panose="020F0502020204030204" pitchFamily="34" charset="0"/>
                <a:cs typeface="Calibri" panose="020F0502020204030204" pitchFamily="34" charset="0"/>
              </a:rPr>
              <a:t>Conservative estimates used as parts of sites may be developed and existing uses partially maintained. </a:t>
            </a:r>
          </a:p>
          <a:p>
            <a:pPr marL="800100" lvl="1" indent="-342900">
              <a:buFontTx/>
              <a:buChar char="-"/>
            </a:pPr>
            <a:endParaRPr lang="en-US" sz="2000" dirty="0">
              <a:solidFill>
                <a:srgbClr val="5294B6"/>
              </a:solidFill>
              <a:latin typeface="Calibri" panose="020F0502020204030204" pitchFamily="34" charset="0"/>
              <a:cs typeface="Calibri" panose="020F0502020204030204" pitchFamily="34" charset="0"/>
            </a:endParaRPr>
          </a:p>
          <a:p>
            <a:pPr marL="800100" lvl="1" indent="-342900">
              <a:buFontTx/>
              <a:buChar char="-"/>
            </a:pPr>
            <a:endParaRPr lang="en-US" sz="2000" dirty="0">
              <a:solidFill>
                <a:srgbClr val="5294B6"/>
              </a:solidFill>
              <a:latin typeface="Calibri" panose="020F0502020204030204" pitchFamily="34" charset="0"/>
              <a:cs typeface="Calibri" panose="020F0502020204030204" pitchFamily="34" charset="0"/>
            </a:endParaRPr>
          </a:p>
        </p:txBody>
      </p:sp>
      <p:pic>
        <p:nvPicPr>
          <p:cNvPr id="5122" name="Picture 2" descr="Bayview Apartments – AMCAL">
            <a:extLst>
              <a:ext uri="{FF2B5EF4-FFF2-40B4-BE49-F238E27FC236}">
                <a16:creationId xmlns:a16="http://schemas.microsoft.com/office/drawing/2014/main" id="{CB94DD83-3D0A-44C7-8819-F0DF7037C5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4040" y="4376100"/>
            <a:ext cx="3301953" cy="182467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030234A-DB69-4D0F-AE67-EA1249E04754}"/>
              </a:ext>
            </a:extLst>
          </p:cNvPr>
          <p:cNvSpPr txBox="1"/>
          <p:nvPr/>
        </p:nvSpPr>
        <p:spPr>
          <a:xfrm>
            <a:off x="5273040" y="5200639"/>
            <a:ext cx="3368040" cy="584775"/>
          </a:xfrm>
          <a:prstGeom prst="rect">
            <a:avLst/>
          </a:prstGeom>
          <a:noFill/>
        </p:spPr>
        <p:txBody>
          <a:bodyPr wrap="square" rtlCol="0">
            <a:spAutoFit/>
          </a:bodyPr>
          <a:lstStyle/>
          <a:p>
            <a:pPr algn="r"/>
            <a:r>
              <a:rPr lang="en-US" dirty="0"/>
              <a:t>Bayview Emeryville Apartments</a:t>
            </a:r>
          </a:p>
          <a:p>
            <a:pPr algn="ctr"/>
            <a:r>
              <a:rPr lang="en-US" sz="1400" i="1" dirty="0"/>
              <a:t>Under Construction</a:t>
            </a:r>
          </a:p>
        </p:txBody>
      </p:sp>
    </p:spTree>
    <p:extLst>
      <p:ext uri="{BB962C8B-B14F-4D97-AF65-F5344CB8AC3E}">
        <p14:creationId xmlns:p14="http://schemas.microsoft.com/office/powerpoint/2010/main" val="734992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8E5B416-A676-4155-B1E8-ECA2DDEEC39B}"/>
              </a:ext>
            </a:extLst>
          </p:cNvPr>
          <p:cNvCxnSpPr>
            <a:cxnSpLocks/>
          </p:cNvCxnSpPr>
          <p:nvPr/>
        </p:nvCxnSpPr>
        <p:spPr>
          <a:xfrm>
            <a:off x="6569" y="657227"/>
            <a:ext cx="9137431" cy="31744"/>
          </a:xfrm>
          <a:prstGeom prst="line">
            <a:avLst/>
          </a:prstGeom>
          <a:ln w="28575">
            <a:solidFill>
              <a:srgbClr val="C1D16E"/>
            </a:solidFill>
          </a:ln>
          <a:effectLst/>
        </p:spPr>
        <p:style>
          <a:lnRef idx="2">
            <a:schemeClr val="accent1"/>
          </a:lnRef>
          <a:fillRef idx="0">
            <a:schemeClr val="accent1"/>
          </a:fillRef>
          <a:effectRef idx="1">
            <a:schemeClr val="accent1"/>
          </a:effectRef>
          <a:fontRef idx="minor">
            <a:schemeClr val="tx1"/>
          </a:fontRef>
        </p:style>
      </p:cxnSp>
      <p:pic>
        <p:nvPicPr>
          <p:cNvPr id="7" name="Picture 2" descr="C:\Users\greddy\Desktop\PlaceWorks_White.png">
            <a:extLst>
              <a:ext uri="{FF2B5EF4-FFF2-40B4-BE49-F238E27FC236}">
                <a16:creationId xmlns:a16="http://schemas.microsoft.com/office/drawing/2014/main" id="{DD2E14C0-636C-4D73-A360-F840D647F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75" y="1000126"/>
            <a:ext cx="1758156" cy="31814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 name="Picture 2" descr="Diagram&#10;&#10;Description automatically generated">
            <a:extLst>
              <a:ext uri="{FF2B5EF4-FFF2-40B4-BE49-F238E27FC236}">
                <a16:creationId xmlns:a16="http://schemas.microsoft.com/office/drawing/2014/main" id="{C9FA2365-D647-4F5B-8236-7285808D6125}"/>
              </a:ext>
            </a:extLst>
          </p:cNvPr>
          <p:cNvPicPr>
            <a:picLocks noChangeAspect="1"/>
          </p:cNvPicPr>
          <p:nvPr/>
        </p:nvPicPr>
        <p:blipFill>
          <a:blip r:embed="rId4"/>
          <a:stretch>
            <a:fillRect/>
          </a:stretch>
        </p:blipFill>
        <p:spPr>
          <a:xfrm>
            <a:off x="4683167" y="4134715"/>
            <a:ext cx="2217126" cy="1770785"/>
          </a:xfrm>
          <a:prstGeom prst="rect">
            <a:avLst/>
          </a:prstGeom>
        </p:spPr>
      </p:pic>
      <p:pic>
        <p:nvPicPr>
          <p:cNvPr id="8" name="Picture 7" descr="A picture containing text, clock&#10;&#10;Description automatically generated">
            <a:extLst>
              <a:ext uri="{FF2B5EF4-FFF2-40B4-BE49-F238E27FC236}">
                <a16:creationId xmlns:a16="http://schemas.microsoft.com/office/drawing/2014/main" id="{5F228B16-A86B-4069-97CA-372B81D9976D}"/>
              </a:ext>
            </a:extLst>
          </p:cNvPr>
          <p:cNvPicPr>
            <a:picLocks noChangeAspect="1"/>
          </p:cNvPicPr>
          <p:nvPr/>
        </p:nvPicPr>
        <p:blipFill>
          <a:blip r:embed="rId5"/>
          <a:stretch>
            <a:fillRect/>
          </a:stretch>
        </p:blipFill>
        <p:spPr>
          <a:xfrm>
            <a:off x="196860" y="4134715"/>
            <a:ext cx="2217126" cy="1770785"/>
          </a:xfrm>
          <a:prstGeom prst="rect">
            <a:avLst/>
          </a:prstGeom>
        </p:spPr>
      </p:pic>
      <p:pic>
        <p:nvPicPr>
          <p:cNvPr id="10" name="Picture 9" descr="Diagram&#10;&#10;Description automatically generated">
            <a:extLst>
              <a:ext uri="{FF2B5EF4-FFF2-40B4-BE49-F238E27FC236}">
                <a16:creationId xmlns:a16="http://schemas.microsoft.com/office/drawing/2014/main" id="{B5A07A98-F720-46ED-B9C9-8F932C32E68C}"/>
              </a:ext>
            </a:extLst>
          </p:cNvPr>
          <p:cNvPicPr>
            <a:picLocks noChangeAspect="1"/>
          </p:cNvPicPr>
          <p:nvPr/>
        </p:nvPicPr>
        <p:blipFill>
          <a:blip r:embed="rId6"/>
          <a:stretch>
            <a:fillRect/>
          </a:stretch>
        </p:blipFill>
        <p:spPr>
          <a:xfrm>
            <a:off x="6906938" y="4131639"/>
            <a:ext cx="2217126" cy="1770785"/>
          </a:xfrm>
          <a:prstGeom prst="rect">
            <a:avLst/>
          </a:prstGeom>
        </p:spPr>
      </p:pic>
      <p:pic>
        <p:nvPicPr>
          <p:cNvPr id="13" name="Picture 12" descr="Icon&#10;&#10;Description automatically generated">
            <a:extLst>
              <a:ext uri="{FF2B5EF4-FFF2-40B4-BE49-F238E27FC236}">
                <a16:creationId xmlns:a16="http://schemas.microsoft.com/office/drawing/2014/main" id="{BB39383B-A564-416D-89E8-98F22A1D9FFD}"/>
              </a:ext>
            </a:extLst>
          </p:cNvPr>
          <p:cNvPicPr>
            <a:picLocks noChangeAspect="1"/>
          </p:cNvPicPr>
          <p:nvPr/>
        </p:nvPicPr>
        <p:blipFill>
          <a:blip r:embed="rId7"/>
          <a:stretch>
            <a:fillRect/>
          </a:stretch>
        </p:blipFill>
        <p:spPr>
          <a:xfrm>
            <a:off x="2444998" y="4134715"/>
            <a:ext cx="2217126" cy="1770785"/>
          </a:xfrm>
          <a:prstGeom prst="rect">
            <a:avLst/>
          </a:prstGeom>
        </p:spPr>
      </p:pic>
      <p:pic>
        <p:nvPicPr>
          <p:cNvPr id="4" name="Picture 3">
            <a:extLst>
              <a:ext uri="{FF2B5EF4-FFF2-40B4-BE49-F238E27FC236}">
                <a16:creationId xmlns:a16="http://schemas.microsoft.com/office/drawing/2014/main" id="{5E9BB326-E34A-154E-A06A-F69B6792D458}"/>
              </a:ext>
            </a:extLst>
          </p:cNvPr>
          <p:cNvPicPr>
            <a:picLocks noChangeAspect="1"/>
          </p:cNvPicPr>
          <p:nvPr/>
        </p:nvPicPr>
        <p:blipFill>
          <a:blip r:embed="rId8"/>
          <a:stretch>
            <a:fillRect/>
          </a:stretch>
        </p:blipFill>
        <p:spPr>
          <a:xfrm>
            <a:off x="6525986" y="1000126"/>
            <a:ext cx="2514600" cy="419100"/>
          </a:xfrm>
          <a:prstGeom prst="rect">
            <a:avLst/>
          </a:prstGeom>
        </p:spPr>
      </p:pic>
      <p:pic>
        <p:nvPicPr>
          <p:cNvPr id="12" name="Picture 11">
            <a:extLst>
              <a:ext uri="{FF2B5EF4-FFF2-40B4-BE49-F238E27FC236}">
                <a16:creationId xmlns:a16="http://schemas.microsoft.com/office/drawing/2014/main" id="{CA81346E-F1C6-9FC1-13E9-68504C5DAD66}"/>
              </a:ext>
            </a:extLst>
          </p:cNvPr>
          <p:cNvPicPr>
            <a:picLocks noChangeAspect="1"/>
          </p:cNvPicPr>
          <p:nvPr/>
        </p:nvPicPr>
        <p:blipFill>
          <a:blip r:embed="rId8"/>
          <a:stretch>
            <a:fillRect/>
          </a:stretch>
        </p:blipFill>
        <p:spPr>
          <a:xfrm>
            <a:off x="3230866" y="3364547"/>
            <a:ext cx="2514600" cy="419100"/>
          </a:xfrm>
          <a:prstGeom prst="rect">
            <a:avLst/>
          </a:prstGeom>
        </p:spPr>
      </p:pic>
      <p:pic>
        <p:nvPicPr>
          <p:cNvPr id="14" name="Picture 2" descr="logo">
            <a:extLst>
              <a:ext uri="{FF2B5EF4-FFF2-40B4-BE49-F238E27FC236}">
                <a16:creationId xmlns:a16="http://schemas.microsoft.com/office/drawing/2014/main" id="{2253B77F-36A1-B302-3E2B-4F3522A2B52C}"/>
              </a:ext>
            </a:extLst>
          </p:cNvPr>
          <p:cNvPicPr>
            <a:picLocks noChangeAspect="1" noChangeArrowheads="1"/>
          </p:cNvPicPr>
          <p:nvPr/>
        </p:nvPicPr>
        <p:blipFill>
          <a:blip r:embed="rId9" cstate="print"/>
          <a:srcRect/>
          <a:stretch>
            <a:fillRect/>
          </a:stretch>
        </p:blipFill>
        <p:spPr bwMode="auto">
          <a:xfrm>
            <a:off x="457200" y="6172200"/>
            <a:ext cx="609600" cy="616515"/>
          </a:xfrm>
          <a:prstGeom prst="rect">
            <a:avLst/>
          </a:prstGeom>
          <a:noFill/>
          <a:ln w="9525">
            <a:noFill/>
            <a:miter lim="800000"/>
            <a:headEnd/>
            <a:tailEnd/>
          </a:ln>
        </p:spPr>
      </p:pic>
      <p:sp>
        <p:nvSpPr>
          <p:cNvPr id="15" name="TextBox 14">
            <a:extLst>
              <a:ext uri="{FF2B5EF4-FFF2-40B4-BE49-F238E27FC236}">
                <a16:creationId xmlns:a16="http://schemas.microsoft.com/office/drawing/2014/main" id="{F1CEAA77-4BDD-B80F-AA34-E72467296A43}"/>
              </a:ext>
            </a:extLst>
          </p:cNvPr>
          <p:cNvSpPr txBox="1"/>
          <p:nvPr/>
        </p:nvSpPr>
        <p:spPr>
          <a:xfrm>
            <a:off x="1" y="29069"/>
            <a:ext cx="8975272" cy="707886"/>
          </a:xfrm>
          <a:prstGeom prst="rect">
            <a:avLst/>
          </a:prstGeom>
          <a:noFill/>
        </p:spPr>
        <p:txBody>
          <a:bodyPr wrap="square">
            <a:spAutoFit/>
          </a:bodyPr>
          <a:lstStyle/>
          <a:p>
            <a:r>
              <a:rPr lang="en-US" sz="4000" b="0" dirty="0">
                <a:solidFill>
                  <a:srgbClr val="5294B6"/>
                </a:solidFill>
                <a:latin typeface="Calibri" panose="020F0502020204030204" pitchFamily="34" charset="0"/>
                <a:cs typeface="Calibri" panose="020F0502020204030204" pitchFamily="34" charset="0"/>
              </a:rPr>
              <a:t>2023-2031 HOUSING ELEMENT </a:t>
            </a:r>
            <a:endParaRPr lang="en-US" sz="4000" dirty="0"/>
          </a:p>
        </p:txBody>
      </p:sp>
      <p:sp>
        <p:nvSpPr>
          <p:cNvPr id="16" name="TextBox 15">
            <a:extLst>
              <a:ext uri="{FF2B5EF4-FFF2-40B4-BE49-F238E27FC236}">
                <a16:creationId xmlns:a16="http://schemas.microsoft.com/office/drawing/2014/main" id="{815A1DF9-65B9-4E17-B2A4-EBDE586EC296}"/>
              </a:ext>
            </a:extLst>
          </p:cNvPr>
          <p:cNvSpPr txBox="1"/>
          <p:nvPr/>
        </p:nvSpPr>
        <p:spPr>
          <a:xfrm>
            <a:off x="26505" y="952500"/>
            <a:ext cx="9117495" cy="2677656"/>
          </a:xfrm>
          <a:prstGeom prst="rect">
            <a:avLst/>
          </a:prstGeom>
          <a:noFill/>
        </p:spPr>
        <p:txBody>
          <a:bodyPr wrap="square">
            <a:spAutoFit/>
          </a:bodyPr>
          <a:lstStyle/>
          <a:p>
            <a:r>
              <a:rPr lang="en-US" sz="2800" dirty="0">
                <a:solidFill>
                  <a:srgbClr val="5294B6"/>
                </a:solidFill>
                <a:latin typeface="Calibri" panose="020F0502020204030204" pitchFamily="34" charset="0"/>
                <a:cs typeface="Calibri" panose="020F0502020204030204" pitchFamily="34" charset="0"/>
              </a:rPr>
              <a:t>Goals, Policies, Programs Overview</a:t>
            </a:r>
          </a:p>
          <a:p>
            <a:pPr marL="342900" indent="-342900">
              <a:buFont typeface="Arial" panose="020B0604020202020204" pitchFamily="34" charset="0"/>
              <a:buChar char="•"/>
            </a:pPr>
            <a:r>
              <a:rPr lang="en-US" sz="2000" dirty="0">
                <a:solidFill>
                  <a:srgbClr val="5294B6"/>
                </a:solidFill>
                <a:latin typeface="Calibri" panose="020F0502020204030204" pitchFamily="34" charset="0"/>
                <a:cs typeface="Calibri" panose="020F0502020204030204" pitchFamily="34" charset="0"/>
              </a:rPr>
              <a:t>Goals, Policies &amp; Program Requirements</a:t>
            </a:r>
          </a:p>
          <a:p>
            <a:pPr marL="342900" indent="-342900">
              <a:buFont typeface="Arial" panose="020B0604020202020204" pitchFamily="34" charset="0"/>
              <a:buChar char="•"/>
            </a:pPr>
            <a:r>
              <a:rPr lang="en-US" sz="2000" dirty="0">
                <a:solidFill>
                  <a:srgbClr val="5294B6"/>
                </a:solidFill>
                <a:latin typeface="Calibri" panose="020F0502020204030204" pitchFamily="34" charset="0"/>
                <a:cs typeface="Calibri" panose="020F0502020204030204" pitchFamily="34" charset="0"/>
              </a:rPr>
              <a:t>Guiding Principles &amp; Framework</a:t>
            </a:r>
          </a:p>
          <a:p>
            <a:pPr marL="342900" indent="-342900">
              <a:buFont typeface="Arial" panose="020B0604020202020204" pitchFamily="34" charset="0"/>
              <a:buChar char="•"/>
            </a:pPr>
            <a:r>
              <a:rPr lang="en-US" sz="2000" dirty="0">
                <a:solidFill>
                  <a:srgbClr val="5294B6"/>
                </a:solidFill>
                <a:latin typeface="Calibri" panose="020F0502020204030204" pitchFamily="34" charset="0"/>
                <a:cs typeface="Calibri" panose="020F0502020204030204" pitchFamily="34" charset="0"/>
              </a:rPr>
              <a:t>Housing Element Goals (Cycle 5 vs. Cycle 6)</a:t>
            </a:r>
          </a:p>
          <a:p>
            <a:pPr marL="342900" indent="-342900">
              <a:buFont typeface="Arial" panose="020B0604020202020204" pitchFamily="34" charset="0"/>
              <a:buChar char="•"/>
            </a:pPr>
            <a:r>
              <a:rPr lang="en-US" sz="2000" dirty="0">
                <a:solidFill>
                  <a:srgbClr val="5294B6"/>
                </a:solidFill>
                <a:latin typeface="Calibri" panose="020F0502020204030204" pitchFamily="34" charset="0"/>
                <a:cs typeface="Calibri" panose="020F0502020204030204" pitchFamily="34" charset="0"/>
              </a:rPr>
              <a:t>Housing Element Policies (Cycle 5 vs. Cycle 6)</a:t>
            </a:r>
          </a:p>
          <a:p>
            <a:pPr marL="342900" indent="-342900">
              <a:buFont typeface="Arial" panose="020B0604020202020204" pitchFamily="34" charset="0"/>
              <a:buChar char="•"/>
            </a:pPr>
            <a:r>
              <a:rPr lang="en-US" sz="2000" dirty="0">
                <a:solidFill>
                  <a:srgbClr val="5294B6"/>
                </a:solidFill>
                <a:latin typeface="Calibri" panose="020F0502020204030204" pitchFamily="34" charset="0"/>
                <a:cs typeface="Calibri" panose="020F0502020204030204" pitchFamily="34" charset="0"/>
              </a:rPr>
              <a:t>Programs (Planning &amp; Zoning Focused)</a:t>
            </a:r>
          </a:p>
          <a:p>
            <a:pPr marL="800100" lvl="1" indent="-342900">
              <a:buFontTx/>
              <a:buChar char="-"/>
            </a:pPr>
            <a:endParaRPr lang="en-US" sz="2000" dirty="0">
              <a:solidFill>
                <a:srgbClr val="5294B6"/>
              </a:solidFill>
              <a:latin typeface="Calibri" panose="020F0502020204030204" pitchFamily="34" charset="0"/>
              <a:cs typeface="Calibri" panose="020F0502020204030204" pitchFamily="34" charset="0"/>
            </a:endParaRPr>
          </a:p>
          <a:p>
            <a:pPr marL="800100" lvl="1" indent="-342900">
              <a:buFontTx/>
              <a:buChar char="-"/>
            </a:pPr>
            <a:endParaRPr lang="en-US" sz="2000" dirty="0">
              <a:solidFill>
                <a:srgbClr val="5294B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863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8E5B416-A676-4155-B1E8-ECA2DDEEC39B}"/>
              </a:ext>
            </a:extLst>
          </p:cNvPr>
          <p:cNvCxnSpPr>
            <a:cxnSpLocks/>
          </p:cNvCxnSpPr>
          <p:nvPr/>
        </p:nvCxnSpPr>
        <p:spPr>
          <a:xfrm>
            <a:off x="6569" y="657227"/>
            <a:ext cx="9137431" cy="31744"/>
          </a:xfrm>
          <a:prstGeom prst="line">
            <a:avLst/>
          </a:prstGeom>
          <a:ln w="28575">
            <a:solidFill>
              <a:srgbClr val="C1D16E"/>
            </a:solidFill>
          </a:ln>
          <a:effectLst/>
        </p:spPr>
        <p:style>
          <a:lnRef idx="2">
            <a:schemeClr val="accent1"/>
          </a:lnRef>
          <a:fillRef idx="0">
            <a:schemeClr val="accent1"/>
          </a:fillRef>
          <a:effectRef idx="1">
            <a:schemeClr val="accent1"/>
          </a:effectRef>
          <a:fontRef idx="minor">
            <a:schemeClr val="tx1"/>
          </a:fontRef>
        </p:style>
      </p:cxnSp>
      <p:pic>
        <p:nvPicPr>
          <p:cNvPr id="7" name="Picture 2" descr="C:\Users\greddy\Desktop\PlaceWorks_White.png">
            <a:extLst>
              <a:ext uri="{FF2B5EF4-FFF2-40B4-BE49-F238E27FC236}">
                <a16:creationId xmlns:a16="http://schemas.microsoft.com/office/drawing/2014/main" id="{DD2E14C0-636C-4D73-A360-F840D647F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75" y="1000126"/>
            <a:ext cx="1758156" cy="31814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E9BB326-E34A-154E-A06A-F69B6792D458}"/>
              </a:ext>
            </a:extLst>
          </p:cNvPr>
          <p:cNvPicPr>
            <a:picLocks noChangeAspect="1"/>
          </p:cNvPicPr>
          <p:nvPr/>
        </p:nvPicPr>
        <p:blipFill>
          <a:blip r:embed="rId4"/>
          <a:stretch>
            <a:fillRect/>
          </a:stretch>
        </p:blipFill>
        <p:spPr>
          <a:xfrm>
            <a:off x="6525986" y="1000126"/>
            <a:ext cx="2514600" cy="419100"/>
          </a:xfrm>
          <a:prstGeom prst="rect">
            <a:avLst/>
          </a:prstGeom>
        </p:spPr>
      </p:pic>
      <p:pic>
        <p:nvPicPr>
          <p:cNvPr id="12" name="Picture 11">
            <a:extLst>
              <a:ext uri="{FF2B5EF4-FFF2-40B4-BE49-F238E27FC236}">
                <a16:creationId xmlns:a16="http://schemas.microsoft.com/office/drawing/2014/main" id="{CA81346E-F1C6-9FC1-13E9-68504C5DAD66}"/>
              </a:ext>
            </a:extLst>
          </p:cNvPr>
          <p:cNvPicPr>
            <a:picLocks noChangeAspect="1"/>
          </p:cNvPicPr>
          <p:nvPr/>
        </p:nvPicPr>
        <p:blipFill>
          <a:blip r:embed="rId4"/>
          <a:stretch>
            <a:fillRect/>
          </a:stretch>
        </p:blipFill>
        <p:spPr>
          <a:xfrm>
            <a:off x="3230866" y="3364547"/>
            <a:ext cx="2514600" cy="419100"/>
          </a:xfrm>
          <a:prstGeom prst="rect">
            <a:avLst/>
          </a:prstGeom>
        </p:spPr>
      </p:pic>
      <p:pic>
        <p:nvPicPr>
          <p:cNvPr id="14" name="Picture 2" descr="logo">
            <a:extLst>
              <a:ext uri="{FF2B5EF4-FFF2-40B4-BE49-F238E27FC236}">
                <a16:creationId xmlns:a16="http://schemas.microsoft.com/office/drawing/2014/main" id="{2253B77F-36A1-B302-3E2B-4F3522A2B52C}"/>
              </a:ext>
            </a:extLst>
          </p:cNvPr>
          <p:cNvPicPr>
            <a:picLocks noChangeAspect="1" noChangeArrowheads="1"/>
          </p:cNvPicPr>
          <p:nvPr/>
        </p:nvPicPr>
        <p:blipFill>
          <a:blip r:embed="rId5" cstate="print"/>
          <a:srcRect/>
          <a:stretch>
            <a:fillRect/>
          </a:stretch>
        </p:blipFill>
        <p:spPr bwMode="auto">
          <a:xfrm>
            <a:off x="457200" y="6172200"/>
            <a:ext cx="609600" cy="616515"/>
          </a:xfrm>
          <a:prstGeom prst="rect">
            <a:avLst/>
          </a:prstGeom>
          <a:noFill/>
          <a:ln w="9525">
            <a:noFill/>
            <a:miter lim="800000"/>
            <a:headEnd/>
            <a:tailEnd/>
          </a:ln>
        </p:spPr>
      </p:pic>
      <p:sp>
        <p:nvSpPr>
          <p:cNvPr id="15" name="TextBox 14">
            <a:extLst>
              <a:ext uri="{FF2B5EF4-FFF2-40B4-BE49-F238E27FC236}">
                <a16:creationId xmlns:a16="http://schemas.microsoft.com/office/drawing/2014/main" id="{F1CEAA77-4BDD-B80F-AA34-E72467296A43}"/>
              </a:ext>
            </a:extLst>
          </p:cNvPr>
          <p:cNvSpPr txBox="1"/>
          <p:nvPr/>
        </p:nvSpPr>
        <p:spPr>
          <a:xfrm>
            <a:off x="1" y="29069"/>
            <a:ext cx="8975272" cy="707886"/>
          </a:xfrm>
          <a:prstGeom prst="rect">
            <a:avLst/>
          </a:prstGeom>
          <a:noFill/>
        </p:spPr>
        <p:txBody>
          <a:bodyPr wrap="square">
            <a:spAutoFit/>
          </a:bodyPr>
          <a:lstStyle/>
          <a:p>
            <a:r>
              <a:rPr lang="en-US" sz="4000" b="0" dirty="0">
                <a:solidFill>
                  <a:srgbClr val="5294B6"/>
                </a:solidFill>
                <a:latin typeface="Calibri" panose="020F0502020204030204" pitchFamily="34" charset="0"/>
                <a:cs typeface="Calibri" panose="020F0502020204030204" pitchFamily="34" charset="0"/>
              </a:rPr>
              <a:t>2023-2031 HOUSING ELEMENT </a:t>
            </a:r>
            <a:endParaRPr lang="en-US" sz="4000" dirty="0"/>
          </a:p>
        </p:txBody>
      </p:sp>
      <p:sp>
        <p:nvSpPr>
          <p:cNvPr id="18" name="TextBox 17">
            <a:extLst>
              <a:ext uri="{FF2B5EF4-FFF2-40B4-BE49-F238E27FC236}">
                <a16:creationId xmlns:a16="http://schemas.microsoft.com/office/drawing/2014/main" id="{E649D9EB-2941-64CA-E1E1-003238CD3709}"/>
              </a:ext>
            </a:extLst>
          </p:cNvPr>
          <p:cNvSpPr txBox="1"/>
          <p:nvPr/>
        </p:nvSpPr>
        <p:spPr>
          <a:xfrm>
            <a:off x="143419" y="788719"/>
            <a:ext cx="5979797" cy="4832092"/>
          </a:xfrm>
          <a:prstGeom prst="rect">
            <a:avLst/>
          </a:prstGeom>
          <a:noFill/>
        </p:spPr>
        <p:txBody>
          <a:bodyPr wrap="square">
            <a:spAutoFit/>
          </a:bodyPr>
          <a:lstStyle/>
          <a:p>
            <a:r>
              <a:rPr lang="en-US" sz="2800" b="1" dirty="0">
                <a:solidFill>
                  <a:srgbClr val="5294B6"/>
                </a:solidFill>
                <a:latin typeface="Calibri" panose="020F0502020204030204" pitchFamily="34" charset="0"/>
                <a:cs typeface="Calibri" panose="020F0502020204030204" pitchFamily="34" charset="0"/>
              </a:rPr>
              <a:t>Guiding Principles &amp; Requirements</a:t>
            </a:r>
          </a:p>
          <a:p>
            <a:pPr marL="285750" indent="-285750">
              <a:buFont typeface="Arial" panose="020B0604020202020204" pitchFamily="34" charset="0"/>
              <a:buChar char="•"/>
            </a:pPr>
            <a:r>
              <a:rPr lang="en-US" sz="1600" dirty="0">
                <a:solidFill>
                  <a:srgbClr val="5294B6"/>
                </a:solidFill>
                <a:latin typeface="Calibri" panose="020F0502020204030204" pitchFamily="34" charset="0"/>
                <a:cs typeface="Calibri" panose="020F0502020204030204" pitchFamily="34" charset="0"/>
              </a:rPr>
              <a:t>Policies must be relative to affirmatively furthering fair housing and to the maintenance, preservation, improvement, and development of housing.</a:t>
            </a:r>
          </a:p>
          <a:p>
            <a:pPr marL="285750" indent="-285750">
              <a:buFont typeface="Arial" panose="020B0604020202020204" pitchFamily="34" charset="0"/>
              <a:buChar char="•"/>
            </a:pPr>
            <a:r>
              <a:rPr lang="en-US" sz="1600" dirty="0">
                <a:solidFill>
                  <a:srgbClr val="5294B6"/>
                </a:solidFill>
                <a:latin typeface="Calibri" panose="020F0502020204030204" pitchFamily="34" charset="0"/>
                <a:cs typeface="Calibri" panose="020F0502020204030204" pitchFamily="34" charset="0"/>
              </a:rPr>
              <a:t>Programs are a system of projects, procedures or services needed to achieve the goals and policies. Programs may assist in achieving various policies and goals .</a:t>
            </a:r>
          </a:p>
          <a:p>
            <a:pPr marL="288925" lvl="2" indent="-288925">
              <a:buFont typeface="Arial" panose="020B0604020202020204" pitchFamily="34" charset="0"/>
              <a:buChar char="•"/>
            </a:pPr>
            <a:r>
              <a:rPr lang="en-US" sz="1600" dirty="0">
                <a:solidFill>
                  <a:srgbClr val="5294B6"/>
                </a:solidFill>
                <a:latin typeface="Calibri" panose="020F0502020204030204" pitchFamily="34" charset="0"/>
                <a:cs typeface="Calibri" panose="020F0502020204030204" pitchFamily="34" charset="0"/>
              </a:rPr>
              <a:t>Programs should go beyond just “explore” and have various action steps so that meaningful updates are provided through the annual reporting process, beyond “continue to implement”.</a:t>
            </a:r>
          </a:p>
          <a:p>
            <a:pPr marL="288925" lvl="2" indent="-288925">
              <a:buFont typeface="Arial" panose="020B0604020202020204" pitchFamily="34" charset="0"/>
              <a:buChar char="•"/>
            </a:pPr>
            <a:r>
              <a:rPr lang="en-US" sz="1600" dirty="0">
                <a:solidFill>
                  <a:srgbClr val="5294B6"/>
                </a:solidFill>
                <a:latin typeface="Calibri" panose="020F0502020204030204" pitchFamily="34" charset="0"/>
                <a:cs typeface="Calibri" panose="020F0502020204030204" pitchFamily="34" charset="0"/>
              </a:rPr>
              <a:t>Timeframe are more flexible and are provided for each action within a program:</a:t>
            </a:r>
            <a:br>
              <a:rPr lang="en-US" sz="1600" dirty="0">
                <a:solidFill>
                  <a:srgbClr val="5294B6"/>
                </a:solidFill>
                <a:latin typeface="Calibri" panose="020F0502020204030204" pitchFamily="34" charset="0"/>
                <a:cs typeface="Calibri" panose="020F0502020204030204" pitchFamily="34" charset="0"/>
              </a:rPr>
            </a:br>
            <a:r>
              <a:rPr lang="en-US" sz="1600" dirty="0">
                <a:solidFill>
                  <a:srgbClr val="5294B6"/>
                </a:solidFill>
                <a:latin typeface="Calibri" panose="020F0502020204030204" pitchFamily="34" charset="0"/>
                <a:cs typeface="Calibri" panose="020F0502020204030204" pitchFamily="34" charset="0"/>
              </a:rPr>
              <a:t>Short Term (0-3 years)</a:t>
            </a:r>
            <a:br>
              <a:rPr lang="en-US" sz="1600" dirty="0">
                <a:solidFill>
                  <a:srgbClr val="5294B6"/>
                </a:solidFill>
                <a:latin typeface="Calibri" panose="020F0502020204030204" pitchFamily="34" charset="0"/>
                <a:cs typeface="Calibri" panose="020F0502020204030204" pitchFamily="34" charset="0"/>
              </a:rPr>
            </a:br>
            <a:r>
              <a:rPr lang="en-US" sz="1600" dirty="0">
                <a:solidFill>
                  <a:srgbClr val="5294B6"/>
                </a:solidFill>
                <a:latin typeface="Calibri" panose="020F0502020204030204" pitchFamily="34" charset="0"/>
                <a:cs typeface="Calibri" panose="020F0502020204030204" pitchFamily="34" charset="0"/>
              </a:rPr>
              <a:t>Mid Term (4-6 years)</a:t>
            </a:r>
            <a:br>
              <a:rPr lang="en-US" sz="1600" dirty="0">
                <a:solidFill>
                  <a:srgbClr val="5294B6"/>
                </a:solidFill>
                <a:latin typeface="Calibri" panose="020F0502020204030204" pitchFamily="34" charset="0"/>
                <a:cs typeface="Calibri" panose="020F0502020204030204" pitchFamily="34" charset="0"/>
              </a:rPr>
            </a:br>
            <a:r>
              <a:rPr lang="en-US" sz="1600" dirty="0">
                <a:solidFill>
                  <a:srgbClr val="5294B6"/>
                </a:solidFill>
                <a:latin typeface="Calibri" panose="020F0502020204030204" pitchFamily="34" charset="0"/>
                <a:cs typeface="Calibri" panose="020F0502020204030204" pitchFamily="34" charset="0"/>
              </a:rPr>
              <a:t>Long Term (7-8 years)</a:t>
            </a:r>
            <a:br>
              <a:rPr lang="en-US" sz="1600" dirty="0">
                <a:solidFill>
                  <a:srgbClr val="5294B6"/>
                </a:solidFill>
                <a:latin typeface="Calibri" panose="020F0502020204030204" pitchFamily="34" charset="0"/>
                <a:cs typeface="Calibri" panose="020F0502020204030204" pitchFamily="34" charset="0"/>
              </a:rPr>
            </a:br>
            <a:r>
              <a:rPr lang="en-US" sz="1600" dirty="0">
                <a:solidFill>
                  <a:srgbClr val="5294B6"/>
                </a:solidFill>
                <a:latin typeface="Calibri" panose="020F0502020204030204" pitchFamily="34" charset="0"/>
                <a:cs typeface="Calibri" panose="020F0502020204030204" pitchFamily="34" charset="0"/>
              </a:rPr>
              <a:t>Ongoing (All years)</a:t>
            </a:r>
          </a:p>
          <a:p>
            <a:pPr marL="800100" lvl="1" indent="-342900">
              <a:buFontTx/>
              <a:buChar char="-"/>
            </a:pPr>
            <a:endParaRPr lang="en-US" sz="2000" dirty="0">
              <a:solidFill>
                <a:srgbClr val="5294B6"/>
              </a:solidFill>
              <a:latin typeface="Calibri" panose="020F0502020204030204" pitchFamily="34" charset="0"/>
              <a:cs typeface="Calibri" panose="020F0502020204030204" pitchFamily="34" charset="0"/>
            </a:endParaRPr>
          </a:p>
          <a:p>
            <a:pPr marL="800100" lvl="1" indent="-342900">
              <a:buFontTx/>
              <a:buChar char="-"/>
            </a:pPr>
            <a:endParaRPr lang="en-US" sz="2000" dirty="0">
              <a:solidFill>
                <a:srgbClr val="5294B6"/>
              </a:solidFill>
              <a:latin typeface="Calibri" panose="020F0502020204030204" pitchFamily="34" charset="0"/>
              <a:cs typeface="Calibri" panose="020F0502020204030204" pitchFamily="34" charset="0"/>
            </a:endParaRPr>
          </a:p>
        </p:txBody>
      </p:sp>
      <p:graphicFrame>
        <p:nvGraphicFramePr>
          <p:cNvPr id="9" name="Diagram 8">
            <a:extLst>
              <a:ext uri="{FF2B5EF4-FFF2-40B4-BE49-F238E27FC236}">
                <a16:creationId xmlns:a16="http://schemas.microsoft.com/office/drawing/2014/main" id="{F817D030-1F72-4681-BBBC-3F2656A74B47}"/>
              </a:ext>
            </a:extLst>
          </p:cNvPr>
          <p:cNvGraphicFramePr/>
          <p:nvPr>
            <p:extLst>
              <p:ext uri="{D42A27DB-BD31-4B8C-83A1-F6EECF244321}">
                <p14:modId xmlns:p14="http://schemas.microsoft.com/office/powerpoint/2010/main" val="3780553809"/>
              </p:ext>
            </p:extLst>
          </p:nvPr>
        </p:nvGraphicFramePr>
        <p:xfrm>
          <a:off x="6305799" y="1629427"/>
          <a:ext cx="2151116" cy="229149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0" name="Diagram 9">
            <a:extLst>
              <a:ext uri="{FF2B5EF4-FFF2-40B4-BE49-F238E27FC236}">
                <a16:creationId xmlns:a16="http://schemas.microsoft.com/office/drawing/2014/main" id="{1302A89B-9C27-4DCB-ACBB-AE520ECBB30C}"/>
              </a:ext>
            </a:extLst>
          </p:cNvPr>
          <p:cNvGraphicFramePr/>
          <p:nvPr>
            <p:extLst>
              <p:ext uri="{D42A27DB-BD31-4B8C-83A1-F6EECF244321}">
                <p14:modId xmlns:p14="http://schemas.microsoft.com/office/powerpoint/2010/main" val="3680052471"/>
              </p:ext>
            </p:extLst>
          </p:nvPr>
        </p:nvGraphicFramePr>
        <p:xfrm>
          <a:off x="6261599" y="4992324"/>
          <a:ext cx="2322059" cy="114727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3" name="TextBox 12">
            <a:extLst>
              <a:ext uri="{FF2B5EF4-FFF2-40B4-BE49-F238E27FC236}">
                <a16:creationId xmlns:a16="http://schemas.microsoft.com/office/drawing/2014/main" id="{98F14EA4-2E55-4DF0-907B-6ABFF4C777CD}"/>
              </a:ext>
            </a:extLst>
          </p:cNvPr>
          <p:cNvSpPr txBox="1"/>
          <p:nvPr/>
        </p:nvSpPr>
        <p:spPr>
          <a:xfrm>
            <a:off x="6807031" y="1060445"/>
            <a:ext cx="1458685" cy="461665"/>
          </a:xfrm>
          <a:prstGeom prst="rect">
            <a:avLst/>
          </a:prstGeom>
          <a:noFill/>
        </p:spPr>
        <p:txBody>
          <a:bodyPr wrap="square" rtlCol="0">
            <a:spAutoFit/>
          </a:bodyPr>
          <a:lstStyle/>
          <a:p>
            <a:r>
              <a:rPr lang="en-US" sz="2400" u="sng" dirty="0">
                <a:solidFill>
                  <a:srgbClr val="5294B6"/>
                </a:solidFill>
                <a:latin typeface="Calibri" panose="020F0502020204030204" pitchFamily="34" charset="0"/>
                <a:cs typeface="Calibri" panose="020F0502020204030204" pitchFamily="34" charset="0"/>
              </a:rPr>
              <a:t>Cycle 5</a:t>
            </a:r>
          </a:p>
        </p:txBody>
      </p:sp>
      <p:sp>
        <p:nvSpPr>
          <p:cNvPr id="16" name="TextBox 15">
            <a:extLst>
              <a:ext uri="{FF2B5EF4-FFF2-40B4-BE49-F238E27FC236}">
                <a16:creationId xmlns:a16="http://schemas.microsoft.com/office/drawing/2014/main" id="{13F8A330-B892-41C0-A389-CCAA1D5EE067}"/>
              </a:ext>
            </a:extLst>
          </p:cNvPr>
          <p:cNvSpPr txBox="1"/>
          <p:nvPr/>
        </p:nvSpPr>
        <p:spPr>
          <a:xfrm>
            <a:off x="6767026" y="4219250"/>
            <a:ext cx="1458685" cy="461665"/>
          </a:xfrm>
          <a:prstGeom prst="rect">
            <a:avLst/>
          </a:prstGeom>
          <a:noFill/>
        </p:spPr>
        <p:txBody>
          <a:bodyPr wrap="square" rtlCol="0">
            <a:spAutoFit/>
          </a:bodyPr>
          <a:lstStyle/>
          <a:p>
            <a:r>
              <a:rPr lang="en-US" sz="2400" u="sng" dirty="0">
                <a:solidFill>
                  <a:srgbClr val="5294B6"/>
                </a:solidFill>
                <a:latin typeface="Calibri" panose="020F0502020204030204" pitchFamily="34" charset="0"/>
                <a:cs typeface="Calibri" panose="020F0502020204030204" pitchFamily="34" charset="0"/>
              </a:rPr>
              <a:t>Cycle 6</a:t>
            </a:r>
          </a:p>
        </p:txBody>
      </p:sp>
    </p:spTree>
    <p:extLst>
      <p:ext uri="{BB962C8B-B14F-4D97-AF65-F5344CB8AC3E}">
        <p14:creationId xmlns:p14="http://schemas.microsoft.com/office/powerpoint/2010/main" val="3209034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8E5B416-A676-4155-B1E8-ECA2DDEEC39B}"/>
              </a:ext>
            </a:extLst>
          </p:cNvPr>
          <p:cNvCxnSpPr>
            <a:cxnSpLocks/>
          </p:cNvCxnSpPr>
          <p:nvPr/>
        </p:nvCxnSpPr>
        <p:spPr>
          <a:xfrm>
            <a:off x="6569" y="657227"/>
            <a:ext cx="9137431" cy="31744"/>
          </a:xfrm>
          <a:prstGeom prst="line">
            <a:avLst/>
          </a:prstGeom>
          <a:ln w="28575">
            <a:solidFill>
              <a:srgbClr val="C1D16E"/>
            </a:solidFill>
          </a:ln>
          <a:effectLst/>
        </p:spPr>
        <p:style>
          <a:lnRef idx="2">
            <a:schemeClr val="accent1"/>
          </a:lnRef>
          <a:fillRef idx="0">
            <a:schemeClr val="accent1"/>
          </a:fillRef>
          <a:effectRef idx="1">
            <a:schemeClr val="accent1"/>
          </a:effectRef>
          <a:fontRef idx="minor">
            <a:schemeClr val="tx1"/>
          </a:fontRef>
        </p:style>
      </p:cxnSp>
      <p:pic>
        <p:nvPicPr>
          <p:cNvPr id="7" name="Picture 2" descr="C:\Users\greddy\Desktop\PlaceWorks_White.png">
            <a:extLst>
              <a:ext uri="{FF2B5EF4-FFF2-40B4-BE49-F238E27FC236}">
                <a16:creationId xmlns:a16="http://schemas.microsoft.com/office/drawing/2014/main" id="{DD2E14C0-636C-4D73-A360-F840D647F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75" y="1000126"/>
            <a:ext cx="1758156" cy="31814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 name="Picture 2" descr="Diagram&#10;&#10;Description automatically generated">
            <a:extLst>
              <a:ext uri="{FF2B5EF4-FFF2-40B4-BE49-F238E27FC236}">
                <a16:creationId xmlns:a16="http://schemas.microsoft.com/office/drawing/2014/main" id="{C9FA2365-D647-4F5B-8236-7285808D6125}"/>
              </a:ext>
            </a:extLst>
          </p:cNvPr>
          <p:cNvPicPr>
            <a:picLocks noChangeAspect="1"/>
          </p:cNvPicPr>
          <p:nvPr/>
        </p:nvPicPr>
        <p:blipFill>
          <a:blip r:embed="rId4"/>
          <a:stretch>
            <a:fillRect/>
          </a:stretch>
        </p:blipFill>
        <p:spPr>
          <a:xfrm>
            <a:off x="4683167" y="4134715"/>
            <a:ext cx="2217126" cy="1770785"/>
          </a:xfrm>
          <a:prstGeom prst="rect">
            <a:avLst/>
          </a:prstGeom>
        </p:spPr>
      </p:pic>
      <p:pic>
        <p:nvPicPr>
          <p:cNvPr id="8" name="Picture 7" descr="A picture containing text, clock&#10;&#10;Description automatically generated">
            <a:extLst>
              <a:ext uri="{FF2B5EF4-FFF2-40B4-BE49-F238E27FC236}">
                <a16:creationId xmlns:a16="http://schemas.microsoft.com/office/drawing/2014/main" id="{5F228B16-A86B-4069-97CA-372B81D9976D}"/>
              </a:ext>
            </a:extLst>
          </p:cNvPr>
          <p:cNvPicPr>
            <a:picLocks noChangeAspect="1"/>
          </p:cNvPicPr>
          <p:nvPr/>
        </p:nvPicPr>
        <p:blipFill>
          <a:blip r:embed="rId5"/>
          <a:stretch>
            <a:fillRect/>
          </a:stretch>
        </p:blipFill>
        <p:spPr>
          <a:xfrm>
            <a:off x="196860" y="4134715"/>
            <a:ext cx="2217126" cy="1770785"/>
          </a:xfrm>
          <a:prstGeom prst="rect">
            <a:avLst/>
          </a:prstGeom>
        </p:spPr>
      </p:pic>
      <p:pic>
        <p:nvPicPr>
          <p:cNvPr id="10" name="Picture 9" descr="Diagram&#10;&#10;Description automatically generated">
            <a:extLst>
              <a:ext uri="{FF2B5EF4-FFF2-40B4-BE49-F238E27FC236}">
                <a16:creationId xmlns:a16="http://schemas.microsoft.com/office/drawing/2014/main" id="{B5A07A98-F720-46ED-B9C9-8F932C32E68C}"/>
              </a:ext>
            </a:extLst>
          </p:cNvPr>
          <p:cNvPicPr>
            <a:picLocks noChangeAspect="1"/>
          </p:cNvPicPr>
          <p:nvPr/>
        </p:nvPicPr>
        <p:blipFill>
          <a:blip r:embed="rId6"/>
          <a:stretch>
            <a:fillRect/>
          </a:stretch>
        </p:blipFill>
        <p:spPr>
          <a:xfrm>
            <a:off x="6906938" y="4131639"/>
            <a:ext cx="2217126" cy="1770785"/>
          </a:xfrm>
          <a:prstGeom prst="rect">
            <a:avLst/>
          </a:prstGeom>
        </p:spPr>
      </p:pic>
      <p:pic>
        <p:nvPicPr>
          <p:cNvPr id="13" name="Picture 12" descr="Icon&#10;&#10;Description automatically generated">
            <a:extLst>
              <a:ext uri="{FF2B5EF4-FFF2-40B4-BE49-F238E27FC236}">
                <a16:creationId xmlns:a16="http://schemas.microsoft.com/office/drawing/2014/main" id="{BB39383B-A564-416D-89E8-98F22A1D9FFD}"/>
              </a:ext>
            </a:extLst>
          </p:cNvPr>
          <p:cNvPicPr>
            <a:picLocks noChangeAspect="1"/>
          </p:cNvPicPr>
          <p:nvPr/>
        </p:nvPicPr>
        <p:blipFill>
          <a:blip r:embed="rId7"/>
          <a:stretch>
            <a:fillRect/>
          </a:stretch>
        </p:blipFill>
        <p:spPr>
          <a:xfrm>
            <a:off x="2444998" y="4134715"/>
            <a:ext cx="2217126" cy="1770785"/>
          </a:xfrm>
          <a:prstGeom prst="rect">
            <a:avLst/>
          </a:prstGeom>
        </p:spPr>
      </p:pic>
      <p:pic>
        <p:nvPicPr>
          <p:cNvPr id="4" name="Picture 3">
            <a:extLst>
              <a:ext uri="{FF2B5EF4-FFF2-40B4-BE49-F238E27FC236}">
                <a16:creationId xmlns:a16="http://schemas.microsoft.com/office/drawing/2014/main" id="{5E9BB326-E34A-154E-A06A-F69B6792D458}"/>
              </a:ext>
            </a:extLst>
          </p:cNvPr>
          <p:cNvPicPr>
            <a:picLocks noChangeAspect="1"/>
          </p:cNvPicPr>
          <p:nvPr/>
        </p:nvPicPr>
        <p:blipFill>
          <a:blip r:embed="rId8"/>
          <a:stretch>
            <a:fillRect/>
          </a:stretch>
        </p:blipFill>
        <p:spPr>
          <a:xfrm>
            <a:off x="6525986" y="1000126"/>
            <a:ext cx="2514600" cy="419100"/>
          </a:xfrm>
          <a:prstGeom prst="rect">
            <a:avLst/>
          </a:prstGeom>
        </p:spPr>
      </p:pic>
      <p:pic>
        <p:nvPicPr>
          <p:cNvPr id="12" name="Picture 11">
            <a:extLst>
              <a:ext uri="{FF2B5EF4-FFF2-40B4-BE49-F238E27FC236}">
                <a16:creationId xmlns:a16="http://schemas.microsoft.com/office/drawing/2014/main" id="{CA81346E-F1C6-9FC1-13E9-68504C5DAD66}"/>
              </a:ext>
            </a:extLst>
          </p:cNvPr>
          <p:cNvPicPr>
            <a:picLocks noChangeAspect="1"/>
          </p:cNvPicPr>
          <p:nvPr/>
        </p:nvPicPr>
        <p:blipFill>
          <a:blip r:embed="rId8"/>
          <a:stretch>
            <a:fillRect/>
          </a:stretch>
        </p:blipFill>
        <p:spPr>
          <a:xfrm>
            <a:off x="3230866" y="3364547"/>
            <a:ext cx="2514600" cy="419100"/>
          </a:xfrm>
          <a:prstGeom prst="rect">
            <a:avLst/>
          </a:prstGeom>
        </p:spPr>
      </p:pic>
      <p:pic>
        <p:nvPicPr>
          <p:cNvPr id="14" name="Picture 2" descr="logo">
            <a:extLst>
              <a:ext uri="{FF2B5EF4-FFF2-40B4-BE49-F238E27FC236}">
                <a16:creationId xmlns:a16="http://schemas.microsoft.com/office/drawing/2014/main" id="{2253B77F-36A1-B302-3E2B-4F3522A2B52C}"/>
              </a:ext>
            </a:extLst>
          </p:cNvPr>
          <p:cNvPicPr>
            <a:picLocks noChangeAspect="1" noChangeArrowheads="1"/>
          </p:cNvPicPr>
          <p:nvPr/>
        </p:nvPicPr>
        <p:blipFill>
          <a:blip r:embed="rId9" cstate="print"/>
          <a:srcRect/>
          <a:stretch>
            <a:fillRect/>
          </a:stretch>
        </p:blipFill>
        <p:spPr bwMode="auto">
          <a:xfrm>
            <a:off x="457200" y="6172200"/>
            <a:ext cx="609600" cy="616515"/>
          </a:xfrm>
          <a:prstGeom prst="rect">
            <a:avLst/>
          </a:prstGeom>
          <a:noFill/>
          <a:ln w="9525">
            <a:noFill/>
            <a:miter lim="800000"/>
            <a:headEnd/>
            <a:tailEnd/>
          </a:ln>
        </p:spPr>
      </p:pic>
      <p:sp>
        <p:nvSpPr>
          <p:cNvPr id="15" name="TextBox 14">
            <a:extLst>
              <a:ext uri="{FF2B5EF4-FFF2-40B4-BE49-F238E27FC236}">
                <a16:creationId xmlns:a16="http://schemas.microsoft.com/office/drawing/2014/main" id="{F1CEAA77-4BDD-B80F-AA34-E72467296A43}"/>
              </a:ext>
            </a:extLst>
          </p:cNvPr>
          <p:cNvSpPr txBox="1"/>
          <p:nvPr/>
        </p:nvSpPr>
        <p:spPr>
          <a:xfrm>
            <a:off x="1" y="29069"/>
            <a:ext cx="8975272" cy="707886"/>
          </a:xfrm>
          <a:prstGeom prst="rect">
            <a:avLst/>
          </a:prstGeom>
          <a:noFill/>
        </p:spPr>
        <p:txBody>
          <a:bodyPr wrap="square">
            <a:spAutoFit/>
          </a:bodyPr>
          <a:lstStyle/>
          <a:p>
            <a:r>
              <a:rPr lang="en-US" sz="4000" b="0" dirty="0">
                <a:solidFill>
                  <a:srgbClr val="5294B6"/>
                </a:solidFill>
                <a:latin typeface="Calibri" panose="020F0502020204030204" pitchFamily="34" charset="0"/>
                <a:cs typeface="Calibri" panose="020F0502020204030204" pitchFamily="34" charset="0"/>
              </a:rPr>
              <a:t>2023-2031 HOUSING ELEMENT </a:t>
            </a:r>
            <a:endParaRPr lang="en-US" sz="4000" dirty="0"/>
          </a:p>
        </p:txBody>
      </p:sp>
      <p:sp>
        <p:nvSpPr>
          <p:cNvPr id="16" name="TextBox 15">
            <a:extLst>
              <a:ext uri="{FF2B5EF4-FFF2-40B4-BE49-F238E27FC236}">
                <a16:creationId xmlns:a16="http://schemas.microsoft.com/office/drawing/2014/main" id="{815A1DF9-65B9-4E17-B2A4-EBDE586EC296}"/>
              </a:ext>
            </a:extLst>
          </p:cNvPr>
          <p:cNvSpPr txBox="1"/>
          <p:nvPr/>
        </p:nvSpPr>
        <p:spPr>
          <a:xfrm>
            <a:off x="26505" y="963291"/>
            <a:ext cx="9117495" cy="3708708"/>
          </a:xfrm>
          <a:prstGeom prst="rect">
            <a:avLst/>
          </a:prstGeom>
          <a:noFill/>
        </p:spPr>
        <p:txBody>
          <a:bodyPr wrap="square">
            <a:spAutoFit/>
          </a:bodyPr>
          <a:lstStyle/>
          <a:p>
            <a:r>
              <a:rPr lang="en-US" sz="1900" u="sng" dirty="0">
                <a:solidFill>
                  <a:srgbClr val="5294B6"/>
                </a:solidFill>
                <a:latin typeface="Calibri" panose="020F0502020204030204" pitchFamily="34" charset="0"/>
                <a:cs typeface="Calibri" panose="020F0502020204030204" pitchFamily="34" charset="0"/>
              </a:rPr>
              <a:t>Program Requirements</a:t>
            </a:r>
          </a:p>
          <a:p>
            <a:pPr marL="457200" lvl="2" indent="-342900">
              <a:buFont typeface="+mj-lt"/>
              <a:buAutoNum type="arabicPeriod"/>
            </a:pPr>
            <a:r>
              <a:rPr lang="en-US" sz="1600" dirty="0">
                <a:solidFill>
                  <a:srgbClr val="5294B6"/>
                </a:solidFill>
                <a:latin typeface="Calibri" panose="020F0502020204030204" pitchFamily="34" charset="0"/>
                <a:cs typeface="Calibri" panose="020F0502020204030204" pitchFamily="34" charset="0"/>
              </a:rPr>
              <a:t>Accommodate the City’s RHNA.</a:t>
            </a:r>
          </a:p>
          <a:p>
            <a:pPr marL="457200" lvl="2" indent="-342900">
              <a:buFont typeface="+mj-lt"/>
              <a:buAutoNum type="arabicPeriod"/>
            </a:pPr>
            <a:r>
              <a:rPr lang="en-US" sz="1600" dirty="0">
                <a:solidFill>
                  <a:srgbClr val="5294B6"/>
                </a:solidFill>
                <a:latin typeface="Calibri" panose="020F0502020204030204" pitchFamily="34" charset="0"/>
                <a:cs typeface="Calibri" panose="020F0502020204030204" pitchFamily="34" charset="0"/>
              </a:rPr>
              <a:t>Develop housing to meet the needs of households at all income levels.</a:t>
            </a:r>
          </a:p>
          <a:p>
            <a:pPr marL="457200" lvl="2" indent="-342900">
              <a:buFont typeface="+mj-lt"/>
              <a:buAutoNum type="arabicPeriod"/>
            </a:pPr>
            <a:r>
              <a:rPr lang="en-US" sz="1600" dirty="0">
                <a:solidFill>
                  <a:srgbClr val="5294B6"/>
                </a:solidFill>
                <a:latin typeface="Calibri" panose="020F0502020204030204" pitchFamily="34" charset="0"/>
                <a:cs typeface="Calibri" panose="020F0502020204030204" pitchFamily="34" charset="0"/>
              </a:rPr>
              <a:t>Address and/or remove governmental and nongovernmental constraints</a:t>
            </a:r>
          </a:p>
          <a:p>
            <a:pPr marL="457200" lvl="2" indent="-342900">
              <a:buFont typeface="+mj-lt"/>
              <a:buAutoNum type="arabicPeriod"/>
            </a:pPr>
            <a:r>
              <a:rPr lang="en-US" sz="1600" dirty="0">
                <a:solidFill>
                  <a:srgbClr val="5294B6"/>
                </a:solidFill>
                <a:latin typeface="Calibri" panose="020F0502020204030204" pitchFamily="34" charset="0"/>
                <a:cs typeface="Calibri" panose="020F0502020204030204" pitchFamily="34" charset="0"/>
              </a:rPr>
              <a:t>Conserve and improve the condition of the existing affordable housing stock.</a:t>
            </a:r>
          </a:p>
          <a:p>
            <a:pPr marL="457200" lvl="2" indent="-342900">
              <a:buFont typeface="+mj-lt"/>
              <a:buAutoNum type="arabicPeriod" startAt="5"/>
            </a:pPr>
            <a:r>
              <a:rPr lang="en-US" sz="1600" dirty="0">
                <a:solidFill>
                  <a:srgbClr val="5294B6"/>
                </a:solidFill>
                <a:latin typeface="Calibri" panose="020F0502020204030204" pitchFamily="34" charset="0"/>
                <a:cs typeface="Calibri" panose="020F0502020204030204" pitchFamily="34" charset="0"/>
              </a:rPr>
              <a:t>Promote fair housing opportunities and promote housing throughout the community for all persons </a:t>
            </a:r>
          </a:p>
          <a:p>
            <a:pPr marL="457200" lvl="2" indent="-342900">
              <a:buFont typeface="+mj-lt"/>
              <a:buAutoNum type="arabicPeriod" startAt="5"/>
            </a:pPr>
            <a:r>
              <a:rPr lang="en-US" sz="1600" dirty="0">
                <a:solidFill>
                  <a:srgbClr val="5294B6"/>
                </a:solidFill>
                <a:latin typeface="Calibri" panose="020F0502020204030204" pitchFamily="34" charset="0"/>
                <a:cs typeface="Calibri" panose="020F0502020204030204" pitchFamily="34" charset="0"/>
              </a:rPr>
              <a:t>Preserve assisted housing developments for low income</a:t>
            </a:r>
          </a:p>
          <a:p>
            <a:pPr marL="457200" lvl="2" indent="-342900">
              <a:buFont typeface="+mj-lt"/>
              <a:buAutoNum type="arabicPeriod" startAt="5"/>
            </a:pPr>
            <a:r>
              <a:rPr lang="en-US" sz="1600" dirty="0">
                <a:solidFill>
                  <a:srgbClr val="5294B6"/>
                </a:solidFill>
                <a:latin typeface="Calibri" panose="020F0502020204030204" pitchFamily="34" charset="0"/>
                <a:cs typeface="Calibri" panose="020F0502020204030204" pitchFamily="34" charset="0"/>
              </a:rPr>
              <a:t>Incentivize and promote the creation of accessory dwelling units that can be offered at affordable rent.</a:t>
            </a:r>
          </a:p>
          <a:p>
            <a:pPr marL="457200" lvl="2" indent="-342900">
              <a:buFont typeface="+mj-lt"/>
              <a:buAutoNum type="arabicPeriod" startAt="5"/>
            </a:pPr>
            <a:r>
              <a:rPr lang="en-US" sz="1600" dirty="0">
                <a:solidFill>
                  <a:srgbClr val="5294B6"/>
                </a:solidFill>
                <a:latin typeface="Calibri" panose="020F0502020204030204" pitchFamily="34" charset="0"/>
                <a:cs typeface="Calibri" panose="020F0502020204030204" pitchFamily="34" charset="0"/>
              </a:rPr>
              <a:t>Identify the agencies responsible for implementation.</a:t>
            </a:r>
          </a:p>
          <a:p>
            <a:pPr marL="457200" lvl="2" indent="-342900">
              <a:buFont typeface="+mj-lt"/>
              <a:buAutoNum type="arabicPeriod" startAt="5"/>
            </a:pPr>
            <a:r>
              <a:rPr lang="en-US" sz="1600" dirty="0">
                <a:solidFill>
                  <a:srgbClr val="5294B6"/>
                </a:solidFill>
                <a:latin typeface="Calibri" panose="020F0502020204030204" pitchFamily="34" charset="0"/>
                <a:cs typeface="Calibri" panose="020F0502020204030204" pitchFamily="34" charset="0"/>
              </a:rPr>
              <a:t>Include a diligent effort by the local government to achieve public participation of all economic segments of the community.</a:t>
            </a:r>
          </a:p>
          <a:p>
            <a:pPr marL="457200" lvl="2" indent="-342900">
              <a:buFont typeface="+mj-lt"/>
              <a:buAutoNum type="arabicPeriod" startAt="5"/>
            </a:pPr>
            <a:r>
              <a:rPr lang="en-US" sz="1600" dirty="0">
                <a:solidFill>
                  <a:srgbClr val="5294B6"/>
                </a:solidFill>
                <a:latin typeface="Calibri" panose="020F0502020204030204" pitchFamily="34" charset="0"/>
                <a:cs typeface="Calibri" panose="020F0502020204030204" pitchFamily="34" charset="0"/>
              </a:rPr>
              <a:t>Identify actions related to mobility strategies and place-based strategies.</a:t>
            </a:r>
          </a:p>
          <a:p>
            <a:pPr marL="800100" lvl="1" indent="-342900">
              <a:buFontTx/>
              <a:buChar char="-"/>
            </a:pPr>
            <a:endParaRPr lang="en-US" sz="2000" dirty="0">
              <a:solidFill>
                <a:srgbClr val="5294B6"/>
              </a:solidFill>
              <a:latin typeface="Calibri" panose="020F0502020204030204" pitchFamily="34" charset="0"/>
              <a:cs typeface="Calibri" panose="020F0502020204030204" pitchFamily="34" charset="0"/>
            </a:endParaRPr>
          </a:p>
          <a:p>
            <a:pPr marL="800100" lvl="1" indent="-342900">
              <a:buFontTx/>
              <a:buChar char="-"/>
            </a:pPr>
            <a:endParaRPr lang="en-US" sz="2000" dirty="0">
              <a:solidFill>
                <a:srgbClr val="5294B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5042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8E5B416-A676-4155-B1E8-ECA2DDEEC39B}"/>
              </a:ext>
            </a:extLst>
          </p:cNvPr>
          <p:cNvCxnSpPr>
            <a:cxnSpLocks/>
          </p:cNvCxnSpPr>
          <p:nvPr/>
        </p:nvCxnSpPr>
        <p:spPr>
          <a:xfrm>
            <a:off x="6569" y="657227"/>
            <a:ext cx="9137431" cy="31744"/>
          </a:xfrm>
          <a:prstGeom prst="line">
            <a:avLst/>
          </a:prstGeom>
          <a:ln w="28575">
            <a:solidFill>
              <a:srgbClr val="C1D16E"/>
            </a:solidFill>
          </a:ln>
          <a:effectLst/>
        </p:spPr>
        <p:style>
          <a:lnRef idx="2">
            <a:schemeClr val="accent1"/>
          </a:lnRef>
          <a:fillRef idx="0">
            <a:schemeClr val="accent1"/>
          </a:fillRef>
          <a:effectRef idx="1">
            <a:schemeClr val="accent1"/>
          </a:effectRef>
          <a:fontRef idx="minor">
            <a:schemeClr val="tx1"/>
          </a:fontRef>
        </p:style>
      </p:cxnSp>
      <p:pic>
        <p:nvPicPr>
          <p:cNvPr id="7" name="Picture 2" descr="C:\Users\greddy\Desktop\PlaceWorks_White.png">
            <a:extLst>
              <a:ext uri="{FF2B5EF4-FFF2-40B4-BE49-F238E27FC236}">
                <a16:creationId xmlns:a16="http://schemas.microsoft.com/office/drawing/2014/main" id="{DD2E14C0-636C-4D73-A360-F840D647F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75" y="1000126"/>
            <a:ext cx="1758156" cy="31814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E9BB326-E34A-154E-A06A-F69B6792D458}"/>
              </a:ext>
            </a:extLst>
          </p:cNvPr>
          <p:cNvPicPr>
            <a:picLocks noChangeAspect="1"/>
          </p:cNvPicPr>
          <p:nvPr/>
        </p:nvPicPr>
        <p:blipFill>
          <a:blip r:embed="rId4"/>
          <a:stretch>
            <a:fillRect/>
          </a:stretch>
        </p:blipFill>
        <p:spPr>
          <a:xfrm>
            <a:off x="6525986" y="1000126"/>
            <a:ext cx="2514600" cy="419100"/>
          </a:xfrm>
          <a:prstGeom prst="rect">
            <a:avLst/>
          </a:prstGeom>
        </p:spPr>
      </p:pic>
      <p:pic>
        <p:nvPicPr>
          <p:cNvPr id="12" name="Picture 11">
            <a:extLst>
              <a:ext uri="{FF2B5EF4-FFF2-40B4-BE49-F238E27FC236}">
                <a16:creationId xmlns:a16="http://schemas.microsoft.com/office/drawing/2014/main" id="{CA81346E-F1C6-9FC1-13E9-68504C5DAD66}"/>
              </a:ext>
            </a:extLst>
          </p:cNvPr>
          <p:cNvPicPr>
            <a:picLocks noChangeAspect="1"/>
          </p:cNvPicPr>
          <p:nvPr/>
        </p:nvPicPr>
        <p:blipFill>
          <a:blip r:embed="rId4"/>
          <a:stretch>
            <a:fillRect/>
          </a:stretch>
        </p:blipFill>
        <p:spPr>
          <a:xfrm>
            <a:off x="3230866" y="3364547"/>
            <a:ext cx="2514600" cy="419100"/>
          </a:xfrm>
          <a:prstGeom prst="rect">
            <a:avLst/>
          </a:prstGeom>
        </p:spPr>
      </p:pic>
      <p:pic>
        <p:nvPicPr>
          <p:cNvPr id="14" name="Picture 2" descr="logo">
            <a:extLst>
              <a:ext uri="{FF2B5EF4-FFF2-40B4-BE49-F238E27FC236}">
                <a16:creationId xmlns:a16="http://schemas.microsoft.com/office/drawing/2014/main" id="{2253B77F-36A1-B302-3E2B-4F3522A2B52C}"/>
              </a:ext>
            </a:extLst>
          </p:cNvPr>
          <p:cNvPicPr>
            <a:picLocks noChangeAspect="1" noChangeArrowheads="1"/>
          </p:cNvPicPr>
          <p:nvPr/>
        </p:nvPicPr>
        <p:blipFill>
          <a:blip r:embed="rId5" cstate="print"/>
          <a:srcRect/>
          <a:stretch>
            <a:fillRect/>
          </a:stretch>
        </p:blipFill>
        <p:spPr bwMode="auto">
          <a:xfrm>
            <a:off x="457200" y="6172200"/>
            <a:ext cx="609600" cy="616515"/>
          </a:xfrm>
          <a:prstGeom prst="rect">
            <a:avLst/>
          </a:prstGeom>
          <a:noFill/>
          <a:ln w="9525">
            <a:noFill/>
            <a:miter lim="800000"/>
            <a:headEnd/>
            <a:tailEnd/>
          </a:ln>
        </p:spPr>
      </p:pic>
      <p:sp>
        <p:nvSpPr>
          <p:cNvPr id="15" name="TextBox 14">
            <a:extLst>
              <a:ext uri="{FF2B5EF4-FFF2-40B4-BE49-F238E27FC236}">
                <a16:creationId xmlns:a16="http://schemas.microsoft.com/office/drawing/2014/main" id="{F1CEAA77-4BDD-B80F-AA34-E72467296A43}"/>
              </a:ext>
            </a:extLst>
          </p:cNvPr>
          <p:cNvSpPr txBox="1"/>
          <p:nvPr/>
        </p:nvSpPr>
        <p:spPr>
          <a:xfrm>
            <a:off x="1" y="29069"/>
            <a:ext cx="8975272" cy="707886"/>
          </a:xfrm>
          <a:prstGeom prst="rect">
            <a:avLst/>
          </a:prstGeom>
          <a:noFill/>
        </p:spPr>
        <p:txBody>
          <a:bodyPr wrap="square">
            <a:spAutoFit/>
          </a:bodyPr>
          <a:lstStyle/>
          <a:p>
            <a:r>
              <a:rPr lang="en-US" sz="4000" b="0" dirty="0">
                <a:solidFill>
                  <a:srgbClr val="5294B6"/>
                </a:solidFill>
                <a:latin typeface="Calibri" panose="020F0502020204030204" pitchFamily="34" charset="0"/>
                <a:cs typeface="Calibri" panose="020F0502020204030204" pitchFamily="34" charset="0"/>
              </a:rPr>
              <a:t>2023-2031 HOUSING ELEMENT </a:t>
            </a:r>
            <a:endParaRPr lang="en-US" sz="4000" dirty="0"/>
          </a:p>
        </p:txBody>
      </p:sp>
      <p:sp>
        <p:nvSpPr>
          <p:cNvPr id="17" name="Content Placeholder 4">
            <a:extLst>
              <a:ext uri="{FF2B5EF4-FFF2-40B4-BE49-F238E27FC236}">
                <a16:creationId xmlns:a16="http://schemas.microsoft.com/office/drawing/2014/main" id="{FB53D60A-8142-4638-8831-0AAAEEC91B34}"/>
              </a:ext>
            </a:extLst>
          </p:cNvPr>
          <p:cNvSpPr txBox="1">
            <a:spLocks/>
          </p:cNvSpPr>
          <p:nvPr/>
        </p:nvSpPr>
        <p:spPr>
          <a:xfrm>
            <a:off x="236412" y="1510045"/>
            <a:ext cx="4251225" cy="4623076"/>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rgbClr val="5294B6"/>
                </a:solidFill>
                <a:latin typeface="Calibri" panose="020F0502020204030204" pitchFamily="34" charset="0"/>
                <a:cs typeface="Calibri" panose="020F0502020204030204" pitchFamily="34" charset="0"/>
              </a:rPr>
              <a:t>H-1 Preservation</a:t>
            </a:r>
            <a:r>
              <a:rPr lang="en-US" sz="1600" dirty="0">
                <a:solidFill>
                  <a:srgbClr val="5294B6"/>
                </a:solidFill>
                <a:latin typeface="Calibri" panose="020F0502020204030204" pitchFamily="34" charset="0"/>
                <a:cs typeface="Calibri" panose="020F0502020204030204" pitchFamily="34" charset="0"/>
              </a:rPr>
              <a:t>: Preserve and improve the city’s existing neighborhoods and housing stock</a:t>
            </a:r>
          </a:p>
          <a:p>
            <a:pPr marL="0" indent="0">
              <a:buFont typeface="Arial" panose="020B0604020202020204" pitchFamily="34" charset="0"/>
              <a:buNone/>
            </a:pPr>
            <a:r>
              <a:rPr lang="en-US" sz="1600" b="1" dirty="0">
                <a:solidFill>
                  <a:srgbClr val="5294B6"/>
                </a:solidFill>
                <a:latin typeface="Calibri" panose="020F0502020204030204" pitchFamily="34" charset="0"/>
                <a:cs typeface="Calibri" panose="020F0502020204030204" pitchFamily="34" charset="0"/>
              </a:rPr>
              <a:t>H-2 Housing Development</a:t>
            </a:r>
            <a:r>
              <a:rPr lang="en-US" sz="1600" dirty="0">
                <a:solidFill>
                  <a:srgbClr val="5294B6"/>
                </a:solidFill>
                <a:latin typeface="Calibri" panose="020F0502020204030204" pitchFamily="34" charset="0"/>
                <a:cs typeface="Calibri" panose="020F0502020204030204" pitchFamily="34" charset="0"/>
              </a:rPr>
              <a:t>: Encourage the development of housing affordable to extremely low, very low-, and low-income households.</a:t>
            </a:r>
          </a:p>
          <a:p>
            <a:pPr marL="0" indent="0">
              <a:buFont typeface="Arial" panose="020B0604020202020204" pitchFamily="34" charset="0"/>
              <a:buNone/>
            </a:pPr>
            <a:r>
              <a:rPr lang="en-US" sz="1600" b="1" dirty="0">
                <a:solidFill>
                  <a:srgbClr val="5294B6"/>
                </a:solidFill>
                <a:latin typeface="Calibri" panose="020F0502020204030204" pitchFamily="34" charset="0"/>
                <a:cs typeface="Calibri" panose="020F0502020204030204" pitchFamily="34" charset="0"/>
              </a:rPr>
              <a:t>H-3 Special Needs</a:t>
            </a:r>
            <a:r>
              <a:rPr lang="en-US" sz="1600" dirty="0">
                <a:solidFill>
                  <a:srgbClr val="5294B6"/>
                </a:solidFill>
                <a:latin typeface="Calibri" panose="020F0502020204030204" pitchFamily="34" charset="0"/>
                <a:cs typeface="Calibri" panose="020F0502020204030204" pitchFamily="34" charset="0"/>
              </a:rPr>
              <a:t>: Promote the development of affordable housing for person with special needs</a:t>
            </a:r>
          </a:p>
          <a:p>
            <a:pPr marL="0" indent="0">
              <a:buFont typeface="Arial" panose="020B0604020202020204" pitchFamily="34" charset="0"/>
              <a:buNone/>
            </a:pPr>
            <a:r>
              <a:rPr lang="en-US" sz="1600" b="1" dirty="0">
                <a:solidFill>
                  <a:srgbClr val="5294B6"/>
                </a:solidFill>
                <a:latin typeface="Calibri" panose="020F0502020204030204" pitchFamily="34" charset="0"/>
                <a:cs typeface="Calibri" panose="020F0502020204030204" pitchFamily="34" charset="0"/>
              </a:rPr>
              <a:t>H-4 Housing Type</a:t>
            </a:r>
            <a:r>
              <a:rPr lang="en-US" sz="1600" dirty="0">
                <a:solidFill>
                  <a:srgbClr val="5294B6"/>
                </a:solidFill>
                <a:latin typeface="Calibri" panose="020F0502020204030204" pitchFamily="34" charset="0"/>
                <a:cs typeface="Calibri" panose="020F0502020204030204" pitchFamily="34" charset="0"/>
              </a:rPr>
              <a:t>: Provide a wide variety of housing types appropriate for households at all socioeconomic levels and with a variety of lifestyles and preferences. </a:t>
            </a:r>
          </a:p>
          <a:p>
            <a:pPr marL="0" indent="0">
              <a:buFont typeface="Arial" panose="020B0604020202020204" pitchFamily="34" charset="0"/>
              <a:buNone/>
            </a:pPr>
            <a:r>
              <a:rPr lang="en-US" sz="1600" b="1" dirty="0">
                <a:solidFill>
                  <a:srgbClr val="5294B6"/>
                </a:solidFill>
                <a:latin typeface="Calibri" panose="020F0502020204030204" pitchFamily="34" charset="0"/>
                <a:cs typeface="Calibri" panose="020F0502020204030204" pitchFamily="34" charset="0"/>
              </a:rPr>
              <a:t>H-5 Fair Housing</a:t>
            </a:r>
            <a:r>
              <a:rPr lang="en-US" sz="1600" dirty="0">
                <a:solidFill>
                  <a:srgbClr val="5294B6"/>
                </a:solidFill>
                <a:latin typeface="Calibri" panose="020F0502020204030204" pitchFamily="34" charset="0"/>
                <a:cs typeface="Calibri" panose="020F0502020204030204" pitchFamily="34" charset="0"/>
              </a:rPr>
              <a:t>: Promote equal opportunity in housing</a:t>
            </a:r>
          </a:p>
          <a:p>
            <a:pPr marL="0" indent="0">
              <a:buFont typeface="Arial" panose="020B0604020202020204" pitchFamily="34" charset="0"/>
              <a:buNone/>
            </a:pPr>
            <a:r>
              <a:rPr lang="en-US" sz="1600" b="1" dirty="0">
                <a:solidFill>
                  <a:srgbClr val="5294B6"/>
                </a:solidFill>
                <a:latin typeface="Calibri" panose="020F0502020204030204" pitchFamily="34" charset="0"/>
                <a:cs typeface="Calibri" panose="020F0502020204030204" pitchFamily="34" charset="0"/>
              </a:rPr>
              <a:t>H-6 Housing Needs</a:t>
            </a:r>
            <a:r>
              <a:rPr lang="en-US" sz="1600" dirty="0">
                <a:solidFill>
                  <a:srgbClr val="5294B6"/>
                </a:solidFill>
                <a:latin typeface="Calibri" panose="020F0502020204030204" pitchFamily="34" charset="0"/>
                <a:cs typeface="Calibri" panose="020F0502020204030204" pitchFamily="34" charset="0"/>
              </a:rPr>
              <a:t>: Improve the balance in housing tenure and unit sizes to specifically address the need for family-friendly housing and increase owner occupancy.</a:t>
            </a:r>
          </a:p>
          <a:p>
            <a:pPr marL="0" indent="0">
              <a:buFont typeface="Arial" panose="020B0604020202020204" pitchFamily="34" charset="0"/>
              <a:buNone/>
            </a:pPr>
            <a:r>
              <a:rPr lang="en-US" sz="1600" b="1" dirty="0">
                <a:solidFill>
                  <a:srgbClr val="5294B6"/>
                </a:solidFill>
                <a:latin typeface="Calibri" panose="020F0502020204030204" pitchFamily="34" charset="0"/>
                <a:cs typeface="Calibri" panose="020F0502020204030204" pitchFamily="34" charset="0"/>
              </a:rPr>
              <a:t>H-7 Sustainability</a:t>
            </a:r>
            <a:r>
              <a:rPr lang="en-US" sz="1600" dirty="0">
                <a:solidFill>
                  <a:srgbClr val="5294B6"/>
                </a:solidFill>
                <a:latin typeface="Calibri" panose="020F0502020204030204" pitchFamily="34" charset="0"/>
                <a:cs typeface="Calibri" panose="020F0502020204030204" pitchFamily="34" charset="0"/>
              </a:rPr>
              <a:t>: Promote environmental responsibility and long-term sustainability in residential development through the remediation of brownfields and promotion of “green” and “healthy” housing development</a:t>
            </a:r>
          </a:p>
        </p:txBody>
      </p:sp>
      <p:sp>
        <p:nvSpPr>
          <p:cNvPr id="19" name="Content Placeholder 6">
            <a:extLst>
              <a:ext uri="{FF2B5EF4-FFF2-40B4-BE49-F238E27FC236}">
                <a16:creationId xmlns:a16="http://schemas.microsoft.com/office/drawing/2014/main" id="{E94CB393-57BC-4BEB-B4D4-A284E78A43CD}"/>
              </a:ext>
            </a:extLst>
          </p:cNvPr>
          <p:cNvSpPr txBox="1">
            <a:spLocks/>
          </p:cNvSpPr>
          <p:nvPr/>
        </p:nvSpPr>
        <p:spPr>
          <a:xfrm>
            <a:off x="4656365" y="1478199"/>
            <a:ext cx="4400550" cy="4631406"/>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rgbClr val="5294B6"/>
                </a:solidFill>
                <a:latin typeface="Calibri" panose="020F0502020204030204" pitchFamily="34" charset="0"/>
                <a:cs typeface="Calibri" panose="020F0502020204030204" pitchFamily="34" charset="0"/>
              </a:rPr>
              <a:t>H-1 Housing Development</a:t>
            </a:r>
            <a:r>
              <a:rPr lang="en-US" sz="2400" dirty="0">
                <a:solidFill>
                  <a:srgbClr val="5294B6"/>
                </a:solidFill>
                <a:latin typeface="Calibri" panose="020F0502020204030204" pitchFamily="34" charset="0"/>
                <a:cs typeface="Calibri" panose="020F0502020204030204" pitchFamily="34" charset="0"/>
              </a:rPr>
              <a:t>: Facilitate the construction of a wide variety of housing types for various income levels, in a manner that promotes environmental responsibility and long-term sustainability, in support of meeting the City's Regional Housing Needs Allocation  (RHNA).</a:t>
            </a:r>
          </a:p>
          <a:p>
            <a:pPr marL="0" indent="0">
              <a:buFont typeface="Arial" panose="020B0604020202020204" pitchFamily="34" charset="0"/>
              <a:buNone/>
            </a:pPr>
            <a:r>
              <a:rPr lang="en-US" sz="2400" b="1" dirty="0">
                <a:solidFill>
                  <a:srgbClr val="5294B6"/>
                </a:solidFill>
                <a:latin typeface="Calibri" panose="020F0502020204030204" pitchFamily="34" charset="0"/>
                <a:cs typeface="Calibri" panose="020F0502020204030204" pitchFamily="34" charset="0"/>
              </a:rPr>
              <a:t>H-2 Preservation</a:t>
            </a:r>
            <a:r>
              <a:rPr lang="en-US" sz="2400" dirty="0">
                <a:solidFill>
                  <a:srgbClr val="5294B6"/>
                </a:solidFill>
                <a:latin typeface="Calibri" panose="020F0502020204030204" pitchFamily="34" charset="0"/>
                <a:cs typeface="Calibri" panose="020F0502020204030204" pitchFamily="34" charset="0"/>
              </a:rPr>
              <a:t>: Conserve and improve the condition of the existing housing stock to enhance the livability of neighborhood(s) for all residents.</a:t>
            </a:r>
          </a:p>
          <a:p>
            <a:pPr marL="0" indent="0">
              <a:buFont typeface="Arial" panose="020B0604020202020204" pitchFamily="34" charset="0"/>
              <a:buNone/>
            </a:pPr>
            <a:r>
              <a:rPr lang="en-US" sz="2400" b="1" dirty="0">
                <a:solidFill>
                  <a:srgbClr val="5294B6"/>
                </a:solidFill>
                <a:latin typeface="Calibri" panose="020F0502020204030204" pitchFamily="34" charset="0"/>
                <a:cs typeface="Calibri" panose="020F0502020204030204" pitchFamily="34" charset="0"/>
              </a:rPr>
              <a:t>H-3 Housing Needs</a:t>
            </a:r>
            <a:r>
              <a:rPr lang="en-US" sz="2400" dirty="0">
                <a:solidFill>
                  <a:srgbClr val="5294B6"/>
                </a:solidFill>
                <a:latin typeface="Calibri" panose="020F0502020204030204" pitchFamily="34" charset="0"/>
                <a:cs typeface="Calibri" panose="020F0502020204030204" pitchFamily="34" charset="0"/>
              </a:rPr>
              <a:t>: Ensure housing is accessible and affordable to very-low-, low-, and moderate-income residents, with a priority for those with special needs.</a:t>
            </a:r>
          </a:p>
          <a:p>
            <a:pPr marL="0" indent="0">
              <a:buFont typeface="Arial" panose="020B0604020202020204" pitchFamily="34" charset="0"/>
              <a:buNone/>
            </a:pPr>
            <a:r>
              <a:rPr lang="en-US" sz="2400" b="1" dirty="0">
                <a:solidFill>
                  <a:srgbClr val="5294B6"/>
                </a:solidFill>
                <a:latin typeface="Calibri" panose="020F0502020204030204" pitchFamily="34" charset="0"/>
                <a:cs typeface="Calibri" panose="020F0502020204030204" pitchFamily="34" charset="0"/>
              </a:rPr>
              <a:t>H-4 Fair Housing</a:t>
            </a:r>
            <a:r>
              <a:rPr lang="en-US" sz="2400" dirty="0">
                <a:solidFill>
                  <a:srgbClr val="5294B6"/>
                </a:solidFill>
                <a:latin typeface="Calibri" panose="020F0502020204030204" pitchFamily="34" charset="0"/>
                <a:cs typeface="Calibri" panose="020F0502020204030204" pitchFamily="34" charset="0"/>
              </a:rPr>
              <a:t>: Ensure all community members have equitable access to safe, sanitary and affordable housing as protected under State and Federal fair housing laws.</a:t>
            </a:r>
          </a:p>
          <a:p>
            <a:pPr marL="0" indent="0">
              <a:buFont typeface="Arial" panose="020B0604020202020204" pitchFamily="34" charset="0"/>
              <a:buNone/>
            </a:pPr>
            <a:r>
              <a:rPr lang="en-US" sz="2400" b="1" dirty="0">
                <a:solidFill>
                  <a:srgbClr val="5294B6"/>
                </a:solidFill>
                <a:latin typeface="Calibri" panose="020F0502020204030204" pitchFamily="34" charset="0"/>
                <a:cs typeface="Calibri" panose="020F0502020204030204" pitchFamily="34" charset="0"/>
              </a:rPr>
              <a:t>H-5 Constraints</a:t>
            </a:r>
            <a:r>
              <a:rPr lang="en-US" sz="2400" dirty="0">
                <a:solidFill>
                  <a:srgbClr val="5294B6"/>
                </a:solidFill>
                <a:latin typeface="Calibri" panose="020F0502020204030204" pitchFamily="34" charset="0"/>
                <a:cs typeface="Calibri" panose="020F0502020204030204" pitchFamily="34" charset="0"/>
              </a:rPr>
              <a:t>: Reduce or remove governmental and nongovernmental constraints to the development, improvement, and maintenance of housing, where feasible.</a:t>
            </a:r>
          </a:p>
          <a:p>
            <a:pPr marL="0" indent="0">
              <a:buFont typeface="Arial" panose="020B0604020202020204" pitchFamily="34" charset="0"/>
              <a:buNone/>
            </a:pPr>
            <a:endParaRPr lang="en-US" dirty="0"/>
          </a:p>
        </p:txBody>
      </p:sp>
      <p:sp>
        <p:nvSpPr>
          <p:cNvPr id="20" name="Text Placeholder 3">
            <a:extLst>
              <a:ext uri="{FF2B5EF4-FFF2-40B4-BE49-F238E27FC236}">
                <a16:creationId xmlns:a16="http://schemas.microsoft.com/office/drawing/2014/main" id="{5D866EA8-28B3-472B-9367-019924E15728}"/>
              </a:ext>
            </a:extLst>
          </p:cNvPr>
          <p:cNvSpPr txBox="1">
            <a:spLocks/>
          </p:cNvSpPr>
          <p:nvPr/>
        </p:nvSpPr>
        <p:spPr>
          <a:xfrm>
            <a:off x="1344400" y="1142043"/>
            <a:ext cx="1828065" cy="27267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u="sng" dirty="0">
                <a:solidFill>
                  <a:srgbClr val="5294B6"/>
                </a:solidFill>
                <a:latin typeface="Calibri" panose="020F0502020204030204" pitchFamily="34" charset="0"/>
                <a:cs typeface="Calibri" panose="020F0502020204030204" pitchFamily="34" charset="0"/>
              </a:rPr>
              <a:t>Cycle 5</a:t>
            </a:r>
          </a:p>
        </p:txBody>
      </p:sp>
      <p:sp>
        <p:nvSpPr>
          <p:cNvPr id="21" name="Text Placeholder 5">
            <a:extLst>
              <a:ext uri="{FF2B5EF4-FFF2-40B4-BE49-F238E27FC236}">
                <a16:creationId xmlns:a16="http://schemas.microsoft.com/office/drawing/2014/main" id="{0DE2F1B1-D831-4F29-BF68-C78EDCD7FC98}"/>
              </a:ext>
            </a:extLst>
          </p:cNvPr>
          <p:cNvSpPr txBox="1">
            <a:spLocks/>
          </p:cNvSpPr>
          <p:nvPr/>
        </p:nvSpPr>
        <p:spPr>
          <a:xfrm>
            <a:off x="4957082" y="1147057"/>
            <a:ext cx="3555900" cy="27267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u="sng" dirty="0">
                <a:solidFill>
                  <a:srgbClr val="5294B6"/>
                </a:solidFill>
                <a:latin typeface="Calibri" panose="020F0502020204030204" pitchFamily="34" charset="0"/>
                <a:cs typeface="Calibri" panose="020F0502020204030204" pitchFamily="34" charset="0"/>
              </a:rPr>
              <a:t>Cycle 6</a:t>
            </a:r>
          </a:p>
        </p:txBody>
      </p:sp>
      <p:sp>
        <p:nvSpPr>
          <p:cNvPr id="2" name="TextBox 1">
            <a:extLst>
              <a:ext uri="{FF2B5EF4-FFF2-40B4-BE49-F238E27FC236}">
                <a16:creationId xmlns:a16="http://schemas.microsoft.com/office/drawing/2014/main" id="{7710CE15-C4C4-4E45-B45C-5992CB7C3AA9}"/>
              </a:ext>
            </a:extLst>
          </p:cNvPr>
          <p:cNvSpPr txBox="1"/>
          <p:nvPr/>
        </p:nvSpPr>
        <p:spPr>
          <a:xfrm>
            <a:off x="114300" y="724879"/>
            <a:ext cx="5499000" cy="461665"/>
          </a:xfrm>
          <a:prstGeom prst="rect">
            <a:avLst/>
          </a:prstGeom>
          <a:noFill/>
        </p:spPr>
        <p:txBody>
          <a:bodyPr wrap="square" rtlCol="0">
            <a:spAutoFit/>
          </a:bodyPr>
          <a:lstStyle/>
          <a:p>
            <a:r>
              <a:rPr lang="en-US" sz="2400" b="1" dirty="0">
                <a:solidFill>
                  <a:srgbClr val="5294B6"/>
                </a:solidFill>
                <a:latin typeface="Calibri" panose="020F0502020204030204" pitchFamily="34" charset="0"/>
                <a:cs typeface="Calibri" panose="020F0502020204030204" pitchFamily="34" charset="0"/>
              </a:rPr>
              <a:t>Housing Element Goals</a:t>
            </a:r>
          </a:p>
        </p:txBody>
      </p:sp>
    </p:spTree>
    <p:extLst>
      <p:ext uri="{BB962C8B-B14F-4D97-AF65-F5344CB8AC3E}">
        <p14:creationId xmlns:p14="http://schemas.microsoft.com/office/powerpoint/2010/main" val="3082296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8E5B416-A676-4155-B1E8-ECA2DDEEC39B}"/>
              </a:ext>
            </a:extLst>
          </p:cNvPr>
          <p:cNvCxnSpPr>
            <a:cxnSpLocks/>
          </p:cNvCxnSpPr>
          <p:nvPr/>
        </p:nvCxnSpPr>
        <p:spPr>
          <a:xfrm>
            <a:off x="6569" y="657227"/>
            <a:ext cx="9137431" cy="31744"/>
          </a:xfrm>
          <a:prstGeom prst="line">
            <a:avLst/>
          </a:prstGeom>
          <a:ln w="28575">
            <a:solidFill>
              <a:srgbClr val="C1D16E"/>
            </a:solidFill>
          </a:ln>
          <a:effectLst/>
        </p:spPr>
        <p:style>
          <a:lnRef idx="2">
            <a:schemeClr val="accent1"/>
          </a:lnRef>
          <a:fillRef idx="0">
            <a:schemeClr val="accent1"/>
          </a:fillRef>
          <a:effectRef idx="1">
            <a:schemeClr val="accent1"/>
          </a:effectRef>
          <a:fontRef idx="minor">
            <a:schemeClr val="tx1"/>
          </a:fontRef>
        </p:style>
      </p:cxnSp>
      <p:pic>
        <p:nvPicPr>
          <p:cNvPr id="7" name="Picture 2" descr="C:\Users\greddy\Desktop\PlaceWorks_White.png">
            <a:extLst>
              <a:ext uri="{FF2B5EF4-FFF2-40B4-BE49-F238E27FC236}">
                <a16:creationId xmlns:a16="http://schemas.microsoft.com/office/drawing/2014/main" id="{DD2E14C0-636C-4D73-A360-F840D647F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75" y="1000126"/>
            <a:ext cx="1758156" cy="31814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E9BB326-E34A-154E-A06A-F69B6792D458}"/>
              </a:ext>
            </a:extLst>
          </p:cNvPr>
          <p:cNvPicPr>
            <a:picLocks noChangeAspect="1"/>
          </p:cNvPicPr>
          <p:nvPr/>
        </p:nvPicPr>
        <p:blipFill>
          <a:blip r:embed="rId4"/>
          <a:stretch>
            <a:fillRect/>
          </a:stretch>
        </p:blipFill>
        <p:spPr>
          <a:xfrm>
            <a:off x="6525986" y="1000126"/>
            <a:ext cx="2514600" cy="419100"/>
          </a:xfrm>
          <a:prstGeom prst="rect">
            <a:avLst/>
          </a:prstGeom>
        </p:spPr>
      </p:pic>
      <p:pic>
        <p:nvPicPr>
          <p:cNvPr id="12" name="Picture 11">
            <a:extLst>
              <a:ext uri="{FF2B5EF4-FFF2-40B4-BE49-F238E27FC236}">
                <a16:creationId xmlns:a16="http://schemas.microsoft.com/office/drawing/2014/main" id="{CA81346E-F1C6-9FC1-13E9-68504C5DAD66}"/>
              </a:ext>
            </a:extLst>
          </p:cNvPr>
          <p:cNvPicPr>
            <a:picLocks noChangeAspect="1"/>
          </p:cNvPicPr>
          <p:nvPr/>
        </p:nvPicPr>
        <p:blipFill>
          <a:blip r:embed="rId4"/>
          <a:stretch>
            <a:fillRect/>
          </a:stretch>
        </p:blipFill>
        <p:spPr>
          <a:xfrm>
            <a:off x="3230866" y="3364547"/>
            <a:ext cx="2514600" cy="419100"/>
          </a:xfrm>
          <a:prstGeom prst="rect">
            <a:avLst/>
          </a:prstGeom>
        </p:spPr>
      </p:pic>
      <p:pic>
        <p:nvPicPr>
          <p:cNvPr id="14" name="Picture 2" descr="logo">
            <a:extLst>
              <a:ext uri="{FF2B5EF4-FFF2-40B4-BE49-F238E27FC236}">
                <a16:creationId xmlns:a16="http://schemas.microsoft.com/office/drawing/2014/main" id="{2253B77F-36A1-B302-3E2B-4F3522A2B52C}"/>
              </a:ext>
            </a:extLst>
          </p:cNvPr>
          <p:cNvPicPr>
            <a:picLocks noChangeAspect="1" noChangeArrowheads="1"/>
          </p:cNvPicPr>
          <p:nvPr/>
        </p:nvPicPr>
        <p:blipFill>
          <a:blip r:embed="rId5" cstate="print"/>
          <a:srcRect/>
          <a:stretch>
            <a:fillRect/>
          </a:stretch>
        </p:blipFill>
        <p:spPr bwMode="auto">
          <a:xfrm>
            <a:off x="457200" y="6172200"/>
            <a:ext cx="609600" cy="616515"/>
          </a:xfrm>
          <a:prstGeom prst="rect">
            <a:avLst/>
          </a:prstGeom>
          <a:noFill/>
          <a:ln w="9525">
            <a:noFill/>
            <a:miter lim="800000"/>
            <a:headEnd/>
            <a:tailEnd/>
          </a:ln>
        </p:spPr>
      </p:pic>
      <p:sp>
        <p:nvSpPr>
          <p:cNvPr id="15" name="TextBox 14">
            <a:extLst>
              <a:ext uri="{FF2B5EF4-FFF2-40B4-BE49-F238E27FC236}">
                <a16:creationId xmlns:a16="http://schemas.microsoft.com/office/drawing/2014/main" id="{F1CEAA77-4BDD-B80F-AA34-E72467296A43}"/>
              </a:ext>
            </a:extLst>
          </p:cNvPr>
          <p:cNvSpPr txBox="1"/>
          <p:nvPr/>
        </p:nvSpPr>
        <p:spPr>
          <a:xfrm>
            <a:off x="1" y="29069"/>
            <a:ext cx="8975272" cy="707886"/>
          </a:xfrm>
          <a:prstGeom prst="rect">
            <a:avLst/>
          </a:prstGeom>
          <a:noFill/>
        </p:spPr>
        <p:txBody>
          <a:bodyPr wrap="square">
            <a:spAutoFit/>
          </a:bodyPr>
          <a:lstStyle/>
          <a:p>
            <a:r>
              <a:rPr lang="en-US" sz="4000" b="0" dirty="0">
                <a:solidFill>
                  <a:srgbClr val="5294B6"/>
                </a:solidFill>
                <a:latin typeface="Calibri" panose="020F0502020204030204" pitchFamily="34" charset="0"/>
                <a:cs typeface="Calibri" panose="020F0502020204030204" pitchFamily="34" charset="0"/>
              </a:rPr>
              <a:t>2023-2031 HOUSING ELEMENT </a:t>
            </a:r>
            <a:endParaRPr lang="en-US" sz="4000" dirty="0"/>
          </a:p>
        </p:txBody>
      </p:sp>
      <p:sp>
        <p:nvSpPr>
          <p:cNvPr id="2" name="TextBox 1">
            <a:extLst>
              <a:ext uri="{FF2B5EF4-FFF2-40B4-BE49-F238E27FC236}">
                <a16:creationId xmlns:a16="http://schemas.microsoft.com/office/drawing/2014/main" id="{7710CE15-C4C4-4E45-B45C-5992CB7C3AA9}"/>
              </a:ext>
            </a:extLst>
          </p:cNvPr>
          <p:cNvSpPr txBox="1"/>
          <p:nvPr/>
        </p:nvSpPr>
        <p:spPr>
          <a:xfrm>
            <a:off x="114300" y="724879"/>
            <a:ext cx="5499000" cy="461665"/>
          </a:xfrm>
          <a:prstGeom prst="rect">
            <a:avLst/>
          </a:prstGeom>
          <a:noFill/>
        </p:spPr>
        <p:txBody>
          <a:bodyPr wrap="square" rtlCol="0">
            <a:spAutoFit/>
          </a:bodyPr>
          <a:lstStyle/>
          <a:p>
            <a:r>
              <a:rPr lang="en-US" sz="2400" b="1" dirty="0">
                <a:solidFill>
                  <a:srgbClr val="5294B6"/>
                </a:solidFill>
                <a:latin typeface="Calibri" panose="020F0502020204030204" pitchFamily="34" charset="0"/>
                <a:cs typeface="Calibri" panose="020F0502020204030204" pitchFamily="34" charset="0"/>
              </a:rPr>
              <a:t>Housing Element Policies</a:t>
            </a:r>
          </a:p>
        </p:txBody>
      </p:sp>
      <p:graphicFrame>
        <p:nvGraphicFramePr>
          <p:cNvPr id="13" name="Content Placeholder 3">
            <a:extLst>
              <a:ext uri="{FF2B5EF4-FFF2-40B4-BE49-F238E27FC236}">
                <a16:creationId xmlns:a16="http://schemas.microsoft.com/office/drawing/2014/main" id="{B95B4EFC-61DA-4C73-84E7-8DD948B8E9E7}"/>
              </a:ext>
            </a:extLst>
          </p:cNvPr>
          <p:cNvGraphicFramePr>
            <a:graphicFrameLocks/>
          </p:cNvGraphicFramePr>
          <p:nvPr>
            <p:extLst>
              <p:ext uri="{D42A27DB-BD31-4B8C-83A1-F6EECF244321}">
                <p14:modId xmlns:p14="http://schemas.microsoft.com/office/powerpoint/2010/main" val="1379635427"/>
              </p:ext>
            </p:extLst>
          </p:nvPr>
        </p:nvGraphicFramePr>
        <p:xfrm>
          <a:off x="103414" y="1122726"/>
          <a:ext cx="8684533" cy="5332390"/>
        </p:xfrm>
        <a:graphic>
          <a:graphicData uri="http://schemas.openxmlformats.org/drawingml/2006/table">
            <a:tbl>
              <a:tblPr firstRow="1" bandRow="1">
                <a:tableStyleId>{E8B1032C-EA38-4F05-BA0D-38AFFFC7BED3}</a:tableStyleId>
              </a:tblPr>
              <a:tblGrid>
                <a:gridCol w="1191986">
                  <a:extLst>
                    <a:ext uri="{9D8B030D-6E8A-4147-A177-3AD203B41FA5}">
                      <a16:colId xmlns:a16="http://schemas.microsoft.com/office/drawing/2014/main" val="2883768842"/>
                    </a:ext>
                  </a:extLst>
                </a:gridCol>
                <a:gridCol w="746760">
                  <a:extLst>
                    <a:ext uri="{9D8B030D-6E8A-4147-A177-3AD203B41FA5}">
                      <a16:colId xmlns:a16="http://schemas.microsoft.com/office/drawing/2014/main" val="3434181868"/>
                    </a:ext>
                  </a:extLst>
                </a:gridCol>
                <a:gridCol w="6745787">
                  <a:extLst>
                    <a:ext uri="{9D8B030D-6E8A-4147-A177-3AD203B41FA5}">
                      <a16:colId xmlns:a16="http://schemas.microsoft.com/office/drawing/2014/main" val="1522950650"/>
                    </a:ext>
                  </a:extLst>
                </a:gridCol>
              </a:tblGrid>
              <a:tr h="462974">
                <a:tc rowSpan="4">
                  <a:txBody>
                    <a:bodyPr/>
                    <a:lstStyle/>
                    <a:p>
                      <a:pPr algn="ctr"/>
                      <a:r>
                        <a:rPr lang="en-US" sz="1200" dirty="0">
                          <a:solidFill>
                            <a:schemeClr val="accent5">
                              <a:lumMod val="75000"/>
                            </a:schemeClr>
                          </a:solidFill>
                        </a:rPr>
                        <a:t>GOAL 1: DEVELOPMENT</a:t>
                      </a:r>
                      <a:endParaRPr lang="en-US" sz="1200" b="0" dirty="0">
                        <a:solidFill>
                          <a:schemeClr val="accent5">
                            <a:lumMod val="75000"/>
                          </a:schemeClr>
                        </a:solidFill>
                      </a:endParaRPr>
                    </a:p>
                  </a:txBody>
                  <a:tcPr anchor="ctr"/>
                </a:tc>
                <a:tc>
                  <a:txBody>
                    <a:bodyPr/>
                    <a:lstStyle/>
                    <a:p>
                      <a:pPr algn="ctr"/>
                      <a:r>
                        <a:rPr lang="en-US" sz="1200" b="0" dirty="0">
                          <a:solidFill>
                            <a:schemeClr val="accent5">
                              <a:lumMod val="75000"/>
                            </a:schemeClr>
                          </a:solidFill>
                        </a:rPr>
                        <a:t>H-1-1</a:t>
                      </a:r>
                    </a:p>
                  </a:txBody>
                  <a:tcPr anchor="ctr"/>
                </a:tc>
                <a:tc>
                  <a:txBody>
                    <a:bodyPr/>
                    <a:lstStyle/>
                    <a:p>
                      <a:r>
                        <a:rPr lang="en-US" sz="1200" b="1" dirty="0">
                          <a:solidFill>
                            <a:schemeClr val="accent5">
                              <a:lumMod val="75000"/>
                            </a:schemeClr>
                          </a:solidFill>
                        </a:rPr>
                        <a:t>Incentives/Concessions:</a:t>
                      </a:r>
                      <a:r>
                        <a:rPr lang="en-US" sz="1200" b="1" baseline="0" dirty="0">
                          <a:solidFill>
                            <a:schemeClr val="accent5">
                              <a:lumMod val="75000"/>
                            </a:schemeClr>
                          </a:solidFill>
                        </a:rPr>
                        <a:t> </a:t>
                      </a:r>
                      <a:r>
                        <a:rPr lang="en-US" sz="1200" b="0" dirty="0">
                          <a:solidFill>
                            <a:schemeClr val="accent5">
                              <a:lumMod val="75000"/>
                            </a:schemeClr>
                          </a:solidFill>
                        </a:rPr>
                        <a:t>Provide monetary and regulatory incentives for residential projects constructed specifically for lower- and moderate-income households.</a:t>
                      </a:r>
                    </a:p>
                  </a:txBody>
                  <a:tcPr/>
                </a:tc>
                <a:extLst>
                  <a:ext uri="{0D108BD9-81ED-4DB2-BD59-A6C34878D82A}">
                    <a16:rowId xmlns:a16="http://schemas.microsoft.com/office/drawing/2014/main" val="315025477"/>
                  </a:ext>
                </a:extLst>
              </a:tr>
              <a:tr h="462974">
                <a:tc vMerge="1">
                  <a:txBody>
                    <a:bodyPr/>
                    <a:lstStyle/>
                    <a:p>
                      <a:endParaRPr lang="en-US" dirty="0"/>
                    </a:p>
                  </a:txBody>
                  <a:tcPr/>
                </a:tc>
                <a:tc>
                  <a:txBody>
                    <a:bodyPr/>
                    <a:lstStyle/>
                    <a:p>
                      <a:pPr algn="ctr"/>
                      <a:r>
                        <a:rPr lang="en-US" sz="1200" dirty="0">
                          <a:solidFill>
                            <a:schemeClr val="accent5">
                              <a:lumMod val="75000"/>
                            </a:schemeClr>
                          </a:solidFill>
                        </a:rPr>
                        <a:t>H-1-2</a:t>
                      </a:r>
                      <a:endParaRPr lang="en-US" sz="1200" b="0" dirty="0">
                        <a:solidFill>
                          <a:schemeClr val="accent5">
                            <a:lumMod val="75000"/>
                          </a:schemeClr>
                        </a:solidFill>
                      </a:endParaRPr>
                    </a:p>
                  </a:txBody>
                  <a:tcPr anchor="ctr"/>
                </a:tc>
                <a:tc>
                  <a:txBody>
                    <a:bodyPr/>
                    <a:lstStyle/>
                    <a:p>
                      <a:r>
                        <a:rPr lang="en-US" sz="1200" b="1" dirty="0">
                          <a:solidFill>
                            <a:schemeClr val="accent5">
                              <a:lumMod val="75000"/>
                            </a:schemeClr>
                          </a:solidFill>
                        </a:rPr>
                        <a:t>Housing Type: </a:t>
                      </a:r>
                      <a:r>
                        <a:rPr lang="en-US" sz="1200" dirty="0">
                          <a:solidFill>
                            <a:schemeClr val="accent5">
                              <a:lumMod val="75000"/>
                            </a:schemeClr>
                          </a:solidFill>
                        </a:rPr>
                        <a:t>Explore innovative and creative housing options that provide greater flexibility in development and/or use,  facilitate affordability, and meet the housing needs of all residents in the City.</a:t>
                      </a:r>
                    </a:p>
                  </a:txBody>
                  <a:tcPr/>
                </a:tc>
                <a:extLst>
                  <a:ext uri="{0D108BD9-81ED-4DB2-BD59-A6C34878D82A}">
                    <a16:rowId xmlns:a16="http://schemas.microsoft.com/office/drawing/2014/main" val="2802636679"/>
                  </a:ext>
                </a:extLst>
              </a:tr>
              <a:tr h="312311">
                <a:tc vMerge="1">
                  <a:txBody>
                    <a:bodyPr/>
                    <a:lstStyle/>
                    <a:p>
                      <a:endParaRPr lang="en-US"/>
                    </a:p>
                  </a:txBody>
                  <a:tcPr/>
                </a:tc>
                <a:tc>
                  <a:txBody>
                    <a:bodyPr/>
                    <a:lstStyle/>
                    <a:p>
                      <a:pPr algn="ctr"/>
                      <a:r>
                        <a:rPr lang="en-US" sz="1200" dirty="0">
                          <a:solidFill>
                            <a:schemeClr val="accent5">
                              <a:lumMod val="75000"/>
                            </a:schemeClr>
                          </a:solidFill>
                        </a:rPr>
                        <a:t>H-1-3</a:t>
                      </a:r>
                    </a:p>
                  </a:txBody>
                  <a:tcPr anchor="ctr"/>
                </a:tc>
                <a:tc>
                  <a:txBody>
                    <a:bodyPr/>
                    <a:lstStyle/>
                    <a:p>
                      <a:r>
                        <a:rPr lang="en-US" sz="1200" b="1" dirty="0">
                          <a:solidFill>
                            <a:schemeClr val="accent5">
                              <a:lumMod val="75000"/>
                            </a:schemeClr>
                          </a:solidFill>
                        </a:rPr>
                        <a:t>Environmental:</a:t>
                      </a:r>
                      <a:r>
                        <a:rPr lang="en-US" sz="1200" b="1" baseline="0" dirty="0">
                          <a:solidFill>
                            <a:schemeClr val="accent5">
                              <a:lumMod val="75000"/>
                            </a:schemeClr>
                          </a:solidFill>
                        </a:rPr>
                        <a:t> </a:t>
                      </a:r>
                      <a:r>
                        <a:rPr lang="en-US" sz="1200" dirty="0">
                          <a:solidFill>
                            <a:schemeClr val="accent5">
                              <a:lumMod val="75000"/>
                            </a:schemeClr>
                          </a:solidFill>
                        </a:rPr>
                        <a:t>Encourage the remediation of former industrial sites to create safe sites for housing development.</a:t>
                      </a:r>
                    </a:p>
                  </a:txBody>
                  <a:tcPr/>
                </a:tc>
                <a:extLst>
                  <a:ext uri="{0D108BD9-81ED-4DB2-BD59-A6C34878D82A}">
                    <a16:rowId xmlns:a16="http://schemas.microsoft.com/office/drawing/2014/main" val="4222956886"/>
                  </a:ext>
                </a:extLst>
              </a:tr>
              <a:tr h="466641">
                <a:tc vMerge="1">
                  <a:txBody>
                    <a:bodyPr/>
                    <a:lstStyle/>
                    <a:p>
                      <a:endParaRPr lang="en-US" dirty="0"/>
                    </a:p>
                  </a:txBody>
                  <a:tcPr/>
                </a:tc>
                <a:tc>
                  <a:txBody>
                    <a:bodyPr/>
                    <a:lstStyle/>
                    <a:p>
                      <a:pPr algn="ctr"/>
                      <a:r>
                        <a:rPr lang="en-US" sz="1200" dirty="0">
                          <a:solidFill>
                            <a:schemeClr val="accent5">
                              <a:lumMod val="75000"/>
                            </a:schemeClr>
                          </a:solidFill>
                        </a:rPr>
                        <a:t>H-1-4</a:t>
                      </a:r>
                    </a:p>
                  </a:txBody>
                  <a:tcPr anchor="ctr"/>
                </a:tc>
                <a:tc>
                  <a:txBody>
                    <a:bodyPr/>
                    <a:lstStyle/>
                    <a:p>
                      <a:r>
                        <a:rPr lang="en-US" sz="1200" b="1" dirty="0">
                          <a:solidFill>
                            <a:schemeClr val="accent5">
                              <a:lumMod val="75000"/>
                            </a:schemeClr>
                          </a:solidFill>
                        </a:rPr>
                        <a:t>Sustainability: </a:t>
                      </a:r>
                      <a:r>
                        <a:rPr lang="en-US" sz="1200" dirty="0">
                          <a:solidFill>
                            <a:schemeClr val="accent5">
                              <a:lumMod val="75000"/>
                            </a:schemeClr>
                          </a:solidFill>
                        </a:rPr>
                        <a:t>Encourage housing development that provides clean indoor air, maximizes energy and water efficiency, addresses storm water treatment, uses high-quality, eco-friendly building materials and aligns with regional greenhouse gas reduction strategies</a:t>
                      </a:r>
                    </a:p>
                  </a:txBody>
                  <a:tcPr/>
                </a:tc>
                <a:extLst>
                  <a:ext uri="{0D108BD9-81ED-4DB2-BD59-A6C34878D82A}">
                    <a16:rowId xmlns:a16="http://schemas.microsoft.com/office/drawing/2014/main" val="400835441"/>
                  </a:ext>
                </a:extLst>
              </a:tr>
              <a:tr h="462974">
                <a:tc rowSpan="4">
                  <a:txBody>
                    <a:bodyPr/>
                    <a:lstStyle/>
                    <a:p>
                      <a:pPr marL="0" indent="0" algn="ctr"/>
                      <a:r>
                        <a:rPr lang="en-US" sz="1200" b="1" dirty="0">
                          <a:solidFill>
                            <a:schemeClr val="accent5">
                              <a:lumMod val="75000"/>
                            </a:schemeClr>
                          </a:solidFill>
                        </a:rPr>
                        <a:t>GOAL 2: PRESERVATION</a:t>
                      </a:r>
                    </a:p>
                  </a:txBody>
                  <a:tcPr anchor="ctr"/>
                </a:tc>
                <a:tc>
                  <a:txBody>
                    <a:bodyPr/>
                    <a:lstStyle/>
                    <a:p>
                      <a:pPr algn="ctr"/>
                      <a:r>
                        <a:rPr lang="en-US" sz="1200" dirty="0">
                          <a:solidFill>
                            <a:schemeClr val="accent5">
                              <a:lumMod val="75000"/>
                            </a:schemeClr>
                          </a:solidFill>
                        </a:rPr>
                        <a:t>H-2-1</a:t>
                      </a:r>
                    </a:p>
                  </a:txBody>
                  <a:tcPr anchor="ctr"/>
                </a:tc>
                <a:tc>
                  <a:txBody>
                    <a:bodyPr/>
                    <a:lstStyle/>
                    <a:p>
                      <a:r>
                        <a:rPr lang="en-US" sz="1200" b="1" dirty="0">
                          <a:solidFill>
                            <a:schemeClr val="accent5">
                              <a:lumMod val="75000"/>
                            </a:schemeClr>
                          </a:solidFill>
                        </a:rPr>
                        <a:t>Existing</a:t>
                      </a:r>
                      <a:r>
                        <a:rPr lang="en-US" sz="1200" b="1" baseline="0" dirty="0">
                          <a:solidFill>
                            <a:schemeClr val="accent5">
                              <a:lumMod val="75000"/>
                            </a:schemeClr>
                          </a:solidFill>
                        </a:rPr>
                        <a:t> Conditions: </a:t>
                      </a:r>
                      <a:r>
                        <a:rPr lang="en-US" sz="1200" dirty="0">
                          <a:solidFill>
                            <a:schemeClr val="accent5">
                              <a:lumMod val="75000"/>
                            </a:schemeClr>
                          </a:solidFill>
                        </a:rPr>
                        <a:t>Facilitate the rehabilitation of the City’s existing housing stock to correct housing deficiencies, increase the useful life, and increase accessibility for all residents</a:t>
                      </a:r>
                    </a:p>
                  </a:txBody>
                  <a:tcPr/>
                </a:tc>
                <a:extLst>
                  <a:ext uri="{0D108BD9-81ED-4DB2-BD59-A6C34878D82A}">
                    <a16:rowId xmlns:a16="http://schemas.microsoft.com/office/drawing/2014/main" val="3833543918"/>
                  </a:ext>
                </a:extLst>
              </a:tr>
              <a:tr h="462974">
                <a:tc vMerge="1">
                  <a:txBody>
                    <a:bodyPr/>
                    <a:lstStyle/>
                    <a:p>
                      <a:endParaRPr lang="en-US" sz="1000" dirty="0"/>
                    </a:p>
                  </a:txBody>
                  <a:tcPr/>
                </a:tc>
                <a:tc>
                  <a:txBody>
                    <a:bodyPr/>
                    <a:lstStyle/>
                    <a:p>
                      <a:pPr algn="ctr"/>
                      <a:r>
                        <a:rPr lang="en-US" sz="1200" dirty="0">
                          <a:solidFill>
                            <a:schemeClr val="accent5">
                              <a:lumMod val="75000"/>
                            </a:schemeClr>
                          </a:solidFill>
                        </a:rPr>
                        <a:t>H-2-2</a:t>
                      </a:r>
                    </a:p>
                  </a:txBody>
                  <a:tcPr anchor="ctr"/>
                </a:tc>
                <a:tc>
                  <a:txBody>
                    <a:bodyPr/>
                    <a:lstStyle/>
                    <a:p>
                      <a:r>
                        <a:rPr lang="en-US" sz="1200" b="1" dirty="0">
                          <a:solidFill>
                            <a:schemeClr val="accent5">
                              <a:lumMod val="75000"/>
                            </a:schemeClr>
                          </a:solidFill>
                        </a:rPr>
                        <a:t>Sustainability: </a:t>
                      </a:r>
                      <a:r>
                        <a:rPr lang="en-US" sz="1200" dirty="0">
                          <a:solidFill>
                            <a:schemeClr val="accent5">
                              <a:lumMod val="75000"/>
                            </a:schemeClr>
                          </a:solidFill>
                        </a:rPr>
                        <a:t>Support energy-conserving programs in the  rehabilitation of affordable housing to reduce household energy costs, improve air quality, and mitigate potential impacts of climate change in the region.</a:t>
                      </a:r>
                    </a:p>
                  </a:txBody>
                  <a:tcPr/>
                </a:tc>
                <a:extLst>
                  <a:ext uri="{0D108BD9-81ED-4DB2-BD59-A6C34878D82A}">
                    <a16:rowId xmlns:a16="http://schemas.microsoft.com/office/drawing/2014/main" val="3165253455"/>
                  </a:ext>
                </a:extLst>
              </a:tr>
              <a:tr h="462974">
                <a:tc vMerge="1">
                  <a:txBody>
                    <a:bodyPr/>
                    <a:lstStyle/>
                    <a:p>
                      <a:endParaRPr lang="en-US" sz="1000" dirty="0"/>
                    </a:p>
                  </a:txBody>
                  <a:tcPr/>
                </a:tc>
                <a:tc>
                  <a:txBody>
                    <a:bodyPr/>
                    <a:lstStyle/>
                    <a:p>
                      <a:pPr algn="ctr"/>
                      <a:r>
                        <a:rPr lang="en-US" sz="1200" dirty="0">
                          <a:solidFill>
                            <a:schemeClr val="accent5">
                              <a:lumMod val="75000"/>
                            </a:schemeClr>
                          </a:solidFill>
                        </a:rPr>
                        <a:t>H-2-3</a:t>
                      </a:r>
                    </a:p>
                  </a:txBody>
                  <a:tcPr anchor="ctr"/>
                </a:tc>
                <a:tc>
                  <a:txBody>
                    <a:bodyPr/>
                    <a:lstStyle/>
                    <a:p>
                      <a:r>
                        <a:rPr lang="en-US" sz="1200" b="1" dirty="0">
                          <a:solidFill>
                            <a:schemeClr val="accent5">
                              <a:lumMod val="75000"/>
                            </a:schemeClr>
                          </a:solidFill>
                        </a:rPr>
                        <a:t>At-Risk: </a:t>
                      </a:r>
                      <a:r>
                        <a:rPr lang="en-US" sz="1200" dirty="0">
                          <a:solidFill>
                            <a:schemeClr val="accent5">
                              <a:lumMod val="75000"/>
                            </a:schemeClr>
                          </a:solidFill>
                        </a:rPr>
                        <a:t>Preserve “at-risk” affordable units through monitoring and partnering, working with nonprofits, and exploring available funding sources to preserve affordability.</a:t>
                      </a:r>
                    </a:p>
                  </a:txBody>
                  <a:tcPr/>
                </a:tc>
                <a:extLst>
                  <a:ext uri="{0D108BD9-81ED-4DB2-BD59-A6C34878D82A}">
                    <a16:rowId xmlns:a16="http://schemas.microsoft.com/office/drawing/2014/main" val="2393142346"/>
                  </a:ext>
                </a:extLst>
              </a:tr>
              <a:tr h="289359">
                <a:tc vMerge="1">
                  <a:txBody>
                    <a:bodyPr/>
                    <a:lstStyle/>
                    <a:p>
                      <a:endParaRPr lang="en-US" sz="1000" dirty="0"/>
                    </a:p>
                  </a:txBody>
                  <a:tcPr/>
                </a:tc>
                <a:tc>
                  <a:txBody>
                    <a:bodyPr/>
                    <a:lstStyle/>
                    <a:p>
                      <a:pPr algn="ctr"/>
                      <a:r>
                        <a:rPr lang="en-US" sz="1200" dirty="0">
                          <a:solidFill>
                            <a:schemeClr val="accent5">
                              <a:lumMod val="75000"/>
                            </a:schemeClr>
                          </a:solidFill>
                        </a:rPr>
                        <a:t>H-2-4</a:t>
                      </a:r>
                    </a:p>
                  </a:txBody>
                  <a:tcPr anchor="ctr"/>
                </a:tc>
                <a:tc>
                  <a:txBody>
                    <a:bodyPr/>
                    <a:lstStyle/>
                    <a:p>
                      <a:r>
                        <a:rPr lang="en-US" sz="1200" b="1" dirty="0">
                          <a:solidFill>
                            <a:schemeClr val="accent5">
                              <a:lumMod val="75000"/>
                            </a:schemeClr>
                          </a:solidFill>
                        </a:rPr>
                        <a:t>Homeownership: </a:t>
                      </a:r>
                      <a:r>
                        <a:rPr lang="en-US" sz="1200" dirty="0">
                          <a:solidFill>
                            <a:schemeClr val="accent5">
                              <a:lumMod val="75000"/>
                            </a:schemeClr>
                          </a:solidFill>
                        </a:rPr>
                        <a:t>Promote homeownership opportunities and support current homeowners in retaining their homeownership status.</a:t>
                      </a:r>
                    </a:p>
                  </a:txBody>
                  <a:tcPr/>
                </a:tc>
                <a:extLst>
                  <a:ext uri="{0D108BD9-81ED-4DB2-BD59-A6C34878D82A}">
                    <a16:rowId xmlns:a16="http://schemas.microsoft.com/office/drawing/2014/main" val="831923897"/>
                  </a:ext>
                </a:extLst>
              </a:tr>
              <a:tr h="462974">
                <a:tc rowSpan="2">
                  <a:txBody>
                    <a:bodyPr/>
                    <a:lstStyle/>
                    <a:p>
                      <a:pPr algn="ctr"/>
                      <a:r>
                        <a:rPr lang="en-US" sz="1200" b="1" dirty="0">
                          <a:solidFill>
                            <a:schemeClr val="accent5">
                              <a:lumMod val="75000"/>
                            </a:schemeClr>
                          </a:solidFill>
                        </a:rPr>
                        <a:t>GOAL 3: HOUSING NEEDS</a:t>
                      </a:r>
                    </a:p>
                  </a:txBody>
                  <a:tcPr anchor="ctr"/>
                </a:tc>
                <a:tc>
                  <a:txBody>
                    <a:bodyPr/>
                    <a:lstStyle/>
                    <a:p>
                      <a:pPr algn="ctr"/>
                      <a:r>
                        <a:rPr lang="en-US" sz="1200" dirty="0">
                          <a:solidFill>
                            <a:schemeClr val="accent5">
                              <a:lumMod val="75000"/>
                            </a:schemeClr>
                          </a:solidFill>
                        </a:rPr>
                        <a:t>H-3-1</a:t>
                      </a:r>
                    </a:p>
                  </a:txBody>
                  <a:tcPr anchor="ctr"/>
                </a:tc>
                <a:tc>
                  <a:txBody>
                    <a:bodyPr/>
                    <a:lstStyle/>
                    <a:p>
                      <a:r>
                        <a:rPr lang="en-US" sz="1200" b="1" dirty="0">
                          <a:solidFill>
                            <a:schemeClr val="accent5">
                              <a:lumMod val="75000"/>
                            </a:schemeClr>
                          </a:solidFill>
                        </a:rPr>
                        <a:t>Household Affordability: </a:t>
                      </a:r>
                      <a:r>
                        <a:rPr lang="en-US" sz="1200" dirty="0">
                          <a:solidFill>
                            <a:schemeClr val="accent5">
                              <a:lumMod val="75000"/>
                            </a:schemeClr>
                          </a:solidFill>
                        </a:rPr>
                        <a:t>Utilize available federal, state, and local financing sources and subsidies to assist in making housing more affordable to very low-, low-, and moderate-income households.</a:t>
                      </a:r>
                    </a:p>
                  </a:txBody>
                  <a:tcPr/>
                </a:tc>
                <a:extLst>
                  <a:ext uri="{0D108BD9-81ED-4DB2-BD59-A6C34878D82A}">
                    <a16:rowId xmlns:a16="http://schemas.microsoft.com/office/drawing/2014/main" val="681120916"/>
                  </a:ext>
                </a:extLst>
              </a:tr>
              <a:tr h="636589">
                <a:tc vMerge="1">
                  <a:txBody>
                    <a:bodyPr/>
                    <a:lstStyle/>
                    <a:p>
                      <a:endParaRPr lang="en-US" sz="1000" dirty="0"/>
                    </a:p>
                  </a:txBody>
                  <a:tcPr/>
                </a:tc>
                <a:tc>
                  <a:txBody>
                    <a:bodyPr/>
                    <a:lstStyle/>
                    <a:p>
                      <a:pPr algn="ctr"/>
                      <a:r>
                        <a:rPr lang="en-US" sz="1200" dirty="0">
                          <a:solidFill>
                            <a:schemeClr val="accent5">
                              <a:lumMod val="75000"/>
                            </a:schemeClr>
                          </a:solidFill>
                        </a:rPr>
                        <a:t>H-3-2</a:t>
                      </a:r>
                    </a:p>
                  </a:txBody>
                  <a:tcPr anchor="ctr"/>
                </a:tc>
                <a:tc>
                  <a:txBody>
                    <a:bodyPr/>
                    <a:lstStyle/>
                    <a:p>
                      <a:r>
                        <a:rPr lang="en-US" sz="1200" b="1" dirty="0">
                          <a:solidFill>
                            <a:schemeClr val="accent5">
                              <a:lumMod val="75000"/>
                            </a:schemeClr>
                          </a:solidFill>
                        </a:rPr>
                        <a:t>Special</a:t>
                      </a:r>
                      <a:r>
                        <a:rPr lang="en-US" sz="1200" b="1" baseline="0" dirty="0">
                          <a:solidFill>
                            <a:schemeClr val="accent5">
                              <a:lumMod val="75000"/>
                            </a:schemeClr>
                          </a:solidFill>
                        </a:rPr>
                        <a:t> Needs: </a:t>
                      </a:r>
                      <a:r>
                        <a:rPr lang="en-US" sz="1200" dirty="0">
                          <a:solidFill>
                            <a:schemeClr val="accent5">
                              <a:lumMod val="75000"/>
                            </a:schemeClr>
                          </a:solidFill>
                        </a:rPr>
                        <a:t>Support and promote the development of housing that is accessible to special needs residents, including seniors, disabled households, large families, the homeless, and transitional foster youth, through measures such as transitional supportive housing, ensuring reasonable accommodation, and the provision of emergency shelters. </a:t>
                      </a:r>
                    </a:p>
                  </a:txBody>
                  <a:tcPr/>
                </a:tc>
                <a:extLst>
                  <a:ext uri="{0D108BD9-81ED-4DB2-BD59-A6C34878D82A}">
                    <a16:rowId xmlns:a16="http://schemas.microsoft.com/office/drawing/2014/main" val="1409873680"/>
                  </a:ext>
                </a:extLst>
              </a:tr>
            </a:tbl>
          </a:graphicData>
        </a:graphic>
      </p:graphicFrame>
      <p:sp>
        <p:nvSpPr>
          <p:cNvPr id="16" name="TextBox 15">
            <a:extLst>
              <a:ext uri="{FF2B5EF4-FFF2-40B4-BE49-F238E27FC236}">
                <a16:creationId xmlns:a16="http://schemas.microsoft.com/office/drawing/2014/main" id="{94A2D169-33C1-4890-9A45-9A827A6D5A67}"/>
              </a:ext>
            </a:extLst>
          </p:cNvPr>
          <p:cNvSpPr txBox="1"/>
          <p:nvPr/>
        </p:nvSpPr>
        <p:spPr>
          <a:xfrm>
            <a:off x="8496210" y="1804997"/>
            <a:ext cx="583474" cy="246221"/>
          </a:xfrm>
          <a:prstGeom prst="rect">
            <a:avLst/>
          </a:prstGeom>
          <a:noFill/>
        </p:spPr>
        <p:txBody>
          <a:bodyPr wrap="square" rtlCol="0">
            <a:spAutoFit/>
          </a:bodyPr>
          <a:lstStyle/>
          <a:p>
            <a:r>
              <a:rPr lang="en-US" sz="1000" b="1" dirty="0">
                <a:solidFill>
                  <a:srgbClr val="FF0000"/>
                </a:solidFill>
              </a:rPr>
              <a:t>NEW</a:t>
            </a:r>
          </a:p>
        </p:txBody>
      </p:sp>
      <p:sp>
        <p:nvSpPr>
          <p:cNvPr id="18" name="TextBox 17">
            <a:extLst>
              <a:ext uri="{FF2B5EF4-FFF2-40B4-BE49-F238E27FC236}">
                <a16:creationId xmlns:a16="http://schemas.microsoft.com/office/drawing/2014/main" id="{E5C774F3-D8E9-4EBC-8192-EED3B300DFA1}"/>
              </a:ext>
            </a:extLst>
          </p:cNvPr>
          <p:cNvSpPr txBox="1"/>
          <p:nvPr/>
        </p:nvSpPr>
        <p:spPr>
          <a:xfrm>
            <a:off x="7668441" y="5385017"/>
            <a:ext cx="583474" cy="246221"/>
          </a:xfrm>
          <a:prstGeom prst="rect">
            <a:avLst/>
          </a:prstGeom>
          <a:noFill/>
        </p:spPr>
        <p:txBody>
          <a:bodyPr wrap="square" rtlCol="0">
            <a:spAutoFit/>
          </a:bodyPr>
          <a:lstStyle/>
          <a:p>
            <a:r>
              <a:rPr lang="en-US" sz="1000" b="1" dirty="0">
                <a:solidFill>
                  <a:srgbClr val="FF0000"/>
                </a:solidFill>
              </a:rPr>
              <a:t>NEW</a:t>
            </a:r>
          </a:p>
        </p:txBody>
      </p:sp>
      <p:sp>
        <p:nvSpPr>
          <p:cNvPr id="22" name="TextBox 21">
            <a:extLst>
              <a:ext uri="{FF2B5EF4-FFF2-40B4-BE49-F238E27FC236}">
                <a16:creationId xmlns:a16="http://schemas.microsoft.com/office/drawing/2014/main" id="{21E1132D-F2B9-41AB-96B0-289937398654}"/>
              </a:ext>
            </a:extLst>
          </p:cNvPr>
          <p:cNvSpPr txBox="1"/>
          <p:nvPr/>
        </p:nvSpPr>
        <p:spPr>
          <a:xfrm>
            <a:off x="5942512" y="1317129"/>
            <a:ext cx="583474" cy="246221"/>
          </a:xfrm>
          <a:prstGeom prst="rect">
            <a:avLst/>
          </a:prstGeom>
          <a:noFill/>
        </p:spPr>
        <p:txBody>
          <a:bodyPr wrap="square" rtlCol="0">
            <a:spAutoFit/>
          </a:bodyPr>
          <a:lstStyle/>
          <a:p>
            <a:r>
              <a:rPr lang="en-US" sz="1000" b="1" dirty="0">
                <a:solidFill>
                  <a:srgbClr val="FF0000"/>
                </a:solidFill>
              </a:rPr>
              <a:t>NEW</a:t>
            </a:r>
          </a:p>
        </p:txBody>
      </p:sp>
    </p:spTree>
    <p:extLst>
      <p:ext uri="{BB962C8B-B14F-4D97-AF65-F5344CB8AC3E}">
        <p14:creationId xmlns:p14="http://schemas.microsoft.com/office/powerpoint/2010/main" val="2118850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8E5B416-A676-4155-B1E8-ECA2DDEEC39B}"/>
              </a:ext>
            </a:extLst>
          </p:cNvPr>
          <p:cNvCxnSpPr>
            <a:cxnSpLocks/>
          </p:cNvCxnSpPr>
          <p:nvPr/>
        </p:nvCxnSpPr>
        <p:spPr>
          <a:xfrm>
            <a:off x="6569" y="657227"/>
            <a:ext cx="9137431" cy="31744"/>
          </a:xfrm>
          <a:prstGeom prst="line">
            <a:avLst/>
          </a:prstGeom>
          <a:ln w="28575">
            <a:solidFill>
              <a:srgbClr val="C1D16E"/>
            </a:solidFill>
          </a:ln>
          <a:effectLst/>
        </p:spPr>
        <p:style>
          <a:lnRef idx="2">
            <a:schemeClr val="accent1"/>
          </a:lnRef>
          <a:fillRef idx="0">
            <a:schemeClr val="accent1"/>
          </a:fillRef>
          <a:effectRef idx="1">
            <a:schemeClr val="accent1"/>
          </a:effectRef>
          <a:fontRef idx="minor">
            <a:schemeClr val="tx1"/>
          </a:fontRef>
        </p:style>
      </p:cxnSp>
      <p:pic>
        <p:nvPicPr>
          <p:cNvPr id="7" name="Picture 2" descr="C:\Users\greddy\Desktop\PlaceWorks_White.png">
            <a:extLst>
              <a:ext uri="{FF2B5EF4-FFF2-40B4-BE49-F238E27FC236}">
                <a16:creationId xmlns:a16="http://schemas.microsoft.com/office/drawing/2014/main" id="{DD2E14C0-636C-4D73-A360-F840D647F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75" y="1000126"/>
            <a:ext cx="1758156" cy="31814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 name="Picture 9" descr="Diagram&#10;&#10;Description automatically generated">
            <a:extLst>
              <a:ext uri="{FF2B5EF4-FFF2-40B4-BE49-F238E27FC236}">
                <a16:creationId xmlns:a16="http://schemas.microsoft.com/office/drawing/2014/main" id="{B5A07A98-F720-46ED-B9C9-8F932C32E68C}"/>
              </a:ext>
            </a:extLst>
          </p:cNvPr>
          <p:cNvPicPr>
            <a:picLocks noChangeAspect="1"/>
          </p:cNvPicPr>
          <p:nvPr/>
        </p:nvPicPr>
        <p:blipFill>
          <a:blip r:embed="rId4"/>
          <a:stretch>
            <a:fillRect/>
          </a:stretch>
        </p:blipFill>
        <p:spPr>
          <a:xfrm>
            <a:off x="6906938" y="4131639"/>
            <a:ext cx="2217126" cy="1770785"/>
          </a:xfrm>
          <a:prstGeom prst="rect">
            <a:avLst/>
          </a:prstGeom>
        </p:spPr>
      </p:pic>
      <p:pic>
        <p:nvPicPr>
          <p:cNvPr id="4" name="Picture 3">
            <a:extLst>
              <a:ext uri="{FF2B5EF4-FFF2-40B4-BE49-F238E27FC236}">
                <a16:creationId xmlns:a16="http://schemas.microsoft.com/office/drawing/2014/main" id="{5E9BB326-E34A-154E-A06A-F69B6792D458}"/>
              </a:ext>
            </a:extLst>
          </p:cNvPr>
          <p:cNvPicPr>
            <a:picLocks noChangeAspect="1"/>
          </p:cNvPicPr>
          <p:nvPr/>
        </p:nvPicPr>
        <p:blipFill>
          <a:blip r:embed="rId5"/>
          <a:stretch>
            <a:fillRect/>
          </a:stretch>
        </p:blipFill>
        <p:spPr>
          <a:xfrm>
            <a:off x="6525986" y="1000126"/>
            <a:ext cx="2514600" cy="419100"/>
          </a:xfrm>
          <a:prstGeom prst="rect">
            <a:avLst/>
          </a:prstGeom>
        </p:spPr>
      </p:pic>
      <p:pic>
        <p:nvPicPr>
          <p:cNvPr id="12" name="Picture 11">
            <a:extLst>
              <a:ext uri="{FF2B5EF4-FFF2-40B4-BE49-F238E27FC236}">
                <a16:creationId xmlns:a16="http://schemas.microsoft.com/office/drawing/2014/main" id="{CA81346E-F1C6-9FC1-13E9-68504C5DAD66}"/>
              </a:ext>
            </a:extLst>
          </p:cNvPr>
          <p:cNvPicPr>
            <a:picLocks noChangeAspect="1"/>
          </p:cNvPicPr>
          <p:nvPr/>
        </p:nvPicPr>
        <p:blipFill>
          <a:blip r:embed="rId5"/>
          <a:stretch>
            <a:fillRect/>
          </a:stretch>
        </p:blipFill>
        <p:spPr>
          <a:xfrm>
            <a:off x="3230866" y="3364547"/>
            <a:ext cx="2514600" cy="419100"/>
          </a:xfrm>
          <a:prstGeom prst="rect">
            <a:avLst/>
          </a:prstGeom>
        </p:spPr>
      </p:pic>
      <p:pic>
        <p:nvPicPr>
          <p:cNvPr id="14" name="Picture 2" descr="logo">
            <a:extLst>
              <a:ext uri="{FF2B5EF4-FFF2-40B4-BE49-F238E27FC236}">
                <a16:creationId xmlns:a16="http://schemas.microsoft.com/office/drawing/2014/main" id="{F8DE3FC5-D9A7-0BFC-76E3-F3564A73E0B1}"/>
              </a:ext>
            </a:extLst>
          </p:cNvPr>
          <p:cNvPicPr>
            <a:picLocks noChangeAspect="1" noChangeArrowheads="1"/>
          </p:cNvPicPr>
          <p:nvPr/>
        </p:nvPicPr>
        <p:blipFill>
          <a:blip r:embed="rId6" cstate="print"/>
          <a:srcRect/>
          <a:stretch>
            <a:fillRect/>
          </a:stretch>
        </p:blipFill>
        <p:spPr bwMode="auto">
          <a:xfrm>
            <a:off x="457200" y="6172200"/>
            <a:ext cx="609600" cy="616515"/>
          </a:xfrm>
          <a:prstGeom prst="rect">
            <a:avLst/>
          </a:prstGeom>
          <a:noFill/>
          <a:ln w="9525">
            <a:noFill/>
            <a:miter lim="800000"/>
            <a:headEnd/>
            <a:tailEnd/>
          </a:ln>
        </p:spPr>
      </p:pic>
      <p:graphicFrame>
        <p:nvGraphicFramePr>
          <p:cNvPr id="15" name="Table 4">
            <a:extLst>
              <a:ext uri="{FF2B5EF4-FFF2-40B4-BE49-F238E27FC236}">
                <a16:creationId xmlns:a16="http://schemas.microsoft.com/office/drawing/2014/main" id="{4F7B01EA-1A8C-0B94-DA4A-87DFD764FA1F}"/>
              </a:ext>
            </a:extLst>
          </p:cNvPr>
          <p:cNvGraphicFramePr>
            <a:graphicFrameLocks/>
          </p:cNvGraphicFramePr>
          <p:nvPr>
            <p:extLst>
              <p:ext uri="{D42A27DB-BD31-4B8C-83A1-F6EECF244321}">
                <p14:modId xmlns:p14="http://schemas.microsoft.com/office/powerpoint/2010/main" val="1224028972"/>
              </p:ext>
            </p:extLst>
          </p:nvPr>
        </p:nvGraphicFramePr>
        <p:xfrm>
          <a:off x="103414" y="781784"/>
          <a:ext cx="6619807" cy="5120640"/>
        </p:xfrm>
        <a:graphic>
          <a:graphicData uri="http://schemas.openxmlformats.org/drawingml/2006/table">
            <a:tbl>
              <a:tblPr firstRow="1" bandRow="1">
                <a:tableStyleId>{E8B1032C-EA38-4F05-BA0D-38AFFFC7BED3}</a:tableStyleId>
              </a:tblPr>
              <a:tblGrid>
                <a:gridCol w="3596501">
                  <a:extLst>
                    <a:ext uri="{9D8B030D-6E8A-4147-A177-3AD203B41FA5}">
                      <a16:colId xmlns:a16="http://schemas.microsoft.com/office/drawing/2014/main" val="546367213"/>
                    </a:ext>
                  </a:extLst>
                </a:gridCol>
                <a:gridCol w="3023306">
                  <a:extLst>
                    <a:ext uri="{9D8B030D-6E8A-4147-A177-3AD203B41FA5}">
                      <a16:colId xmlns:a16="http://schemas.microsoft.com/office/drawing/2014/main" val="2622786557"/>
                    </a:ext>
                  </a:extLst>
                </a:gridCol>
              </a:tblGrid>
              <a:tr h="364672">
                <a:tc>
                  <a:txBody>
                    <a:bodyPr/>
                    <a:lstStyle/>
                    <a:p>
                      <a:pPr algn="ctr"/>
                      <a:r>
                        <a:rPr lang="en-US" sz="1800" dirty="0"/>
                        <a:t>What</a:t>
                      </a:r>
                    </a:p>
                  </a:txBody>
                  <a:tcPr/>
                </a:tc>
                <a:tc>
                  <a:txBody>
                    <a:bodyPr/>
                    <a:lstStyle/>
                    <a:p>
                      <a:pPr algn="ctr"/>
                      <a:r>
                        <a:rPr lang="en-US" sz="1800" dirty="0"/>
                        <a:t>When</a:t>
                      </a:r>
                    </a:p>
                  </a:txBody>
                  <a:tcPr/>
                </a:tc>
                <a:extLst>
                  <a:ext uri="{0D108BD9-81ED-4DB2-BD59-A6C34878D82A}">
                    <a16:rowId xmlns:a16="http://schemas.microsoft.com/office/drawing/2014/main" val="4027150745"/>
                  </a:ext>
                </a:extLst>
              </a:tr>
              <a:tr h="303894">
                <a:tc>
                  <a:txBody>
                    <a:bodyPr/>
                    <a:lstStyle/>
                    <a:p>
                      <a:pPr algn="ctr"/>
                      <a:r>
                        <a:rPr lang="en-US" sz="1400" dirty="0"/>
                        <a:t>Housing Element Kick-Off</a:t>
                      </a:r>
                    </a:p>
                  </a:txBody>
                  <a:tcPr/>
                </a:tc>
                <a:tc>
                  <a:txBody>
                    <a:bodyPr/>
                    <a:lstStyle/>
                    <a:p>
                      <a:pPr algn="ctr"/>
                      <a:r>
                        <a:rPr lang="en-US" sz="1400" dirty="0"/>
                        <a:t>March 2021</a:t>
                      </a:r>
                    </a:p>
                  </a:txBody>
                  <a:tcPr/>
                </a:tc>
                <a:extLst>
                  <a:ext uri="{0D108BD9-81ED-4DB2-BD59-A6C34878D82A}">
                    <a16:rowId xmlns:a16="http://schemas.microsoft.com/office/drawing/2014/main" val="3312321946"/>
                  </a:ext>
                </a:extLst>
              </a:tr>
              <a:tr h="303894">
                <a:tc>
                  <a:txBody>
                    <a:bodyPr/>
                    <a:lstStyle/>
                    <a:p>
                      <a:pPr algn="ctr"/>
                      <a:r>
                        <a:rPr lang="en-US" sz="1400" dirty="0"/>
                        <a:t>Housing Committee: Overview</a:t>
                      </a:r>
                    </a:p>
                  </a:txBody>
                  <a:tcPr/>
                </a:tc>
                <a:tc>
                  <a:txBody>
                    <a:bodyPr/>
                    <a:lstStyle/>
                    <a:p>
                      <a:pPr algn="ctr"/>
                      <a:r>
                        <a:rPr lang="en-US" sz="1400" dirty="0"/>
                        <a:t>April 7, 2021</a:t>
                      </a:r>
                    </a:p>
                  </a:txBody>
                  <a:tcPr/>
                </a:tc>
                <a:extLst>
                  <a:ext uri="{0D108BD9-81ED-4DB2-BD59-A6C34878D82A}">
                    <a16:rowId xmlns:a16="http://schemas.microsoft.com/office/drawing/2014/main" val="1938733315"/>
                  </a:ext>
                </a:extLst>
              </a:tr>
              <a:tr h="303894">
                <a:tc>
                  <a:txBody>
                    <a:bodyPr/>
                    <a:lstStyle/>
                    <a:p>
                      <a:pPr algn="ctr"/>
                      <a:r>
                        <a:rPr lang="en-US" sz="1400" dirty="0"/>
                        <a:t>Community Workshop #1</a:t>
                      </a:r>
                    </a:p>
                  </a:txBody>
                  <a:tcPr/>
                </a:tc>
                <a:tc>
                  <a:txBody>
                    <a:bodyPr/>
                    <a:lstStyle/>
                    <a:p>
                      <a:pPr algn="ctr"/>
                      <a:r>
                        <a:rPr lang="en-US" sz="1400" dirty="0"/>
                        <a:t>June 29, 2021</a:t>
                      </a:r>
                    </a:p>
                  </a:txBody>
                  <a:tcPr/>
                </a:tc>
                <a:extLst>
                  <a:ext uri="{0D108BD9-81ED-4DB2-BD59-A6C34878D82A}">
                    <a16:rowId xmlns:a16="http://schemas.microsoft.com/office/drawing/2014/main" val="2076987509"/>
                  </a:ext>
                </a:extLst>
              </a:tr>
              <a:tr h="729345">
                <a:tc>
                  <a:txBody>
                    <a:bodyPr/>
                    <a:lstStyle/>
                    <a:p>
                      <a:pPr algn="ctr"/>
                      <a:r>
                        <a:rPr lang="en-US" sz="1400" dirty="0"/>
                        <a:t>Housing Committee: </a:t>
                      </a:r>
                    </a:p>
                    <a:p>
                      <a:pPr algn="ctr"/>
                      <a:r>
                        <a:rPr lang="en-US" sz="1400" dirty="0"/>
                        <a:t>Accomplishments, Goals, Programs, and Policies</a:t>
                      </a:r>
                    </a:p>
                  </a:txBody>
                  <a:tcPr/>
                </a:tc>
                <a:tc>
                  <a:txBody>
                    <a:bodyPr/>
                    <a:lstStyle/>
                    <a:p>
                      <a:pPr algn="ctr"/>
                      <a:endParaRPr lang="en-US" sz="1400" dirty="0"/>
                    </a:p>
                    <a:p>
                      <a:pPr algn="ctr"/>
                      <a:r>
                        <a:rPr lang="en-US" sz="1400" dirty="0"/>
                        <a:t>July 7, 2021</a:t>
                      </a:r>
                    </a:p>
                  </a:txBody>
                  <a:tcPr/>
                </a:tc>
                <a:extLst>
                  <a:ext uri="{0D108BD9-81ED-4DB2-BD59-A6C34878D82A}">
                    <a16:rowId xmlns:a16="http://schemas.microsoft.com/office/drawing/2014/main" val="1843840780"/>
                  </a:ext>
                </a:extLst>
              </a:tr>
              <a:tr h="729345">
                <a:tc>
                  <a:txBody>
                    <a:bodyPr/>
                    <a:lstStyle/>
                    <a:p>
                      <a:pPr algn="ctr"/>
                      <a:r>
                        <a:rPr lang="en-US" sz="1400" dirty="0"/>
                        <a:t>Housing Committee: </a:t>
                      </a:r>
                    </a:p>
                    <a:p>
                      <a:pPr algn="ctr"/>
                      <a:r>
                        <a:rPr lang="en-US" sz="1400" dirty="0"/>
                        <a:t>Housing Needs Assessment and</a:t>
                      </a:r>
                    </a:p>
                    <a:p>
                      <a:pPr algn="ctr"/>
                      <a:r>
                        <a:rPr lang="en-US" sz="1400" dirty="0"/>
                        <a:t>Assessment of Fair Housing</a:t>
                      </a:r>
                    </a:p>
                  </a:txBody>
                  <a:tcPr/>
                </a:tc>
                <a:tc>
                  <a:txBody>
                    <a:bodyPr/>
                    <a:lstStyle/>
                    <a:p>
                      <a:pPr algn="ctr"/>
                      <a:endParaRPr lang="en-US" sz="1400" dirty="0"/>
                    </a:p>
                    <a:p>
                      <a:pPr algn="ctr"/>
                      <a:r>
                        <a:rPr lang="en-US" sz="1400" dirty="0"/>
                        <a:t>October 6, 2021</a:t>
                      </a:r>
                    </a:p>
                  </a:txBody>
                  <a:tcPr/>
                </a:tc>
                <a:extLst>
                  <a:ext uri="{0D108BD9-81ED-4DB2-BD59-A6C34878D82A}">
                    <a16:rowId xmlns:a16="http://schemas.microsoft.com/office/drawing/2014/main" val="1335142423"/>
                  </a:ext>
                </a:extLst>
              </a:tr>
              <a:tr h="516619">
                <a:tc>
                  <a:txBody>
                    <a:bodyPr/>
                    <a:lstStyle/>
                    <a:p>
                      <a:pPr algn="ctr"/>
                      <a:r>
                        <a:rPr lang="en-US" sz="1400" dirty="0"/>
                        <a:t>Planning Commission: Study Session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Housing Element Overview</a:t>
                      </a:r>
                    </a:p>
                  </a:txBody>
                  <a:tcPr/>
                </a:tc>
                <a:tc>
                  <a:txBody>
                    <a:bodyPr/>
                    <a:lstStyle/>
                    <a:p>
                      <a:pPr algn="ctr"/>
                      <a:r>
                        <a:rPr lang="en-US" sz="1400" dirty="0"/>
                        <a:t>October 28, 2021</a:t>
                      </a:r>
                    </a:p>
                  </a:txBody>
                  <a:tcPr anchor="ctr"/>
                </a:tc>
                <a:extLst>
                  <a:ext uri="{0D108BD9-81ED-4DB2-BD59-A6C34878D82A}">
                    <a16:rowId xmlns:a16="http://schemas.microsoft.com/office/drawing/2014/main" val="2923551770"/>
                  </a:ext>
                </a:extLst>
              </a:tr>
              <a:tr h="516619">
                <a:tc>
                  <a:txBody>
                    <a:bodyPr/>
                    <a:lstStyle/>
                    <a:p>
                      <a:pPr algn="ctr"/>
                      <a:r>
                        <a:rPr lang="en-US" sz="1400" dirty="0"/>
                        <a:t>City Council: Study Session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Housing Element Overview</a:t>
                      </a:r>
                    </a:p>
                  </a:txBody>
                  <a:tcPr/>
                </a:tc>
                <a:tc>
                  <a:txBody>
                    <a:bodyPr/>
                    <a:lstStyle/>
                    <a:p>
                      <a:pPr algn="ctr"/>
                      <a:r>
                        <a:rPr lang="en-US" sz="1400" dirty="0"/>
                        <a:t>November 16, 2021</a:t>
                      </a:r>
                    </a:p>
                  </a:txBody>
                  <a:tcPr anchor="ctr"/>
                </a:tc>
                <a:extLst>
                  <a:ext uri="{0D108BD9-81ED-4DB2-BD59-A6C34878D82A}">
                    <a16:rowId xmlns:a16="http://schemas.microsoft.com/office/drawing/2014/main" val="88395485"/>
                  </a:ext>
                </a:extLst>
              </a:tr>
              <a:tr h="303894">
                <a:tc>
                  <a:txBody>
                    <a:bodyPr/>
                    <a:lstStyle/>
                    <a:p>
                      <a:pPr algn="ctr"/>
                      <a:r>
                        <a:rPr lang="en-US" sz="1400" dirty="0"/>
                        <a:t>Housing Committee: Site Inventory and RHNA</a:t>
                      </a:r>
                    </a:p>
                  </a:txBody>
                  <a:tcPr/>
                </a:tc>
                <a:tc>
                  <a:txBody>
                    <a:bodyPr/>
                    <a:lstStyle/>
                    <a:p>
                      <a:pPr algn="ctr"/>
                      <a:r>
                        <a:rPr lang="en-US" sz="1400" dirty="0"/>
                        <a:t>December 1, 2021</a:t>
                      </a:r>
                    </a:p>
                  </a:txBody>
                  <a:tcPr/>
                </a:tc>
                <a:extLst>
                  <a:ext uri="{0D108BD9-81ED-4DB2-BD59-A6C34878D82A}">
                    <a16:rowId xmlns:a16="http://schemas.microsoft.com/office/drawing/2014/main" val="3423725361"/>
                  </a:ext>
                </a:extLst>
              </a:tr>
              <a:tr h="729345">
                <a:tc>
                  <a:txBody>
                    <a:bodyPr/>
                    <a:lstStyle/>
                    <a:p>
                      <a:pPr algn="ctr"/>
                      <a:r>
                        <a:rPr lang="en-US" sz="1400" dirty="0"/>
                        <a:t>Housing Committee: </a:t>
                      </a:r>
                    </a:p>
                    <a:p>
                      <a:pPr algn="ctr"/>
                      <a:r>
                        <a:rPr lang="en-US" sz="1400" dirty="0"/>
                        <a:t>Housing Constraints, </a:t>
                      </a:r>
                    </a:p>
                    <a:p>
                      <a:pPr algn="ctr"/>
                      <a:r>
                        <a:rPr lang="en-US" sz="1400" dirty="0"/>
                        <a:t>Resources and Opportunities</a:t>
                      </a:r>
                    </a:p>
                  </a:txBody>
                  <a:tcPr/>
                </a:tc>
                <a:tc>
                  <a:txBody>
                    <a:bodyPr/>
                    <a:lstStyle/>
                    <a:p>
                      <a:pPr algn="ctr"/>
                      <a:endParaRPr lang="en-US" sz="1400" dirty="0"/>
                    </a:p>
                    <a:p>
                      <a:pPr algn="ctr"/>
                      <a:r>
                        <a:rPr lang="en-US" sz="1400" dirty="0"/>
                        <a:t>February 2, 2021</a:t>
                      </a:r>
                    </a:p>
                  </a:txBody>
                  <a:tcPr/>
                </a:tc>
                <a:extLst>
                  <a:ext uri="{0D108BD9-81ED-4DB2-BD59-A6C34878D82A}">
                    <a16:rowId xmlns:a16="http://schemas.microsoft.com/office/drawing/2014/main" val="2694628592"/>
                  </a:ext>
                </a:extLst>
              </a:tr>
              <a:tr h="303894">
                <a:tc>
                  <a:txBody>
                    <a:bodyPr/>
                    <a:lstStyle/>
                    <a:p>
                      <a:pPr algn="ctr"/>
                      <a:r>
                        <a:rPr lang="en-US" sz="1400" dirty="0"/>
                        <a:t>Community Workshop #2</a:t>
                      </a:r>
                    </a:p>
                  </a:txBody>
                  <a:tcPr/>
                </a:tc>
                <a:tc>
                  <a:txBody>
                    <a:bodyPr/>
                    <a:lstStyle/>
                    <a:p>
                      <a:pPr algn="ctr"/>
                      <a:r>
                        <a:rPr lang="en-US" sz="1400" dirty="0"/>
                        <a:t>February 23, 2022</a:t>
                      </a:r>
                    </a:p>
                  </a:txBody>
                  <a:tcPr/>
                </a:tc>
                <a:extLst>
                  <a:ext uri="{0D108BD9-81ED-4DB2-BD59-A6C34878D82A}">
                    <a16:rowId xmlns:a16="http://schemas.microsoft.com/office/drawing/2014/main" val="2708596744"/>
                  </a:ext>
                </a:extLst>
              </a:tr>
            </a:tbl>
          </a:graphicData>
        </a:graphic>
      </p:graphicFrame>
      <p:sp>
        <p:nvSpPr>
          <p:cNvPr id="9" name="TextBox 8">
            <a:extLst>
              <a:ext uri="{FF2B5EF4-FFF2-40B4-BE49-F238E27FC236}">
                <a16:creationId xmlns:a16="http://schemas.microsoft.com/office/drawing/2014/main" id="{24378184-C8AD-AE93-F0A1-4151BF673397}"/>
              </a:ext>
            </a:extLst>
          </p:cNvPr>
          <p:cNvSpPr txBox="1"/>
          <p:nvPr/>
        </p:nvSpPr>
        <p:spPr>
          <a:xfrm>
            <a:off x="-25741" y="0"/>
            <a:ext cx="8975272" cy="707886"/>
          </a:xfrm>
          <a:prstGeom prst="rect">
            <a:avLst/>
          </a:prstGeom>
          <a:noFill/>
        </p:spPr>
        <p:txBody>
          <a:bodyPr wrap="square">
            <a:spAutoFit/>
          </a:bodyPr>
          <a:lstStyle/>
          <a:p>
            <a:r>
              <a:rPr lang="en-US" sz="4000" b="0" dirty="0">
                <a:solidFill>
                  <a:srgbClr val="5294B6"/>
                </a:solidFill>
                <a:latin typeface="Calibri" panose="020F0502020204030204" pitchFamily="34" charset="0"/>
                <a:cs typeface="Calibri" panose="020F0502020204030204" pitchFamily="34" charset="0"/>
              </a:rPr>
              <a:t>2023-2031 HOUSING ELEMENT: Schedule</a:t>
            </a:r>
            <a:endParaRPr lang="en-US" sz="4000" dirty="0"/>
          </a:p>
        </p:txBody>
      </p:sp>
    </p:spTree>
    <p:extLst>
      <p:ext uri="{BB962C8B-B14F-4D97-AF65-F5344CB8AC3E}">
        <p14:creationId xmlns:p14="http://schemas.microsoft.com/office/powerpoint/2010/main" val="1068835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8E5B416-A676-4155-B1E8-ECA2DDEEC39B}"/>
              </a:ext>
            </a:extLst>
          </p:cNvPr>
          <p:cNvCxnSpPr>
            <a:cxnSpLocks/>
          </p:cNvCxnSpPr>
          <p:nvPr/>
        </p:nvCxnSpPr>
        <p:spPr>
          <a:xfrm>
            <a:off x="6569" y="657227"/>
            <a:ext cx="9137431" cy="31744"/>
          </a:xfrm>
          <a:prstGeom prst="line">
            <a:avLst/>
          </a:prstGeom>
          <a:ln w="28575">
            <a:solidFill>
              <a:srgbClr val="C1D16E"/>
            </a:solidFill>
          </a:ln>
          <a:effectLst/>
        </p:spPr>
        <p:style>
          <a:lnRef idx="2">
            <a:schemeClr val="accent1"/>
          </a:lnRef>
          <a:fillRef idx="0">
            <a:schemeClr val="accent1"/>
          </a:fillRef>
          <a:effectRef idx="1">
            <a:schemeClr val="accent1"/>
          </a:effectRef>
          <a:fontRef idx="minor">
            <a:schemeClr val="tx1"/>
          </a:fontRef>
        </p:style>
      </p:cxnSp>
      <p:pic>
        <p:nvPicPr>
          <p:cNvPr id="7" name="Picture 2" descr="C:\Users\greddy\Desktop\PlaceWorks_White.png">
            <a:extLst>
              <a:ext uri="{FF2B5EF4-FFF2-40B4-BE49-F238E27FC236}">
                <a16:creationId xmlns:a16="http://schemas.microsoft.com/office/drawing/2014/main" id="{DD2E14C0-636C-4D73-A360-F840D647F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75" y="1000126"/>
            <a:ext cx="1758156" cy="31814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E9BB326-E34A-154E-A06A-F69B6792D458}"/>
              </a:ext>
            </a:extLst>
          </p:cNvPr>
          <p:cNvPicPr>
            <a:picLocks noChangeAspect="1"/>
          </p:cNvPicPr>
          <p:nvPr/>
        </p:nvPicPr>
        <p:blipFill>
          <a:blip r:embed="rId4"/>
          <a:stretch>
            <a:fillRect/>
          </a:stretch>
        </p:blipFill>
        <p:spPr>
          <a:xfrm>
            <a:off x="6525986" y="1000126"/>
            <a:ext cx="2514600" cy="419100"/>
          </a:xfrm>
          <a:prstGeom prst="rect">
            <a:avLst/>
          </a:prstGeom>
        </p:spPr>
      </p:pic>
      <p:pic>
        <p:nvPicPr>
          <p:cNvPr id="12" name="Picture 11">
            <a:extLst>
              <a:ext uri="{FF2B5EF4-FFF2-40B4-BE49-F238E27FC236}">
                <a16:creationId xmlns:a16="http://schemas.microsoft.com/office/drawing/2014/main" id="{CA81346E-F1C6-9FC1-13E9-68504C5DAD66}"/>
              </a:ext>
            </a:extLst>
          </p:cNvPr>
          <p:cNvPicPr>
            <a:picLocks noChangeAspect="1"/>
          </p:cNvPicPr>
          <p:nvPr/>
        </p:nvPicPr>
        <p:blipFill>
          <a:blip r:embed="rId4"/>
          <a:stretch>
            <a:fillRect/>
          </a:stretch>
        </p:blipFill>
        <p:spPr>
          <a:xfrm>
            <a:off x="3230866" y="3364547"/>
            <a:ext cx="2514600" cy="419100"/>
          </a:xfrm>
          <a:prstGeom prst="rect">
            <a:avLst/>
          </a:prstGeom>
        </p:spPr>
      </p:pic>
      <p:pic>
        <p:nvPicPr>
          <p:cNvPr id="14" name="Picture 2" descr="logo">
            <a:extLst>
              <a:ext uri="{FF2B5EF4-FFF2-40B4-BE49-F238E27FC236}">
                <a16:creationId xmlns:a16="http://schemas.microsoft.com/office/drawing/2014/main" id="{2253B77F-36A1-B302-3E2B-4F3522A2B52C}"/>
              </a:ext>
            </a:extLst>
          </p:cNvPr>
          <p:cNvPicPr>
            <a:picLocks noChangeAspect="1" noChangeArrowheads="1"/>
          </p:cNvPicPr>
          <p:nvPr/>
        </p:nvPicPr>
        <p:blipFill>
          <a:blip r:embed="rId5" cstate="print"/>
          <a:srcRect/>
          <a:stretch>
            <a:fillRect/>
          </a:stretch>
        </p:blipFill>
        <p:spPr bwMode="auto">
          <a:xfrm>
            <a:off x="457200" y="6172200"/>
            <a:ext cx="609600" cy="616515"/>
          </a:xfrm>
          <a:prstGeom prst="rect">
            <a:avLst/>
          </a:prstGeom>
          <a:noFill/>
          <a:ln w="9525">
            <a:noFill/>
            <a:miter lim="800000"/>
            <a:headEnd/>
            <a:tailEnd/>
          </a:ln>
        </p:spPr>
      </p:pic>
      <p:sp>
        <p:nvSpPr>
          <p:cNvPr id="15" name="TextBox 14">
            <a:extLst>
              <a:ext uri="{FF2B5EF4-FFF2-40B4-BE49-F238E27FC236}">
                <a16:creationId xmlns:a16="http://schemas.microsoft.com/office/drawing/2014/main" id="{F1CEAA77-4BDD-B80F-AA34-E72467296A43}"/>
              </a:ext>
            </a:extLst>
          </p:cNvPr>
          <p:cNvSpPr txBox="1"/>
          <p:nvPr/>
        </p:nvSpPr>
        <p:spPr>
          <a:xfrm>
            <a:off x="1" y="29069"/>
            <a:ext cx="8975272" cy="707886"/>
          </a:xfrm>
          <a:prstGeom prst="rect">
            <a:avLst/>
          </a:prstGeom>
          <a:noFill/>
        </p:spPr>
        <p:txBody>
          <a:bodyPr wrap="square">
            <a:spAutoFit/>
          </a:bodyPr>
          <a:lstStyle/>
          <a:p>
            <a:r>
              <a:rPr lang="en-US" sz="4000" b="0" dirty="0">
                <a:solidFill>
                  <a:srgbClr val="5294B6"/>
                </a:solidFill>
                <a:latin typeface="Calibri" panose="020F0502020204030204" pitchFamily="34" charset="0"/>
                <a:cs typeface="Calibri" panose="020F0502020204030204" pitchFamily="34" charset="0"/>
              </a:rPr>
              <a:t>2023-2031 HOUSING ELEMENT </a:t>
            </a:r>
            <a:endParaRPr lang="en-US" sz="4000" dirty="0"/>
          </a:p>
        </p:txBody>
      </p:sp>
      <p:sp>
        <p:nvSpPr>
          <p:cNvPr id="2" name="TextBox 1">
            <a:extLst>
              <a:ext uri="{FF2B5EF4-FFF2-40B4-BE49-F238E27FC236}">
                <a16:creationId xmlns:a16="http://schemas.microsoft.com/office/drawing/2014/main" id="{7710CE15-C4C4-4E45-B45C-5992CB7C3AA9}"/>
              </a:ext>
            </a:extLst>
          </p:cNvPr>
          <p:cNvSpPr txBox="1"/>
          <p:nvPr/>
        </p:nvSpPr>
        <p:spPr>
          <a:xfrm>
            <a:off x="114300" y="724879"/>
            <a:ext cx="5499000" cy="461665"/>
          </a:xfrm>
          <a:prstGeom prst="rect">
            <a:avLst/>
          </a:prstGeom>
          <a:noFill/>
        </p:spPr>
        <p:txBody>
          <a:bodyPr wrap="square" rtlCol="0">
            <a:spAutoFit/>
          </a:bodyPr>
          <a:lstStyle/>
          <a:p>
            <a:r>
              <a:rPr lang="en-US" sz="2400" dirty="0">
                <a:solidFill>
                  <a:srgbClr val="5294B6"/>
                </a:solidFill>
                <a:latin typeface="Calibri" panose="020F0502020204030204" pitchFamily="34" charset="0"/>
                <a:cs typeface="Calibri" panose="020F0502020204030204" pitchFamily="34" charset="0"/>
              </a:rPr>
              <a:t>Housing Element Policies</a:t>
            </a:r>
          </a:p>
        </p:txBody>
      </p:sp>
      <p:graphicFrame>
        <p:nvGraphicFramePr>
          <p:cNvPr id="10" name="Content Placeholder 3">
            <a:extLst>
              <a:ext uri="{FF2B5EF4-FFF2-40B4-BE49-F238E27FC236}">
                <a16:creationId xmlns:a16="http://schemas.microsoft.com/office/drawing/2014/main" id="{629EFE1A-D3C0-4BE5-A5D8-822A83E01A7A}"/>
              </a:ext>
            </a:extLst>
          </p:cNvPr>
          <p:cNvGraphicFramePr>
            <a:graphicFrameLocks/>
          </p:cNvGraphicFramePr>
          <p:nvPr>
            <p:extLst>
              <p:ext uri="{D42A27DB-BD31-4B8C-83A1-F6EECF244321}">
                <p14:modId xmlns:p14="http://schemas.microsoft.com/office/powerpoint/2010/main" val="3237349680"/>
              </p:ext>
            </p:extLst>
          </p:nvPr>
        </p:nvGraphicFramePr>
        <p:xfrm>
          <a:off x="114300" y="1193878"/>
          <a:ext cx="8755062" cy="5212080"/>
        </p:xfrm>
        <a:graphic>
          <a:graphicData uri="http://schemas.openxmlformats.org/drawingml/2006/table">
            <a:tbl>
              <a:tblPr firstRow="1" bandRow="1">
                <a:tableStyleId>{E8B1032C-EA38-4F05-BA0D-38AFFFC7BED3}</a:tableStyleId>
              </a:tblPr>
              <a:tblGrid>
                <a:gridCol w="1116171">
                  <a:extLst>
                    <a:ext uri="{9D8B030D-6E8A-4147-A177-3AD203B41FA5}">
                      <a16:colId xmlns:a16="http://schemas.microsoft.com/office/drawing/2014/main" val="2883768842"/>
                    </a:ext>
                  </a:extLst>
                </a:gridCol>
                <a:gridCol w="754380">
                  <a:extLst>
                    <a:ext uri="{9D8B030D-6E8A-4147-A177-3AD203B41FA5}">
                      <a16:colId xmlns:a16="http://schemas.microsoft.com/office/drawing/2014/main" val="3434181868"/>
                    </a:ext>
                  </a:extLst>
                </a:gridCol>
                <a:gridCol w="6884511">
                  <a:extLst>
                    <a:ext uri="{9D8B030D-6E8A-4147-A177-3AD203B41FA5}">
                      <a16:colId xmlns:a16="http://schemas.microsoft.com/office/drawing/2014/main" val="1522950650"/>
                    </a:ext>
                  </a:extLst>
                </a:gridCol>
              </a:tblGrid>
              <a:tr h="274320">
                <a:tc rowSpan="6">
                  <a:txBody>
                    <a:bodyPr/>
                    <a:lstStyle/>
                    <a:p>
                      <a:pPr algn="ctr"/>
                      <a:r>
                        <a:rPr lang="en-US" sz="1200" dirty="0">
                          <a:solidFill>
                            <a:schemeClr val="accent5">
                              <a:lumMod val="75000"/>
                            </a:schemeClr>
                          </a:solidFill>
                        </a:rPr>
                        <a:t>GOAL 4:</a:t>
                      </a:r>
                      <a:br>
                        <a:rPr lang="en-US" sz="1200" dirty="0">
                          <a:solidFill>
                            <a:schemeClr val="accent5">
                              <a:lumMod val="75000"/>
                            </a:schemeClr>
                          </a:solidFill>
                        </a:rPr>
                      </a:br>
                      <a:r>
                        <a:rPr lang="en-US" sz="1200" dirty="0">
                          <a:solidFill>
                            <a:schemeClr val="accent5">
                              <a:lumMod val="75000"/>
                            </a:schemeClr>
                          </a:solidFill>
                        </a:rPr>
                        <a:t>FAIR HOUSING</a:t>
                      </a:r>
                    </a:p>
                  </a:txBody>
                  <a:tcPr anchor="ctr"/>
                </a:tc>
                <a:tc>
                  <a:txBody>
                    <a:bodyPr/>
                    <a:lstStyle/>
                    <a:p>
                      <a:pPr algn="ctr"/>
                      <a:r>
                        <a:rPr lang="en-US" sz="1200" b="0" dirty="0">
                          <a:solidFill>
                            <a:schemeClr val="accent5">
                              <a:lumMod val="75000"/>
                            </a:schemeClr>
                          </a:solidFill>
                        </a:rPr>
                        <a:t>H-4-1</a:t>
                      </a:r>
                    </a:p>
                  </a:txBody>
                  <a:tcPr anchor="ctr"/>
                </a:tc>
                <a:tc>
                  <a:txBody>
                    <a:bodyPr/>
                    <a:lstStyle/>
                    <a:p>
                      <a:r>
                        <a:rPr lang="en-US" sz="1200" b="1" dirty="0">
                          <a:solidFill>
                            <a:schemeClr val="accent5">
                              <a:lumMod val="75000"/>
                            </a:schemeClr>
                          </a:solidFill>
                        </a:rPr>
                        <a:t>Discrimination: </a:t>
                      </a:r>
                      <a:r>
                        <a:rPr lang="en-US" sz="1200" b="0" dirty="0">
                          <a:solidFill>
                            <a:schemeClr val="accent5">
                              <a:lumMod val="75000"/>
                            </a:schemeClr>
                          </a:solidFill>
                        </a:rPr>
                        <a:t>The City shall take meaningful action toward the goal of eliminating housing discrimination and providing current and future residents access to housing opportunity.</a:t>
                      </a:r>
                    </a:p>
                  </a:txBody>
                  <a:tcPr/>
                </a:tc>
                <a:extLst>
                  <a:ext uri="{0D108BD9-81ED-4DB2-BD59-A6C34878D82A}">
                    <a16:rowId xmlns:a16="http://schemas.microsoft.com/office/drawing/2014/main" val="1159723962"/>
                  </a:ext>
                </a:extLst>
              </a:tr>
              <a:tr h="370840">
                <a:tc vMerge="1">
                  <a:txBody>
                    <a:bodyPr/>
                    <a:lstStyle/>
                    <a:p>
                      <a:endParaRPr lang="en-US" sz="1000" dirty="0"/>
                    </a:p>
                  </a:txBody>
                  <a:tcPr/>
                </a:tc>
                <a:tc>
                  <a:txBody>
                    <a:bodyPr/>
                    <a:lstStyle/>
                    <a:p>
                      <a:pPr algn="ctr"/>
                      <a:r>
                        <a:rPr lang="en-US" sz="1200" dirty="0">
                          <a:solidFill>
                            <a:schemeClr val="accent5">
                              <a:lumMod val="75000"/>
                            </a:schemeClr>
                          </a:solidFill>
                        </a:rPr>
                        <a:t>H-4-2</a:t>
                      </a:r>
                    </a:p>
                  </a:txBody>
                  <a:tcPr anchor="ctr"/>
                </a:tc>
                <a:tc>
                  <a:txBody>
                    <a:bodyPr/>
                    <a:lstStyle/>
                    <a:p>
                      <a:r>
                        <a:rPr lang="en-US" sz="1200" b="1" dirty="0">
                          <a:solidFill>
                            <a:schemeClr val="accent5">
                              <a:lumMod val="75000"/>
                            </a:schemeClr>
                          </a:solidFill>
                        </a:rPr>
                        <a:t>Outreach: </a:t>
                      </a:r>
                      <a:r>
                        <a:rPr lang="en-US" sz="1200" dirty="0">
                          <a:solidFill>
                            <a:schemeClr val="accent5">
                              <a:lumMod val="75000"/>
                            </a:schemeClr>
                          </a:solidFill>
                        </a:rPr>
                        <a:t>Facilitate transparent decision-making processes through public engagement and participation, supported by the development of clear and inclusive outreach materials, and the expanded and innovative use of a variety of public engagement tools. </a:t>
                      </a:r>
                    </a:p>
                  </a:txBody>
                  <a:tcPr/>
                </a:tc>
                <a:extLst>
                  <a:ext uri="{0D108BD9-81ED-4DB2-BD59-A6C34878D82A}">
                    <a16:rowId xmlns:a16="http://schemas.microsoft.com/office/drawing/2014/main" val="2979175050"/>
                  </a:ext>
                </a:extLst>
              </a:tr>
              <a:tr h="182880">
                <a:tc vMerge="1">
                  <a:txBody>
                    <a:bodyPr/>
                    <a:lstStyle/>
                    <a:p>
                      <a:endParaRPr lang="en-US" sz="1000"/>
                    </a:p>
                  </a:txBody>
                  <a:tcPr/>
                </a:tc>
                <a:tc>
                  <a:txBody>
                    <a:bodyPr/>
                    <a:lstStyle/>
                    <a:p>
                      <a:pPr algn="ctr"/>
                      <a:r>
                        <a:rPr lang="en-US" sz="1200" dirty="0">
                          <a:solidFill>
                            <a:schemeClr val="accent5">
                              <a:lumMod val="75000"/>
                            </a:schemeClr>
                          </a:solidFill>
                        </a:rPr>
                        <a:t>H-4-3</a:t>
                      </a:r>
                    </a:p>
                  </a:txBody>
                  <a:tcPr anchor="ctr"/>
                </a:tc>
                <a:tc>
                  <a:txBody>
                    <a:bodyPr/>
                    <a:lstStyle/>
                    <a:p>
                      <a:r>
                        <a:rPr lang="en-US" sz="1200" b="1" dirty="0">
                          <a:solidFill>
                            <a:schemeClr val="accent5">
                              <a:lumMod val="75000"/>
                            </a:schemeClr>
                          </a:solidFill>
                        </a:rPr>
                        <a:t>Displacement: </a:t>
                      </a:r>
                      <a:r>
                        <a:rPr lang="en-US" sz="1200" dirty="0">
                          <a:solidFill>
                            <a:schemeClr val="accent5">
                              <a:lumMod val="75000"/>
                            </a:schemeClr>
                          </a:solidFill>
                        </a:rPr>
                        <a:t>The City shall explore options to strengthen eviction prevention and tenant displacement  measures.</a:t>
                      </a:r>
                    </a:p>
                  </a:txBody>
                  <a:tcPr/>
                </a:tc>
                <a:extLst>
                  <a:ext uri="{0D108BD9-81ED-4DB2-BD59-A6C34878D82A}">
                    <a16:rowId xmlns:a16="http://schemas.microsoft.com/office/drawing/2014/main" val="948134980"/>
                  </a:ext>
                </a:extLst>
              </a:tr>
              <a:tr h="370840">
                <a:tc vMerge="1">
                  <a:txBody>
                    <a:bodyPr/>
                    <a:lstStyle/>
                    <a:p>
                      <a:endParaRPr lang="en-US" sz="1000" dirty="0"/>
                    </a:p>
                  </a:txBody>
                  <a:tcPr/>
                </a:tc>
                <a:tc>
                  <a:txBody>
                    <a:bodyPr/>
                    <a:lstStyle/>
                    <a:p>
                      <a:pPr algn="ctr"/>
                      <a:r>
                        <a:rPr lang="en-US" sz="1200" dirty="0">
                          <a:solidFill>
                            <a:schemeClr val="accent5">
                              <a:lumMod val="75000"/>
                            </a:schemeClr>
                          </a:solidFill>
                        </a:rPr>
                        <a:t>H-4-4</a:t>
                      </a:r>
                    </a:p>
                  </a:txBody>
                  <a:tcPr anchor="ctr"/>
                </a:tc>
                <a:tc>
                  <a:txBody>
                    <a:bodyPr/>
                    <a:lstStyle/>
                    <a:p>
                      <a:r>
                        <a:rPr lang="en-US" sz="1200" b="1" dirty="0">
                          <a:solidFill>
                            <a:schemeClr val="accent5">
                              <a:lumMod val="75000"/>
                            </a:schemeClr>
                          </a:solidFill>
                        </a:rPr>
                        <a:t>Access to Opportunity: </a:t>
                      </a:r>
                      <a:r>
                        <a:rPr lang="en-US" sz="1200" dirty="0">
                          <a:solidFill>
                            <a:schemeClr val="accent5">
                              <a:lumMod val="75000"/>
                            </a:schemeClr>
                          </a:solidFill>
                        </a:rPr>
                        <a:t>The City shall support collaborative  efforts to connect low-income residents with financial empowerment resources, homeownership programs, small business assistance, living wage jobs, affordable childcare, and workforce training resources and services. </a:t>
                      </a:r>
                    </a:p>
                  </a:txBody>
                  <a:tcPr/>
                </a:tc>
                <a:extLst>
                  <a:ext uri="{0D108BD9-81ED-4DB2-BD59-A6C34878D82A}">
                    <a16:rowId xmlns:a16="http://schemas.microsoft.com/office/drawing/2014/main" val="4076857290"/>
                  </a:ext>
                </a:extLst>
              </a:tr>
              <a:tr h="370840">
                <a:tc vMerge="1">
                  <a:txBody>
                    <a:bodyPr/>
                    <a:lstStyle/>
                    <a:p>
                      <a:endParaRPr lang="en-US" sz="1000"/>
                    </a:p>
                  </a:txBody>
                  <a:tcPr/>
                </a:tc>
                <a:tc>
                  <a:txBody>
                    <a:bodyPr/>
                    <a:lstStyle/>
                    <a:p>
                      <a:pPr algn="ctr"/>
                      <a:r>
                        <a:rPr lang="en-US" sz="1200" dirty="0">
                          <a:solidFill>
                            <a:schemeClr val="accent5">
                              <a:lumMod val="75000"/>
                            </a:schemeClr>
                          </a:solidFill>
                        </a:rPr>
                        <a:t>H-4-5</a:t>
                      </a:r>
                    </a:p>
                  </a:txBody>
                  <a:tcPr anchor="ctr"/>
                </a:tc>
                <a:tc>
                  <a:txBody>
                    <a:bodyPr/>
                    <a:lstStyle/>
                    <a:p>
                      <a:r>
                        <a:rPr lang="en-US" sz="1200" b="1" dirty="0">
                          <a:solidFill>
                            <a:schemeClr val="accent5">
                              <a:lumMod val="75000"/>
                            </a:schemeClr>
                          </a:solidFill>
                        </a:rPr>
                        <a:t>Segregation: </a:t>
                      </a:r>
                      <a:r>
                        <a:rPr lang="en-US" sz="1200" dirty="0">
                          <a:solidFill>
                            <a:schemeClr val="accent5">
                              <a:lumMod val="75000"/>
                            </a:schemeClr>
                          </a:solidFill>
                        </a:rPr>
                        <a:t>The City shall promote mixed income neighborhoods with an equitable distribution of housing types for people of all incomes throughout the City by encouraging new affordable housing in high resource areas.</a:t>
                      </a:r>
                    </a:p>
                  </a:txBody>
                  <a:tcPr/>
                </a:tc>
                <a:extLst>
                  <a:ext uri="{0D108BD9-81ED-4DB2-BD59-A6C34878D82A}">
                    <a16:rowId xmlns:a16="http://schemas.microsoft.com/office/drawing/2014/main" val="1519108193"/>
                  </a:ext>
                </a:extLst>
              </a:tr>
              <a:tr h="370840">
                <a:tc vMerge="1">
                  <a:txBody>
                    <a:bodyPr/>
                    <a:lstStyle/>
                    <a:p>
                      <a:endParaRPr lang="en-US" sz="1000" dirty="0"/>
                    </a:p>
                  </a:txBody>
                  <a:tcPr/>
                </a:tc>
                <a:tc>
                  <a:txBody>
                    <a:bodyPr/>
                    <a:lstStyle/>
                    <a:p>
                      <a:pPr algn="ctr"/>
                      <a:r>
                        <a:rPr lang="en-US" sz="1200" dirty="0">
                          <a:solidFill>
                            <a:schemeClr val="accent5">
                              <a:lumMod val="75000"/>
                            </a:schemeClr>
                          </a:solidFill>
                        </a:rPr>
                        <a:t>H-4-6</a:t>
                      </a:r>
                    </a:p>
                  </a:txBody>
                  <a:tcPr anchor="ctr"/>
                </a:tc>
                <a:tc>
                  <a:txBody>
                    <a:bodyPr/>
                    <a:lstStyle/>
                    <a:p>
                      <a:r>
                        <a:rPr lang="en-US" sz="1200" b="1" dirty="0">
                          <a:solidFill>
                            <a:schemeClr val="accent5">
                              <a:lumMod val="75000"/>
                            </a:schemeClr>
                          </a:solidFill>
                        </a:rPr>
                        <a:t>Quality</a:t>
                      </a:r>
                      <a:r>
                        <a:rPr lang="en-US" sz="1200" b="1" baseline="0" dirty="0">
                          <a:solidFill>
                            <a:schemeClr val="accent5">
                              <a:lumMod val="75000"/>
                            </a:schemeClr>
                          </a:solidFill>
                        </a:rPr>
                        <a:t> of Life</a:t>
                      </a:r>
                      <a:r>
                        <a:rPr lang="en-US" sz="1200" b="1" dirty="0">
                          <a:solidFill>
                            <a:schemeClr val="accent5">
                              <a:lumMod val="75000"/>
                            </a:schemeClr>
                          </a:solidFill>
                        </a:rPr>
                        <a:t>: </a:t>
                      </a:r>
                      <a:r>
                        <a:rPr lang="en-US" sz="1200" dirty="0">
                          <a:solidFill>
                            <a:schemeClr val="accent5">
                              <a:lumMod val="75000"/>
                            </a:schemeClr>
                          </a:solidFill>
                        </a:rPr>
                        <a:t>Maintain and enhance the quality of life within neighborhoods, including those identified as low resource and/or disadvantaged, by providing adequate maintenance to streets, sidewalks,  parks and other community facilities.</a:t>
                      </a:r>
                    </a:p>
                  </a:txBody>
                  <a:tcPr/>
                </a:tc>
                <a:extLst>
                  <a:ext uri="{0D108BD9-81ED-4DB2-BD59-A6C34878D82A}">
                    <a16:rowId xmlns:a16="http://schemas.microsoft.com/office/drawing/2014/main" val="2749356782"/>
                  </a:ext>
                </a:extLst>
              </a:tr>
              <a:tr h="182880">
                <a:tc rowSpan="3">
                  <a:txBody>
                    <a:bodyPr/>
                    <a:lstStyle/>
                    <a:p>
                      <a:pPr algn="ctr"/>
                      <a:r>
                        <a:rPr lang="en-US" sz="1200" b="1" dirty="0">
                          <a:solidFill>
                            <a:schemeClr val="accent5">
                              <a:lumMod val="75000"/>
                            </a:schemeClr>
                          </a:solidFill>
                        </a:rPr>
                        <a:t>GOAL 5: CONSTRAINTS</a:t>
                      </a:r>
                    </a:p>
                  </a:txBody>
                  <a:tcPr anchor="ctr"/>
                </a:tc>
                <a:tc>
                  <a:txBody>
                    <a:bodyPr/>
                    <a:lstStyle/>
                    <a:p>
                      <a:pPr algn="ctr"/>
                      <a:r>
                        <a:rPr lang="en-US" sz="1200" dirty="0">
                          <a:solidFill>
                            <a:schemeClr val="accent5">
                              <a:lumMod val="75000"/>
                            </a:schemeClr>
                          </a:solidFill>
                        </a:rPr>
                        <a:t>H-5-1</a:t>
                      </a:r>
                    </a:p>
                  </a:txBody>
                  <a:tcPr anchor="ctr"/>
                </a:tc>
                <a:tc>
                  <a:txBody>
                    <a:bodyPr/>
                    <a:lstStyle/>
                    <a:p>
                      <a:r>
                        <a:rPr lang="en-US" sz="1200" b="1" dirty="0">
                          <a:solidFill>
                            <a:schemeClr val="accent5">
                              <a:lumMod val="75000"/>
                            </a:schemeClr>
                          </a:solidFill>
                        </a:rPr>
                        <a:t>Zoning: </a:t>
                      </a:r>
                      <a:r>
                        <a:rPr lang="en-US" sz="1200" dirty="0">
                          <a:solidFill>
                            <a:schemeClr val="accent5">
                              <a:lumMod val="75000"/>
                            </a:schemeClr>
                          </a:solidFill>
                        </a:rPr>
                        <a:t>Monitor Title 9 of the Municipal Code and other regulations to ensure that the City's policies and regulations do not inappropriately constrain housing development and affordability.</a:t>
                      </a:r>
                    </a:p>
                  </a:txBody>
                  <a:tcPr/>
                </a:tc>
                <a:extLst>
                  <a:ext uri="{0D108BD9-81ED-4DB2-BD59-A6C34878D82A}">
                    <a16:rowId xmlns:a16="http://schemas.microsoft.com/office/drawing/2014/main" val="3070567020"/>
                  </a:ext>
                </a:extLst>
              </a:tr>
              <a:tr h="182880">
                <a:tc vMerge="1">
                  <a:txBody>
                    <a:bodyPr/>
                    <a:lstStyle/>
                    <a:p>
                      <a:endParaRPr lang="en-US" sz="1000"/>
                    </a:p>
                  </a:txBody>
                  <a:tcPr/>
                </a:tc>
                <a:tc>
                  <a:txBody>
                    <a:bodyPr/>
                    <a:lstStyle/>
                    <a:p>
                      <a:pPr algn="ctr"/>
                      <a:r>
                        <a:rPr lang="en-US" sz="1200" dirty="0">
                          <a:solidFill>
                            <a:schemeClr val="accent5">
                              <a:lumMod val="75000"/>
                            </a:schemeClr>
                          </a:solidFill>
                        </a:rPr>
                        <a:t>H-5-2</a:t>
                      </a:r>
                    </a:p>
                  </a:txBody>
                  <a:tcPr anchor="ctr"/>
                </a:tc>
                <a:tc>
                  <a:txBody>
                    <a:bodyPr/>
                    <a:lstStyle/>
                    <a:p>
                      <a:r>
                        <a:rPr lang="en-US" sz="1200" b="1" dirty="0">
                          <a:solidFill>
                            <a:schemeClr val="accent5">
                              <a:lumMod val="75000"/>
                            </a:schemeClr>
                          </a:solidFill>
                        </a:rPr>
                        <a:t>Government: </a:t>
                      </a:r>
                      <a:r>
                        <a:rPr lang="en-US" sz="1200" dirty="0">
                          <a:solidFill>
                            <a:schemeClr val="accent5">
                              <a:lumMod val="75000"/>
                            </a:schemeClr>
                          </a:solidFill>
                        </a:rPr>
                        <a:t>Monitor State and federal housing-related legislation, and update City plans, ordinances, and processes as appropriate to remove or reduce governmental constraints.</a:t>
                      </a:r>
                    </a:p>
                  </a:txBody>
                  <a:tcPr/>
                </a:tc>
                <a:extLst>
                  <a:ext uri="{0D108BD9-81ED-4DB2-BD59-A6C34878D82A}">
                    <a16:rowId xmlns:a16="http://schemas.microsoft.com/office/drawing/2014/main" val="3844468534"/>
                  </a:ext>
                </a:extLst>
              </a:tr>
              <a:tr h="370840">
                <a:tc vMerge="1">
                  <a:txBody>
                    <a:bodyPr/>
                    <a:lstStyle/>
                    <a:p>
                      <a:endParaRPr lang="en-US" sz="1000" dirty="0"/>
                    </a:p>
                  </a:txBody>
                  <a:tcPr/>
                </a:tc>
                <a:tc>
                  <a:txBody>
                    <a:bodyPr/>
                    <a:lstStyle/>
                    <a:p>
                      <a:pPr algn="ctr"/>
                      <a:r>
                        <a:rPr lang="en-US" sz="1200" dirty="0">
                          <a:solidFill>
                            <a:schemeClr val="accent5">
                              <a:lumMod val="75000"/>
                            </a:schemeClr>
                          </a:solidFill>
                        </a:rPr>
                        <a:t>H-5-3</a:t>
                      </a:r>
                    </a:p>
                  </a:txBody>
                  <a:tcPr anchor="ctr"/>
                </a:tc>
                <a:tc>
                  <a:txBody>
                    <a:bodyPr/>
                    <a:lstStyle/>
                    <a:p>
                      <a:r>
                        <a:rPr lang="en-US" sz="1200" b="1" dirty="0">
                          <a:solidFill>
                            <a:schemeClr val="accent5">
                              <a:lumMod val="75000"/>
                            </a:schemeClr>
                          </a:solidFill>
                        </a:rPr>
                        <a:t>Non-government: </a:t>
                      </a:r>
                      <a:r>
                        <a:rPr lang="en-US" sz="1200" dirty="0">
                          <a:solidFill>
                            <a:schemeClr val="accent5">
                              <a:lumMod val="75000"/>
                            </a:schemeClr>
                          </a:solidFill>
                        </a:rPr>
                        <a:t>Monitor non-governmental constraints, such as interest rates, construction costs, and others through consultation with developers, lenders and other entities directly involved in the provision of housing. Should non-governmental constraints be identified that are related to City policies, the City may modify its policies and procedures if City actions would help to reduce those constraints.</a:t>
                      </a:r>
                    </a:p>
                  </a:txBody>
                  <a:tcPr/>
                </a:tc>
                <a:extLst>
                  <a:ext uri="{0D108BD9-81ED-4DB2-BD59-A6C34878D82A}">
                    <a16:rowId xmlns:a16="http://schemas.microsoft.com/office/drawing/2014/main" val="2809945181"/>
                  </a:ext>
                </a:extLst>
              </a:tr>
            </a:tbl>
          </a:graphicData>
        </a:graphic>
      </p:graphicFrame>
      <p:sp>
        <p:nvSpPr>
          <p:cNvPr id="17" name="TextBox 16">
            <a:extLst>
              <a:ext uri="{FF2B5EF4-FFF2-40B4-BE49-F238E27FC236}">
                <a16:creationId xmlns:a16="http://schemas.microsoft.com/office/drawing/2014/main" id="{94504950-1583-414D-B788-EFD73288139C}"/>
              </a:ext>
            </a:extLst>
          </p:cNvPr>
          <p:cNvSpPr txBox="1"/>
          <p:nvPr/>
        </p:nvSpPr>
        <p:spPr>
          <a:xfrm>
            <a:off x="7615101" y="6141813"/>
            <a:ext cx="583474" cy="246221"/>
          </a:xfrm>
          <a:prstGeom prst="rect">
            <a:avLst/>
          </a:prstGeom>
          <a:noFill/>
        </p:spPr>
        <p:txBody>
          <a:bodyPr wrap="square" rtlCol="0">
            <a:spAutoFit/>
          </a:bodyPr>
          <a:lstStyle/>
          <a:p>
            <a:r>
              <a:rPr lang="en-US" sz="1000" b="1" dirty="0">
                <a:solidFill>
                  <a:srgbClr val="FF0000"/>
                </a:solidFill>
              </a:rPr>
              <a:t>NEW</a:t>
            </a:r>
          </a:p>
        </p:txBody>
      </p:sp>
      <p:sp>
        <p:nvSpPr>
          <p:cNvPr id="18" name="TextBox 17">
            <a:extLst>
              <a:ext uri="{FF2B5EF4-FFF2-40B4-BE49-F238E27FC236}">
                <a16:creationId xmlns:a16="http://schemas.microsoft.com/office/drawing/2014/main" id="{A7C035C7-D26B-4612-8887-0E46A3CA4AF9}"/>
              </a:ext>
            </a:extLst>
          </p:cNvPr>
          <p:cNvSpPr txBox="1"/>
          <p:nvPr/>
        </p:nvSpPr>
        <p:spPr>
          <a:xfrm>
            <a:off x="6607901" y="5332856"/>
            <a:ext cx="583474" cy="246221"/>
          </a:xfrm>
          <a:prstGeom prst="rect">
            <a:avLst/>
          </a:prstGeom>
          <a:noFill/>
        </p:spPr>
        <p:txBody>
          <a:bodyPr wrap="square" rtlCol="0">
            <a:spAutoFit/>
          </a:bodyPr>
          <a:lstStyle/>
          <a:p>
            <a:r>
              <a:rPr lang="en-US" sz="1000" b="1" dirty="0">
                <a:solidFill>
                  <a:srgbClr val="FF0000"/>
                </a:solidFill>
              </a:rPr>
              <a:t>NEW</a:t>
            </a:r>
          </a:p>
        </p:txBody>
      </p:sp>
      <p:sp>
        <p:nvSpPr>
          <p:cNvPr id="19" name="TextBox 18">
            <a:extLst>
              <a:ext uri="{FF2B5EF4-FFF2-40B4-BE49-F238E27FC236}">
                <a16:creationId xmlns:a16="http://schemas.microsoft.com/office/drawing/2014/main" id="{DD1DC384-5D1E-4141-B947-D97CC105C76D}"/>
              </a:ext>
            </a:extLst>
          </p:cNvPr>
          <p:cNvSpPr txBox="1"/>
          <p:nvPr/>
        </p:nvSpPr>
        <p:spPr>
          <a:xfrm>
            <a:off x="5029826" y="2489914"/>
            <a:ext cx="583474" cy="246221"/>
          </a:xfrm>
          <a:prstGeom prst="rect">
            <a:avLst/>
          </a:prstGeom>
          <a:noFill/>
        </p:spPr>
        <p:txBody>
          <a:bodyPr wrap="square" rtlCol="0">
            <a:spAutoFit/>
          </a:bodyPr>
          <a:lstStyle/>
          <a:p>
            <a:r>
              <a:rPr lang="en-US" sz="1000" b="1" dirty="0">
                <a:solidFill>
                  <a:srgbClr val="FF0000"/>
                </a:solidFill>
              </a:rPr>
              <a:t>NEW</a:t>
            </a:r>
          </a:p>
        </p:txBody>
      </p:sp>
      <p:sp>
        <p:nvSpPr>
          <p:cNvPr id="20" name="TextBox 19">
            <a:extLst>
              <a:ext uri="{FF2B5EF4-FFF2-40B4-BE49-F238E27FC236}">
                <a16:creationId xmlns:a16="http://schemas.microsoft.com/office/drawing/2014/main" id="{F75C310D-2D60-4574-B03F-C98B102304F7}"/>
              </a:ext>
            </a:extLst>
          </p:cNvPr>
          <p:cNvSpPr txBox="1"/>
          <p:nvPr/>
        </p:nvSpPr>
        <p:spPr>
          <a:xfrm>
            <a:off x="6316164" y="3147830"/>
            <a:ext cx="583474" cy="246221"/>
          </a:xfrm>
          <a:prstGeom prst="rect">
            <a:avLst/>
          </a:prstGeom>
          <a:noFill/>
        </p:spPr>
        <p:txBody>
          <a:bodyPr wrap="square" rtlCol="0">
            <a:spAutoFit/>
          </a:bodyPr>
          <a:lstStyle/>
          <a:p>
            <a:r>
              <a:rPr lang="en-US" sz="1000" b="1" dirty="0">
                <a:solidFill>
                  <a:srgbClr val="FF0000"/>
                </a:solidFill>
              </a:rPr>
              <a:t>NEW</a:t>
            </a:r>
          </a:p>
        </p:txBody>
      </p:sp>
      <p:sp>
        <p:nvSpPr>
          <p:cNvPr id="21" name="TextBox 20">
            <a:extLst>
              <a:ext uri="{FF2B5EF4-FFF2-40B4-BE49-F238E27FC236}">
                <a16:creationId xmlns:a16="http://schemas.microsoft.com/office/drawing/2014/main" id="{56C41845-8487-4BAC-A57F-6C2D45DDC021}"/>
              </a:ext>
            </a:extLst>
          </p:cNvPr>
          <p:cNvSpPr txBox="1"/>
          <p:nvPr/>
        </p:nvSpPr>
        <p:spPr>
          <a:xfrm>
            <a:off x="3841024" y="4412059"/>
            <a:ext cx="583474" cy="246221"/>
          </a:xfrm>
          <a:prstGeom prst="rect">
            <a:avLst/>
          </a:prstGeom>
          <a:noFill/>
        </p:spPr>
        <p:txBody>
          <a:bodyPr wrap="square" rtlCol="0">
            <a:spAutoFit/>
          </a:bodyPr>
          <a:lstStyle/>
          <a:p>
            <a:r>
              <a:rPr lang="en-US" sz="1000" b="1" dirty="0">
                <a:solidFill>
                  <a:srgbClr val="FF0000"/>
                </a:solidFill>
              </a:rPr>
              <a:t>NEW</a:t>
            </a:r>
          </a:p>
        </p:txBody>
      </p:sp>
      <p:sp>
        <p:nvSpPr>
          <p:cNvPr id="22" name="TextBox 21">
            <a:extLst>
              <a:ext uri="{FF2B5EF4-FFF2-40B4-BE49-F238E27FC236}">
                <a16:creationId xmlns:a16="http://schemas.microsoft.com/office/drawing/2014/main" id="{C269B1D5-D5BC-436F-9CED-B6D11BF47145}"/>
              </a:ext>
            </a:extLst>
          </p:cNvPr>
          <p:cNvSpPr txBox="1"/>
          <p:nvPr/>
        </p:nvSpPr>
        <p:spPr>
          <a:xfrm>
            <a:off x="2647392" y="3774883"/>
            <a:ext cx="583474" cy="246221"/>
          </a:xfrm>
          <a:prstGeom prst="rect">
            <a:avLst/>
          </a:prstGeom>
          <a:noFill/>
        </p:spPr>
        <p:txBody>
          <a:bodyPr wrap="square" rtlCol="0">
            <a:spAutoFit/>
          </a:bodyPr>
          <a:lstStyle/>
          <a:p>
            <a:r>
              <a:rPr lang="en-US" sz="1000" b="1" dirty="0">
                <a:solidFill>
                  <a:srgbClr val="FF0000"/>
                </a:solidFill>
              </a:rPr>
              <a:t>NEW</a:t>
            </a:r>
          </a:p>
        </p:txBody>
      </p:sp>
      <p:sp>
        <p:nvSpPr>
          <p:cNvPr id="23" name="TextBox 22">
            <a:extLst>
              <a:ext uri="{FF2B5EF4-FFF2-40B4-BE49-F238E27FC236}">
                <a16:creationId xmlns:a16="http://schemas.microsoft.com/office/drawing/2014/main" id="{79CA8336-0D5F-4CBC-9CF9-FC982A61329D}"/>
              </a:ext>
            </a:extLst>
          </p:cNvPr>
          <p:cNvSpPr txBox="1"/>
          <p:nvPr/>
        </p:nvSpPr>
        <p:spPr>
          <a:xfrm>
            <a:off x="4846864" y="2032991"/>
            <a:ext cx="583474" cy="246221"/>
          </a:xfrm>
          <a:prstGeom prst="rect">
            <a:avLst/>
          </a:prstGeom>
          <a:noFill/>
        </p:spPr>
        <p:txBody>
          <a:bodyPr wrap="square" rtlCol="0">
            <a:spAutoFit/>
          </a:bodyPr>
          <a:lstStyle/>
          <a:p>
            <a:r>
              <a:rPr lang="en-US" sz="1000" b="1" dirty="0">
                <a:solidFill>
                  <a:srgbClr val="FF0000"/>
                </a:solidFill>
              </a:rPr>
              <a:t>NEW</a:t>
            </a:r>
          </a:p>
        </p:txBody>
      </p:sp>
      <p:sp>
        <p:nvSpPr>
          <p:cNvPr id="24" name="TextBox 23">
            <a:extLst>
              <a:ext uri="{FF2B5EF4-FFF2-40B4-BE49-F238E27FC236}">
                <a16:creationId xmlns:a16="http://schemas.microsoft.com/office/drawing/2014/main" id="{4F8663DD-F9CF-4A51-AB0B-FBF194F0B336}"/>
              </a:ext>
            </a:extLst>
          </p:cNvPr>
          <p:cNvSpPr txBox="1"/>
          <p:nvPr/>
        </p:nvSpPr>
        <p:spPr>
          <a:xfrm>
            <a:off x="6607901" y="1383206"/>
            <a:ext cx="583474" cy="246221"/>
          </a:xfrm>
          <a:prstGeom prst="rect">
            <a:avLst/>
          </a:prstGeom>
          <a:noFill/>
        </p:spPr>
        <p:txBody>
          <a:bodyPr wrap="square" rtlCol="0">
            <a:spAutoFit/>
          </a:bodyPr>
          <a:lstStyle/>
          <a:p>
            <a:r>
              <a:rPr lang="en-US" sz="1000" b="1" dirty="0">
                <a:solidFill>
                  <a:srgbClr val="FF0000"/>
                </a:solidFill>
              </a:rPr>
              <a:t>NEW</a:t>
            </a:r>
          </a:p>
        </p:txBody>
      </p:sp>
      <p:sp>
        <p:nvSpPr>
          <p:cNvPr id="25" name="TextBox 24">
            <a:extLst>
              <a:ext uri="{FF2B5EF4-FFF2-40B4-BE49-F238E27FC236}">
                <a16:creationId xmlns:a16="http://schemas.microsoft.com/office/drawing/2014/main" id="{AB5DA895-BCB5-4916-BC01-E50D86C05D1A}"/>
              </a:ext>
            </a:extLst>
          </p:cNvPr>
          <p:cNvSpPr txBox="1"/>
          <p:nvPr/>
        </p:nvSpPr>
        <p:spPr>
          <a:xfrm>
            <a:off x="7323364" y="4875656"/>
            <a:ext cx="583474" cy="246221"/>
          </a:xfrm>
          <a:prstGeom prst="rect">
            <a:avLst/>
          </a:prstGeom>
          <a:noFill/>
        </p:spPr>
        <p:txBody>
          <a:bodyPr wrap="square" rtlCol="0">
            <a:spAutoFit/>
          </a:bodyPr>
          <a:lstStyle/>
          <a:p>
            <a:r>
              <a:rPr lang="en-US" sz="1000" b="1" dirty="0">
                <a:solidFill>
                  <a:srgbClr val="FF0000"/>
                </a:solidFill>
              </a:rPr>
              <a:t>NEW</a:t>
            </a:r>
          </a:p>
        </p:txBody>
      </p:sp>
    </p:spTree>
    <p:extLst>
      <p:ext uri="{BB962C8B-B14F-4D97-AF65-F5344CB8AC3E}">
        <p14:creationId xmlns:p14="http://schemas.microsoft.com/office/powerpoint/2010/main" val="1914750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8E5B416-A676-4155-B1E8-ECA2DDEEC39B}"/>
              </a:ext>
            </a:extLst>
          </p:cNvPr>
          <p:cNvCxnSpPr>
            <a:cxnSpLocks/>
          </p:cNvCxnSpPr>
          <p:nvPr/>
        </p:nvCxnSpPr>
        <p:spPr>
          <a:xfrm>
            <a:off x="6569" y="657227"/>
            <a:ext cx="9137431" cy="31744"/>
          </a:xfrm>
          <a:prstGeom prst="line">
            <a:avLst/>
          </a:prstGeom>
          <a:ln w="28575">
            <a:solidFill>
              <a:srgbClr val="C1D16E"/>
            </a:solidFill>
          </a:ln>
          <a:effectLst/>
        </p:spPr>
        <p:style>
          <a:lnRef idx="2">
            <a:schemeClr val="accent1"/>
          </a:lnRef>
          <a:fillRef idx="0">
            <a:schemeClr val="accent1"/>
          </a:fillRef>
          <a:effectRef idx="1">
            <a:schemeClr val="accent1"/>
          </a:effectRef>
          <a:fontRef idx="minor">
            <a:schemeClr val="tx1"/>
          </a:fontRef>
        </p:style>
      </p:cxnSp>
      <p:pic>
        <p:nvPicPr>
          <p:cNvPr id="7" name="Picture 2" descr="C:\Users\greddy\Desktop\PlaceWorks_White.png">
            <a:extLst>
              <a:ext uri="{FF2B5EF4-FFF2-40B4-BE49-F238E27FC236}">
                <a16:creationId xmlns:a16="http://schemas.microsoft.com/office/drawing/2014/main" id="{DD2E14C0-636C-4D73-A360-F840D647F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75" y="1000126"/>
            <a:ext cx="1758156" cy="31814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8" name="Picture 7" descr="A picture containing text, clock&#10;&#10;Description automatically generated">
            <a:extLst>
              <a:ext uri="{FF2B5EF4-FFF2-40B4-BE49-F238E27FC236}">
                <a16:creationId xmlns:a16="http://schemas.microsoft.com/office/drawing/2014/main" id="{5F228B16-A86B-4069-97CA-372B81D9976D}"/>
              </a:ext>
            </a:extLst>
          </p:cNvPr>
          <p:cNvPicPr>
            <a:picLocks noChangeAspect="1"/>
          </p:cNvPicPr>
          <p:nvPr/>
        </p:nvPicPr>
        <p:blipFill>
          <a:blip r:embed="rId4"/>
          <a:stretch>
            <a:fillRect/>
          </a:stretch>
        </p:blipFill>
        <p:spPr>
          <a:xfrm>
            <a:off x="2122303" y="4227432"/>
            <a:ext cx="2217126" cy="1770785"/>
          </a:xfrm>
          <a:prstGeom prst="rect">
            <a:avLst/>
          </a:prstGeom>
        </p:spPr>
      </p:pic>
      <p:pic>
        <p:nvPicPr>
          <p:cNvPr id="10" name="Picture 9" descr="Diagram&#10;&#10;Description automatically generated">
            <a:extLst>
              <a:ext uri="{FF2B5EF4-FFF2-40B4-BE49-F238E27FC236}">
                <a16:creationId xmlns:a16="http://schemas.microsoft.com/office/drawing/2014/main" id="{B5A07A98-F720-46ED-B9C9-8F932C32E68C}"/>
              </a:ext>
            </a:extLst>
          </p:cNvPr>
          <p:cNvPicPr>
            <a:picLocks noChangeAspect="1"/>
          </p:cNvPicPr>
          <p:nvPr/>
        </p:nvPicPr>
        <p:blipFill>
          <a:blip r:embed="rId5"/>
          <a:stretch>
            <a:fillRect/>
          </a:stretch>
        </p:blipFill>
        <p:spPr>
          <a:xfrm>
            <a:off x="4933476" y="4227433"/>
            <a:ext cx="2217126" cy="1770785"/>
          </a:xfrm>
          <a:prstGeom prst="rect">
            <a:avLst/>
          </a:prstGeom>
        </p:spPr>
      </p:pic>
      <p:pic>
        <p:nvPicPr>
          <p:cNvPr id="4" name="Picture 3">
            <a:extLst>
              <a:ext uri="{FF2B5EF4-FFF2-40B4-BE49-F238E27FC236}">
                <a16:creationId xmlns:a16="http://schemas.microsoft.com/office/drawing/2014/main" id="{5E9BB326-E34A-154E-A06A-F69B6792D458}"/>
              </a:ext>
            </a:extLst>
          </p:cNvPr>
          <p:cNvPicPr>
            <a:picLocks noChangeAspect="1"/>
          </p:cNvPicPr>
          <p:nvPr/>
        </p:nvPicPr>
        <p:blipFill>
          <a:blip r:embed="rId6"/>
          <a:stretch>
            <a:fillRect/>
          </a:stretch>
        </p:blipFill>
        <p:spPr>
          <a:xfrm>
            <a:off x="6525986" y="1000126"/>
            <a:ext cx="2514600" cy="419100"/>
          </a:xfrm>
          <a:prstGeom prst="rect">
            <a:avLst/>
          </a:prstGeom>
        </p:spPr>
      </p:pic>
      <p:pic>
        <p:nvPicPr>
          <p:cNvPr id="12" name="Picture 11">
            <a:extLst>
              <a:ext uri="{FF2B5EF4-FFF2-40B4-BE49-F238E27FC236}">
                <a16:creationId xmlns:a16="http://schemas.microsoft.com/office/drawing/2014/main" id="{CA81346E-F1C6-9FC1-13E9-68504C5DAD66}"/>
              </a:ext>
            </a:extLst>
          </p:cNvPr>
          <p:cNvPicPr>
            <a:picLocks noChangeAspect="1"/>
          </p:cNvPicPr>
          <p:nvPr/>
        </p:nvPicPr>
        <p:blipFill>
          <a:blip r:embed="rId6"/>
          <a:stretch>
            <a:fillRect/>
          </a:stretch>
        </p:blipFill>
        <p:spPr>
          <a:xfrm>
            <a:off x="3230866" y="3364547"/>
            <a:ext cx="2514600" cy="419100"/>
          </a:xfrm>
          <a:prstGeom prst="rect">
            <a:avLst/>
          </a:prstGeom>
        </p:spPr>
      </p:pic>
      <p:pic>
        <p:nvPicPr>
          <p:cNvPr id="14" name="Picture 2" descr="logo">
            <a:extLst>
              <a:ext uri="{FF2B5EF4-FFF2-40B4-BE49-F238E27FC236}">
                <a16:creationId xmlns:a16="http://schemas.microsoft.com/office/drawing/2014/main" id="{2253B77F-36A1-B302-3E2B-4F3522A2B52C}"/>
              </a:ext>
            </a:extLst>
          </p:cNvPr>
          <p:cNvPicPr>
            <a:picLocks noChangeAspect="1" noChangeArrowheads="1"/>
          </p:cNvPicPr>
          <p:nvPr/>
        </p:nvPicPr>
        <p:blipFill>
          <a:blip r:embed="rId7" cstate="print"/>
          <a:srcRect/>
          <a:stretch>
            <a:fillRect/>
          </a:stretch>
        </p:blipFill>
        <p:spPr bwMode="auto">
          <a:xfrm>
            <a:off x="457200" y="6172200"/>
            <a:ext cx="609600" cy="616515"/>
          </a:xfrm>
          <a:prstGeom prst="rect">
            <a:avLst/>
          </a:prstGeom>
          <a:noFill/>
          <a:ln w="9525">
            <a:noFill/>
            <a:miter lim="800000"/>
            <a:headEnd/>
            <a:tailEnd/>
          </a:ln>
        </p:spPr>
      </p:pic>
      <p:sp>
        <p:nvSpPr>
          <p:cNvPr id="15" name="TextBox 14">
            <a:extLst>
              <a:ext uri="{FF2B5EF4-FFF2-40B4-BE49-F238E27FC236}">
                <a16:creationId xmlns:a16="http://schemas.microsoft.com/office/drawing/2014/main" id="{F1CEAA77-4BDD-B80F-AA34-E72467296A43}"/>
              </a:ext>
            </a:extLst>
          </p:cNvPr>
          <p:cNvSpPr txBox="1"/>
          <p:nvPr/>
        </p:nvSpPr>
        <p:spPr>
          <a:xfrm>
            <a:off x="1" y="29069"/>
            <a:ext cx="8975272" cy="707886"/>
          </a:xfrm>
          <a:prstGeom prst="rect">
            <a:avLst/>
          </a:prstGeom>
          <a:noFill/>
        </p:spPr>
        <p:txBody>
          <a:bodyPr wrap="square">
            <a:spAutoFit/>
          </a:bodyPr>
          <a:lstStyle/>
          <a:p>
            <a:r>
              <a:rPr lang="en-US" sz="4000" b="0" dirty="0">
                <a:solidFill>
                  <a:srgbClr val="5294B6"/>
                </a:solidFill>
                <a:latin typeface="Calibri" panose="020F0502020204030204" pitchFamily="34" charset="0"/>
                <a:cs typeface="Calibri" panose="020F0502020204030204" pitchFamily="34" charset="0"/>
              </a:rPr>
              <a:t>2023-2031 HOUSING ELEMENT </a:t>
            </a:r>
            <a:endParaRPr lang="en-US" sz="4000" dirty="0"/>
          </a:p>
        </p:txBody>
      </p:sp>
      <p:graphicFrame>
        <p:nvGraphicFramePr>
          <p:cNvPr id="17" name="Content Placeholder 3">
            <a:extLst>
              <a:ext uri="{FF2B5EF4-FFF2-40B4-BE49-F238E27FC236}">
                <a16:creationId xmlns:a16="http://schemas.microsoft.com/office/drawing/2014/main" id="{18EF43FC-9739-454F-A0C6-73CDC1B5CAB2}"/>
              </a:ext>
            </a:extLst>
          </p:cNvPr>
          <p:cNvGraphicFramePr>
            <a:graphicFrameLocks/>
          </p:cNvGraphicFramePr>
          <p:nvPr>
            <p:extLst>
              <p:ext uri="{D42A27DB-BD31-4B8C-83A1-F6EECF244321}">
                <p14:modId xmlns:p14="http://schemas.microsoft.com/office/powerpoint/2010/main" val="3835151133"/>
              </p:ext>
            </p:extLst>
          </p:nvPr>
        </p:nvGraphicFramePr>
        <p:xfrm>
          <a:off x="96184" y="673099"/>
          <a:ext cx="8729300" cy="3043254"/>
        </p:xfrm>
        <a:graphic>
          <a:graphicData uri="http://schemas.openxmlformats.org/drawingml/2006/table">
            <a:tbl>
              <a:tblPr firstRow="1" bandRow="1">
                <a:tableStyleId>{E8B1032C-EA38-4F05-BA0D-38AFFFC7BED3}</a:tableStyleId>
              </a:tblPr>
              <a:tblGrid>
                <a:gridCol w="304273">
                  <a:extLst>
                    <a:ext uri="{9D8B030D-6E8A-4147-A177-3AD203B41FA5}">
                      <a16:colId xmlns:a16="http://schemas.microsoft.com/office/drawing/2014/main" val="3482417688"/>
                    </a:ext>
                  </a:extLst>
                </a:gridCol>
                <a:gridCol w="6221323">
                  <a:extLst>
                    <a:ext uri="{9D8B030D-6E8A-4147-A177-3AD203B41FA5}">
                      <a16:colId xmlns:a16="http://schemas.microsoft.com/office/drawing/2014/main" val="2157588577"/>
                    </a:ext>
                  </a:extLst>
                </a:gridCol>
                <a:gridCol w="898703">
                  <a:extLst>
                    <a:ext uri="{9D8B030D-6E8A-4147-A177-3AD203B41FA5}">
                      <a16:colId xmlns:a16="http://schemas.microsoft.com/office/drawing/2014/main" val="128549623"/>
                    </a:ext>
                  </a:extLst>
                </a:gridCol>
                <a:gridCol w="1305001">
                  <a:extLst>
                    <a:ext uri="{9D8B030D-6E8A-4147-A177-3AD203B41FA5}">
                      <a16:colId xmlns:a16="http://schemas.microsoft.com/office/drawing/2014/main" val="2273540879"/>
                    </a:ext>
                  </a:extLst>
                </a:gridCol>
              </a:tblGrid>
              <a:tr h="348506">
                <a:tc>
                  <a:txBody>
                    <a:bodyPr/>
                    <a:lstStyle/>
                    <a:p>
                      <a:r>
                        <a:rPr lang="en-US" sz="1000" dirty="0">
                          <a:solidFill>
                            <a:schemeClr val="accent5">
                              <a:lumMod val="75000"/>
                            </a:schemeClr>
                          </a:solidFill>
                        </a:rPr>
                        <a:t>#</a:t>
                      </a:r>
                    </a:p>
                  </a:txBody>
                  <a:tcPr/>
                </a:tc>
                <a:tc>
                  <a:txBody>
                    <a:bodyPr/>
                    <a:lstStyle/>
                    <a:p>
                      <a:r>
                        <a:rPr lang="en-US" sz="1000" dirty="0">
                          <a:solidFill>
                            <a:schemeClr val="accent5">
                              <a:lumMod val="75000"/>
                            </a:schemeClr>
                          </a:solidFill>
                        </a:rPr>
                        <a:t>DESCRIPTION</a:t>
                      </a:r>
                    </a:p>
                  </a:txBody>
                  <a:tcPr/>
                </a:tc>
                <a:tc>
                  <a:txBody>
                    <a:bodyPr/>
                    <a:lstStyle/>
                    <a:p>
                      <a:r>
                        <a:rPr lang="en-US" sz="1000" dirty="0">
                          <a:solidFill>
                            <a:schemeClr val="accent5">
                              <a:lumMod val="75000"/>
                            </a:schemeClr>
                          </a:solidFill>
                        </a:rPr>
                        <a:t>POLICIES</a:t>
                      </a:r>
                    </a:p>
                  </a:txBody>
                  <a:tcPr/>
                </a:tc>
                <a:tc>
                  <a:txBody>
                    <a:bodyPr/>
                    <a:lstStyle/>
                    <a:p>
                      <a:r>
                        <a:rPr lang="en-US" sz="1000" dirty="0">
                          <a:solidFill>
                            <a:schemeClr val="accent5">
                              <a:lumMod val="75000"/>
                            </a:schemeClr>
                          </a:solidFill>
                        </a:rPr>
                        <a:t>TIMEFRAME</a:t>
                      </a:r>
                    </a:p>
                  </a:txBody>
                  <a:tcPr/>
                </a:tc>
                <a:extLst>
                  <a:ext uri="{0D108BD9-81ED-4DB2-BD59-A6C34878D82A}">
                    <a16:rowId xmlns:a16="http://schemas.microsoft.com/office/drawing/2014/main" val="2217553390"/>
                  </a:ext>
                </a:extLst>
              </a:tr>
              <a:tr h="1374930">
                <a:tc>
                  <a:txBody>
                    <a:bodyPr/>
                    <a:lstStyle/>
                    <a:p>
                      <a:r>
                        <a:rPr lang="en-US" sz="1000" b="1" dirty="0">
                          <a:solidFill>
                            <a:schemeClr val="accent5">
                              <a:lumMod val="75000"/>
                            </a:schemeClr>
                          </a:solidFill>
                        </a:rPr>
                        <a:t>A</a:t>
                      </a:r>
                    </a:p>
                  </a:txBody>
                  <a:tcPr/>
                </a:tc>
                <a:tc>
                  <a:txBody>
                    <a:bodyPr/>
                    <a:lstStyle/>
                    <a:p>
                      <a:pPr lvl="0"/>
                      <a:r>
                        <a:rPr lang="en-US" sz="1000" b="1" dirty="0">
                          <a:solidFill>
                            <a:schemeClr val="accent5">
                              <a:lumMod val="75000"/>
                            </a:schemeClr>
                          </a:solidFill>
                        </a:rPr>
                        <a:t>Housing Development</a:t>
                      </a:r>
                      <a:r>
                        <a:rPr lang="en-US" sz="1000" b="1" baseline="0" dirty="0">
                          <a:solidFill>
                            <a:schemeClr val="accent5">
                              <a:lumMod val="75000"/>
                            </a:schemeClr>
                          </a:solidFill>
                        </a:rPr>
                        <a:t> Regulatory Programs</a:t>
                      </a:r>
                      <a:r>
                        <a:rPr lang="en-US" sz="1000" b="1" kern="1200" dirty="0">
                          <a:solidFill>
                            <a:schemeClr val="accent5">
                              <a:lumMod val="75000"/>
                            </a:schemeClr>
                          </a:solidFill>
                          <a:effectLst/>
                        </a:rPr>
                        <a:t>. </a:t>
                      </a:r>
                      <a:endParaRPr lang="en-US" sz="1000" kern="1200" dirty="0">
                        <a:solidFill>
                          <a:schemeClr val="accent5">
                            <a:lumMod val="75000"/>
                          </a:schemeClr>
                        </a:solidFill>
                        <a:effectLst/>
                      </a:endParaRPr>
                    </a:p>
                    <a:p>
                      <a:pPr marL="228600" lvl="0" indent="-228600">
                        <a:buAutoNum type="arabicPeriod"/>
                      </a:pPr>
                      <a:r>
                        <a:rPr lang="en-US" sz="1000" kern="1200" dirty="0">
                          <a:solidFill>
                            <a:schemeClr val="accent5">
                              <a:lumMod val="75000"/>
                            </a:schemeClr>
                          </a:solidFill>
                          <a:effectLst/>
                        </a:rPr>
                        <a:t>Affordable Housing Program. </a:t>
                      </a:r>
                      <a:r>
                        <a:rPr lang="en-US" sz="1000" kern="1200" baseline="0" dirty="0">
                          <a:solidFill>
                            <a:schemeClr val="accent5">
                              <a:lumMod val="75000"/>
                            </a:schemeClr>
                          </a:solidFill>
                          <a:effectLst/>
                        </a:rPr>
                        <a:t> </a:t>
                      </a:r>
                    </a:p>
                    <a:p>
                      <a:pPr marL="171450" lvl="0" indent="-171450">
                        <a:buFont typeface="Arial" panose="020B0604020202020204" pitchFamily="34" charset="0"/>
                        <a:buChar char="•"/>
                      </a:pPr>
                      <a:r>
                        <a:rPr lang="en-US" sz="1000" kern="1200" baseline="0" dirty="0">
                          <a:solidFill>
                            <a:schemeClr val="accent5">
                              <a:lumMod val="75000"/>
                            </a:schemeClr>
                          </a:solidFill>
                          <a:effectLst/>
                        </a:rPr>
                        <a:t>Reduce # of units required in an ownership project below 10.</a:t>
                      </a:r>
                    </a:p>
                    <a:p>
                      <a:pPr marL="171450" lvl="0" indent="-171450">
                        <a:buFont typeface="Arial" panose="020B0604020202020204" pitchFamily="34" charset="0"/>
                        <a:buChar char="•"/>
                      </a:pPr>
                      <a:r>
                        <a:rPr lang="en-US" sz="1000" kern="1200" baseline="0" dirty="0">
                          <a:solidFill>
                            <a:schemeClr val="accent5">
                              <a:lumMod val="75000"/>
                            </a:schemeClr>
                          </a:solidFill>
                          <a:effectLst/>
                        </a:rPr>
                        <a:t>Eliminate reference to impact fees so all residential rental projects must include % of affordable units.</a:t>
                      </a:r>
                    </a:p>
                    <a:p>
                      <a:pPr marL="171450" lvl="0" indent="-171450">
                        <a:buFont typeface="Arial" panose="020B0604020202020204" pitchFamily="34" charset="0"/>
                        <a:buChar char="•"/>
                      </a:pPr>
                      <a:r>
                        <a:rPr lang="en-US" sz="1000" kern="1200" dirty="0">
                          <a:solidFill>
                            <a:schemeClr val="accent5">
                              <a:lumMod val="75000"/>
                            </a:schemeClr>
                          </a:solidFill>
                          <a:effectLst/>
                        </a:rPr>
                        <a:t>Increase % of required affordable housing units above 12% for very low and low-income</a:t>
                      </a:r>
                    </a:p>
                    <a:p>
                      <a:pPr marL="171450" lvl="0" indent="-171450">
                        <a:buFont typeface="Arial" panose="020B0604020202020204" pitchFamily="34" charset="0"/>
                        <a:buChar char="•"/>
                      </a:pPr>
                      <a:r>
                        <a:rPr lang="en-US" sz="1000" kern="1200" dirty="0">
                          <a:solidFill>
                            <a:schemeClr val="accent5">
                              <a:lumMod val="75000"/>
                            </a:schemeClr>
                          </a:solidFill>
                          <a:effectLst/>
                        </a:rPr>
                        <a:t>Add option to produce</a:t>
                      </a:r>
                      <a:r>
                        <a:rPr lang="en-US" sz="1000" kern="1200" baseline="0" dirty="0">
                          <a:solidFill>
                            <a:schemeClr val="accent5">
                              <a:lumMod val="75000"/>
                            </a:schemeClr>
                          </a:solidFill>
                          <a:effectLst/>
                        </a:rPr>
                        <a:t> smaller % of affordable units if units are targeted to extremely low and very low  people with developmental disabilities</a:t>
                      </a:r>
                      <a:endParaRPr lang="en-US" sz="1000" kern="1200" dirty="0">
                        <a:solidFill>
                          <a:schemeClr val="accent5">
                            <a:lumMod val="75000"/>
                          </a:schemeClr>
                        </a:solidFill>
                        <a:effectLst/>
                      </a:endParaRPr>
                    </a:p>
                    <a:p>
                      <a:pPr marL="0" lvl="0" indent="0">
                        <a:buNone/>
                      </a:pPr>
                      <a:r>
                        <a:rPr lang="en-US" sz="1000" kern="1200" dirty="0">
                          <a:solidFill>
                            <a:schemeClr val="accent5">
                              <a:lumMod val="75000"/>
                            </a:schemeClr>
                          </a:solidFill>
                          <a:effectLst/>
                        </a:rPr>
                        <a:t>2. Development Bonus Programs.</a:t>
                      </a:r>
                    </a:p>
                    <a:p>
                      <a:pPr marL="171450" lvl="0" indent="-171450">
                        <a:buFont typeface="Arial" panose="020B0604020202020204" pitchFamily="34" charset="0"/>
                        <a:buChar char="•"/>
                      </a:pPr>
                      <a:r>
                        <a:rPr lang="en-US" sz="1000" kern="1200" dirty="0">
                          <a:solidFill>
                            <a:schemeClr val="accent5">
                              <a:lumMod val="75000"/>
                            </a:schemeClr>
                          </a:solidFill>
                          <a:effectLst/>
                        </a:rPr>
                        <a:t>Analyze</a:t>
                      </a:r>
                      <a:r>
                        <a:rPr lang="en-US" sz="1000" kern="1200" baseline="0" dirty="0">
                          <a:solidFill>
                            <a:schemeClr val="accent5">
                              <a:lumMod val="75000"/>
                            </a:schemeClr>
                          </a:solidFill>
                          <a:effectLst/>
                        </a:rPr>
                        <a:t> what the new % of affordable housing units shall be for Community Benefit points</a:t>
                      </a:r>
                      <a:endParaRPr lang="en-US" sz="1000" kern="1200" dirty="0">
                        <a:solidFill>
                          <a:schemeClr val="accent5">
                            <a:lumMod val="75000"/>
                          </a:schemeClr>
                        </a:solidFill>
                        <a:effectLst/>
                        <a:latin typeface="+mn-lt"/>
                        <a:ea typeface="+mn-ea"/>
                        <a:cs typeface="+mn-cs"/>
                      </a:endParaRPr>
                    </a:p>
                  </a:txBody>
                  <a:tcPr/>
                </a:tc>
                <a:tc>
                  <a:txBody>
                    <a:bodyPr/>
                    <a:lstStyle/>
                    <a:p>
                      <a:r>
                        <a:rPr lang="en-US" sz="1000" dirty="0">
                          <a:solidFill>
                            <a:schemeClr val="accent5">
                              <a:lumMod val="75000"/>
                            </a:schemeClr>
                          </a:solidFill>
                        </a:rPr>
                        <a:t>H-1-1, H-1-2, H-3-2, H-5-2</a:t>
                      </a:r>
                    </a:p>
                  </a:txBody>
                  <a:tcPr/>
                </a:tc>
                <a:tc>
                  <a:txBody>
                    <a:bodyPr/>
                    <a:lstStyle/>
                    <a:p>
                      <a:r>
                        <a:rPr lang="en-US" sz="1000" dirty="0">
                          <a:solidFill>
                            <a:schemeClr val="accent5">
                              <a:lumMod val="75000"/>
                            </a:schemeClr>
                          </a:solidFill>
                        </a:rPr>
                        <a:t>Evaluate &amp; Adopt AHP- Short</a:t>
                      </a:r>
                      <a:r>
                        <a:rPr lang="en-US" sz="1000" baseline="0" dirty="0">
                          <a:solidFill>
                            <a:schemeClr val="accent5">
                              <a:lumMod val="75000"/>
                            </a:schemeClr>
                          </a:solidFill>
                        </a:rPr>
                        <a:t> Term</a:t>
                      </a:r>
                    </a:p>
                    <a:p>
                      <a:r>
                        <a:rPr lang="en-US" sz="1000" baseline="0" dirty="0">
                          <a:solidFill>
                            <a:schemeClr val="accent5">
                              <a:lumMod val="75000"/>
                            </a:schemeClr>
                          </a:solidFill>
                        </a:rPr>
                        <a:t>Evaluate &amp; Adopt DBP- Short Term</a:t>
                      </a:r>
                    </a:p>
                    <a:p>
                      <a:r>
                        <a:rPr lang="en-US" sz="1000" baseline="0" dirty="0">
                          <a:solidFill>
                            <a:schemeClr val="accent5">
                              <a:lumMod val="75000"/>
                            </a:schemeClr>
                          </a:solidFill>
                        </a:rPr>
                        <a:t>Implement AHP &amp; DBP– Ongoing</a:t>
                      </a:r>
                      <a:endParaRPr lang="en-US" sz="1000" dirty="0">
                        <a:solidFill>
                          <a:schemeClr val="accent5">
                            <a:lumMod val="75000"/>
                          </a:schemeClr>
                        </a:solidFill>
                      </a:endParaRPr>
                    </a:p>
                  </a:txBody>
                  <a:tcPr/>
                </a:tc>
                <a:extLst>
                  <a:ext uri="{0D108BD9-81ED-4DB2-BD59-A6C34878D82A}">
                    <a16:rowId xmlns:a16="http://schemas.microsoft.com/office/drawing/2014/main" val="937393458"/>
                  </a:ext>
                </a:extLst>
              </a:tr>
              <a:tr h="1231708">
                <a:tc>
                  <a:txBody>
                    <a:bodyPr/>
                    <a:lstStyle/>
                    <a:p>
                      <a:r>
                        <a:rPr lang="en-US" sz="1000" b="1" dirty="0">
                          <a:solidFill>
                            <a:schemeClr val="accent5">
                              <a:lumMod val="75000"/>
                            </a:schemeClr>
                          </a:solidFill>
                        </a:rPr>
                        <a:t>D</a:t>
                      </a:r>
                    </a:p>
                  </a:txBody>
                  <a:tcPr/>
                </a:tc>
                <a:tc>
                  <a:txBody>
                    <a:bodyPr/>
                    <a:lstStyle/>
                    <a:p>
                      <a:r>
                        <a:rPr lang="en-US" sz="1000" b="1" dirty="0">
                          <a:solidFill>
                            <a:schemeClr val="accent5">
                              <a:lumMod val="75000"/>
                            </a:schemeClr>
                          </a:solidFill>
                        </a:rPr>
                        <a:t>Accessory Dwelling</a:t>
                      </a:r>
                      <a:r>
                        <a:rPr lang="en-US" sz="1000" b="1" baseline="0" dirty="0">
                          <a:solidFill>
                            <a:schemeClr val="accent5">
                              <a:lumMod val="75000"/>
                            </a:schemeClr>
                          </a:solidFill>
                        </a:rPr>
                        <a:t> Units. </a:t>
                      </a:r>
                      <a:r>
                        <a:rPr lang="en-US" sz="1000" baseline="0" dirty="0">
                          <a:solidFill>
                            <a:schemeClr val="accent5">
                              <a:lumMod val="75000"/>
                            </a:schemeClr>
                          </a:solidFill>
                        </a:rPr>
                        <a:t>Promote and incentivize the development of ADUs and  JADUs.</a:t>
                      </a:r>
                    </a:p>
                    <a:p>
                      <a:pPr marL="171450" indent="-171450">
                        <a:buFont typeface="Arial" panose="020B0604020202020204" pitchFamily="34" charset="0"/>
                        <a:buChar char="•"/>
                      </a:pPr>
                      <a:r>
                        <a:rPr lang="en-US" sz="1000" baseline="0" dirty="0">
                          <a:solidFill>
                            <a:schemeClr val="accent5">
                              <a:lumMod val="75000"/>
                            </a:schemeClr>
                          </a:solidFill>
                        </a:rPr>
                        <a:t>Develop ADU guidance materials</a:t>
                      </a:r>
                    </a:p>
                    <a:p>
                      <a:pPr marL="171450" indent="-171450">
                        <a:buFont typeface="Arial" panose="020B0604020202020204" pitchFamily="34" charset="0"/>
                        <a:buChar char="•"/>
                      </a:pPr>
                      <a:r>
                        <a:rPr lang="en-US" sz="1000" baseline="0" dirty="0">
                          <a:solidFill>
                            <a:schemeClr val="accent5">
                              <a:lumMod val="75000"/>
                            </a:schemeClr>
                          </a:solidFill>
                        </a:rPr>
                        <a:t>Create a frequently-asked-questions webpage on the City’s website</a:t>
                      </a:r>
                    </a:p>
                    <a:p>
                      <a:pPr marL="171450" indent="-171450">
                        <a:buFont typeface="Arial" panose="020B0604020202020204" pitchFamily="34" charset="0"/>
                        <a:buChar char="•"/>
                      </a:pPr>
                      <a:r>
                        <a:rPr lang="en-US" sz="1000" baseline="0" dirty="0">
                          <a:solidFill>
                            <a:schemeClr val="accent5">
                              <a:lumMod val="75000"/>
                            </a:schemeClr>
                          </a:solidFill>
                        </a:rPr>
                        <a:t>Explore initiatives such as developing a loan program for homeowners to construct ADUs affordable to lower-income households</a:t>
                      </a:r>
                    </a:p>
                    <a:p>
                      <a:pPr marL="171450" indent="-171450">
                        <a:buFont typeface="Arial" panose="020B0604020202020204" pitchFamily="34" charset="0"/>
                        <a:buChar char="•"/>
                      </a:pPr>
                      <a:r>
                        <a:rPr lang="en-US" sz="1000" baseline="0" dirty="0">
                          <a:solidFill>
                            <a:schemeClr val="accent5">
                              <a:lumMod val="75000"/>
                            </a:schemeClr>
                          </a:solidFill>
                        </a:rPr>
                        <a:t>Meet with property owners to discuss capacity for ADUs in multi-unit developments.</a:t>
                      </a:r>
                      <a:endParaRPr lang="en-US" sz="1000" dirty="0">
                        <a:solidFill>
                          <a:schemeClr val="accent5">
                            <a:lumMod val="7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accent5">
                              <a:lumMod val="75000"/>
                            </a:schemeClr>
                          </a:solidFill>
                        </a:rPr>
                        <a:t>H-1-1, H-1-2, H-4-2</a:t>
                      </a:r>
                    </a:p>
                  </a:txBody>
                  <a:tcPr/>
                </a:tc>
                <a:tc>
                  <a:txBody>
                    <a:bodyPr/>
                    <a:lstStyle/>
                    <a:p>
                      <a:r>
                        <a:rPr lang="en-US" sz="1000" dirty="0">
                          <a:solidFill>
                            <a:schemeClr val="accent5">
                              <a:lumMod val="75000"/>
                            </a:schemeClr>
                          </a:solidFill>
                        </a:rPr>
                        <a:t>Develop Guidance - Short Term</a:t>
                      </a:r>
                    </a:p>
                    <a:p>
                      <a:r>
                        <a:rPr lang="en-US" sz="1000" dirty="0">
                          <a:solidFill>
                            <a:schemeClr val="accent5">
                              <a:lumMod val="75000"/>
                            </a:schemeClr>
                          </a:solidFill>
                        </a:rPr>
                        <a:t>Develop Financing Tool - Mid Term</a:t>
                      </a:r>
                    </a:p>
                    <a:p>
                      <a:r>
                        <a:rPr lang="en-US" sz="1000" dirty="0">
                          <a:solidFill>
                            <a:schemeClr val="accent5">
                              <a:lumMod val="75000"/>
                            </a:schemeClr>
                          </a:solidFill>
                        </a:rPr>
                        <a:t>Implement – Ongoing</a:t>
                      </a:r>
                    </a:p>
                    <a:p>
                      <a:r>
                        <a:rPr lang="en-US" sz="1000" dirty="0">
                          <a:solidFill>
                            <a:schemeClr val="accent5">
                              <a:lumMod val="75000"/>
                            </a:schemeClr>
                          </a:solidFill>
                        </a:rPr>
                        <a:t>Update Website - Annually</a:t>
                      </a:r>
                    </a:p>
                  </a:txBody>
                  <a:tcPr/>
                </a:tc>
                <a:extLst>
                  <a:ext uri="{0D108BD9-81ED-4DB2-BD59-A6C34878D82A}">
                    <a16:rowId xmlns:a16="http://schemas.microsoft.com/office/drawing/2014/main" val="923586707"/>
                  </a:ext>
                </a:extLst>
              </a:tr>
            </a:tbl>
          </a:graphicData>
        </a:graphic>
      </p:graphicFrame>
    </p:spTree>
    <p:extLst>
      <p:ext uri="{BB962C8B-B14F-4D97-AF65-F5344CB8AC3E}">
        <p14:creationId xmlns:p14="http://schemas.microsoft.com/office/powerpoint/2010/main" val="1602761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8E5B416-A676-4155-B1E8-ECA2DDEEC39B}"/>
              </a:ext>
            </a:extLst>
          </p:cNvPr>
          <p:cNvCxnSpPr>
            <a:cxnSpLocks/>
          </p:cNvCxnSpPr>
          <p:nvPr/>
        </p:nvCxnSpPr>
        <p:spPr>
          <a:xfrm>
            <a:off x="6569" y="657227"/>
            <a:ext cx="9137431" cy="31744"/>
          </a:xfrm>
          <a:prstGeom prst="line">
            <a:avLst/>
          </a:prstGeom>
          <a:ln w="28575">
            <a:solidFill>
              <a:srgbClr val="C1D16E"/>
            </a:solidFill>
          </a:ln>
          <a:effectLst/>
        </p:spPr>
        <p:style>
          <a:lnRef idx="2">
            <a:schemeClr val="accent1"/>
          </a:lnRef>
          <a:fillRef idx="0">
            <a:schemeClr val="accent1"/>
          </a:fillRef>
          <a:effectRef idx="1">
            <a:schemeClr val="accent1"/>
          </a:effectRef>
          <a:fontRef idx="minor">
            <a:schemeClr val="tx1"/>
          </a:fontRef>
        </p:style>
      </p:cxnSp>
      <p:pic>
        <p:nvPicPr>
          <p:cNvPr id="7" name="Picture 2" descr="C:\Users\greddy\Desktop\PlaceWorks_White.png">
            <a:extLst>
              <a:ext uri="{FF2B5EF4-FFF2-40B4-BE49-F238E27FC236}">
                <a16:creationId xmlns:a16="http://schemas.microsoft.com/office/drawing/2014/main" id="{DD2E14C0-636C-4D73-A360-F840D647F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75" y="1000126"/>
            <a:ext cx="1758156" cy="31814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8" name="Picture 7" descr="A picture containing text, clock&#10;&#10;Description automatically generated">
            <a:extLst>
              <a:ext uri="{FF2B5EF4-FFF2-40B4-BE49-F238E27FC236}">
                <a16:creationId xmlns:a16="http://schemas.microsoft.com/office/drawing/2014/main" id="{5F228B16-A86B-4069-97CA-372B81D9976D}"/>
              </a:ext>
            </a:extLst>
          </p:cNvPr>
          <p:cNvPicPr>
            <a:picLocks noChangeAspect="1"/>
          </p:cNvPicPr>
          <p:nvPr/>
        </p:nvPicPr>
        <p:blipFill>
          <a:blip r:embed="rId4"/>
          <a:stretch>
            <a:fillRect/>
          </a:stretch>
        </p:blipFill>
        <p:spPr>
          <a:xfrm>
            <a:off x="2270511" y="4401414"/>
            <a:ext cx="2217126" cy="1770785"/>
          </a:xfrm>
          <a:prstGeom prst="rect">
            <a:avLst/>
          </a:prstGeom>
        </p:spPr>
      </p:pic>
      <p:pic>
        <p:nvPicPr>
          <p:cNvPr id="13" name="Picture 12" descr="Icon&#10;&#10;Description automatically generated">
            <a:extLst>
              <a:ext uri="{FF2B5EF4-FFF2-40B4-BE49-F238E27FC236}">
                <a16:creationId xmlns:a16="http://schemas.microsoft.com/office/drawing/2014/main" id="{BB39383B-A564-416D-89E8-98F22A1D9FFD}"/>
              </a:ext>
            </a:extLst>
          </p:cNvPr>
          <p:cNvPicPr>
            <a:picLocks noChangeAspect="1"/>
          </p:cNvPicPr>
          <p:nvPr/>
        </p:nvPicPr>
        <p:blipFill>
          <a:blip r:embed="rId5"/>
          <a:stretch>
            <a:fillRect/>
          </a:stretch>
        </p:blipFill>
        <p:spPr>
          <a:xfrm>
            <a:off x="4974249" y="4401415"/>
            <a:ext cx="2217126" cy="1770785"/>
          </a:xfrm>
          <a:prstGeom prst="rect">
            <a:avLst/>
          </a:prstGeom>
        </p:spPr>
      </p:pic>
      <p:pic>
        <p:nvPicPr>
          <p:cNvPr id="4" name="Picture 3">
            <a:extLst>
              <a:ext uri="{FF2B5EF4-FFF2-40B4-BE49-F238E27FC236}">
                <a16:creationId xmlns:a16="http://schemas.microsoft.com/office/drawing/2014/main" id="{5E9BB326-E34A-154E-A06A-F69B6792D458}"/>
              </a:ext>
            </a:extLst>
          </p:cNvPr>
          <p:cNvPicPr>
            <a:picLocks noChangeAspect="1"/>
          </p:cNvPicPr>
          <p:nvPr/>
        </p:nvPicPr>
        <p:blipFill>
          <a:blip r:embed="rId6"/>
          <a:stretch>
            <a:fillRect/>
          </a:stretch>
        </p:blipFill>
        <p:spPr>
          <a:xfrm>
            <a:off x="6525986" y="1000126"/>
            <a:ext cx="2514600" cy="419100"/>
          </a:xfrm>
          <a:prstGeom prst="rect">
            <a:avLst/>
          </a:prstGeom>
        </p:spPr>
      </p:pic>
      <p:pic>
        <p:nvPicPr>
          <p:cNvPr id="12" name="Picture 11">
            <a:extLst>
              <a:ext uri="{FF2B5EF4-FFF2-40B4-BE49-F238E27FC236}">
                <a16:creationId xmlns:a16="http://schemas.microsoft.com/office/drawing/2014/main" id="{CA81346E-F1C6-9FC1-13E9-68504C5DAD66}"/>
              </a:ext>
            </a:extLst>
          </p:cNvPr>
          <p:cNvPicPr>
            <a:picLocks noChangeAspect="1"/>
          </p:cNvPicPr>
          <p:nvPr/>
        </p:nvPicPr>
        <p:blipFill>
          <a:blip r:embed="rId6"/>
          <a:stretch>
            <a:fillRect/>
          </a:stretch>
        </p:blipFill>
        <p:spPr>
          <a:xfrm>
            <a:off x="3230866" y="3364547"/>
            <a:ext cx="2514600" cy="419100"/>
          </a:xfrm>
          <a:prstGeom prst="rect">
            <a:avLst/>
          </a:prstGeom>
        </p:spPr>
      </p:pic>
      <p:pic>
        <p:nvPicPr>
          <p:cNvPr id="14" name="Picture 2" descr="logo">
            <a:extLst>
              <a:ext uri="{FF2B5EF4-FFF2-40B4-BE49-F238E27FC236}">
                <a16:creationId xmlns:a16="http://schemas.microsoft.com/office/drawing/2014/main" id="{2253B77F-36A1-B302-3E2B-4F3522A2B52C}"/>
              </a:ext>
            </a:extLst>
          </p:cNvPr>
          <p:cNvPicPr>
            <a:picLocks noChangeAspect="1" noChangeArrowheads="1"/>
          </p:cNvPicPr>
          <p:nvPr/>
        </p:nvPicPr>
        <p:blipFill>
          <a:blip r:embed="rId7" cstate="print"/>
          <a:srcRect/>
          <a:stretch>
            <a:fillRect/>
          </a:stretch>
        </p:blipFill>
        <p:spPr bwMode="auto">
          <a:xfrm>
            <a:off x="457200" y="6172200"/>
            <a:ext cx="609600" cy="616515"/>
          </a:xfrm>
          <a:prstGeom prst="rect">
            <a:avLst/>
          </a:prstGeom>
          <a:noFill/>
          <a:ln w="9525">
            <a:noFill/>
            <a:miter lim="800000"/>
            <a:headEnd/>
            <a:tailEnd/>
          </a:ln>
        </p:spPr>
      </p:pic>
      <p:sp>
        <p:nvSpPr>
          <p:cNvPr id="15" name="TextBox 14">
            <a:extLst>
              <a:ext uri="{FF2B5EF4-FFF2-40B4-BE49-F238E27FC236}">
                <a16:creationId xmlns:a16="http://schemas.microsoft.com/office/drawing/2014/main" id="{F1CEAA77-4BDD-B80F-AA34-E72467296A43}"/>
              </a:ext>
            </a:extLst>
          </p:cNvPr>
          <p:cNvSpPr txBox="1"/>
          <p:nvPr/>
        </p:nvSpPr>
        <p:spPr>
          <a:xfrm>
            <a:off x="1" y="29069"/>
            <a:ext cx="8975272" cy="707886"/>
          </a:xfrm>
          <a:prstGeom prst="rect">
            <a:avLst/>
          </a:prstGeom>
          <a:noFill/>
        </p:spPr>
        <p:txBody>
          <a:bodyPr wrap="square">
            <a:spAutoFit/>
          </a:bodyPr>
          <a:lstStyle/>
          <a:p>
            <a:r>
              <a:rPr lang="en-US" sz="4000" b="0" dirty="0">
                <a:solidFill>
                  <a:srgbClr val="5294B6"/>
                </a:solidFill>
                <a:latin typeface="Calibri" panose="020F0502020204030204" pitchFamily="34" charset="0"/>
                <a:cs typeface="Calibri" panose="020F0502020204030204" pitchFamily="34" charset="0"/>
              </a:rPr>
              <a:t>2023-2031 HOUSING ELEMENT </a:t>
            </a:r>
            <a:endParaRPr lang="en-US" sz="4000" dirty="0"/>
          </a:p>
        </p:txBody>
      </p:sp>
      <p:graphicFrame>
        <p:nvGraphicFramePr>
          <p:cNvPr id="16" name="Content Placeholder 3">
            <a:extLst>
              <a:ext uri="{FF2B5EF4-FFF2-40B4-BE49-F238E27FC236}">
                <a16:creationId xmlns:a16="http://schemas.microsoft.com/office/drawing/2014/main" id="{819B1B90-1940-4DED-9BFE-B456C14856F8}"/>
              </a:ext>
            </a:extLst>
          </p:cNvPr>
          <p:cNvGraphicFramePr>
            <a:graphicFrameLocks/>
          </p:cNvGraphicFramePr>
          <p:nvPr>
            <p:extLst>
              <p:ext uri="{D42A27DB-BD31-4B8C-83A1-F6EECF244321}">
                <p14:modId xmlns:p14="http://schemas.microsoft.com/office/powerpoint/2010/main" val="3626257653"/>
              </p:ext>
            </p:extLst>
          </p:nvPr>
        </p:nvGraphicFramePr>
        <p:xfrm>
          <a:off x="65313" y="736955"/>
          <a:ext cx="8975273" cy="3718560"/>
        </p:xfrm>
        <a:graphic>
          <a:graphicData uri="http://schemas.openxmlformats.org/drawingml/2006/table">
            <a:tbl>
              <a:tblPr firstRow="1" bandRow="1">
                <a:tableStyleId>{E8B1032C-EA38-4F05-BA0D-38AFFFC7BED3}</a:tableStyleId>
              </a:tblPr>
              <a:tblGrid>
                <a:gridCol w="345504">
                  <a:extLst>
                    <a:ext uri="{9D8B030D-6E8A-4147-A177-3AD203B41FA5}">
                      <a16:colId xmlns:a16="http://schemas.microsoft.com/office/drawing/2014/main" val="3482417688"/>
                    </a:ext>
                  </a:extLst>
                </a:gridCol>
                <a:gridCol w="6255026">
                  <a:extLst>
                    <a:ext uri="{9D8B030D-6E8A-4147-A177-3AD203B41FA5}">
                      <a16:colId xmlns:a16="http://schemas.microsoft.com/office/drawing/2014/main" val="2157588577"/>
                    </a:ext>
                  </a:extLst>
                </a:gridCol>
                <a:gridCol w="834887">
                  <a:extLst>
                    <a:ext uri="{9D8B030D-6E8A-4147-A177-3AD203B41FA5}">
                      <a16:colId xmlns:a16="http://schemas.microsoft.com/office/drawing/2014/main" val="128549623"/>
                    </a:ext>
                  </a:extLst>
                </a:gridCol>
                <a:gridCol w="1539856">
                  <a:extLst>
                    <a:ext uri="{9D8B030D-6E8A-4147-A177-3AD203B41FA5}">
                      <a16:colId xmlns:a16="http://schemas.microsoft.com/office/drawing/2014/main" val="2273540879"/>
                    </a:ext>
                  </a:extLst>
                </a:gridCol>
              </a:tblGrid>
              <a:tr h="217202">
                <a:tc>
                  <a:txBody>
                    <a:bodyPr/>
                    <a:lstStyle/>
                    <a:p>
                      <a:r>
                        <a:rPr lang="en-US" sz="1000" dirty="0">
                          <a:solidFill>
                            <a:schemeClr val="accent5">
                              <a:lumMod val="75000"/>
                            </a:schemeClr>
                          </a:solidFill>
                        </a:rPr>
                        <a:t>#</a:t>
                      </a:r>
                    </a:p>
                  </a:txBody>
                  <a:tcPr/>
                </a:tc>
                <a:tc>
                  <a:txBody>
                    <a:bodyPr/>
                    <a:lstStyle/>
                    <a:p>
                      <a:r>
                        <a:rPr lang="en-US" sz="1000" dirty="0">
                          <a:solidFill>
                            <a:schemeClr val="accent5">
                              <a:lumMod val="75000"/>
                            </a:schemeClr>
                          </a:solidFill>
                        </a:rPr>
                        <a:t>DESCRIPTION</a:t>
                      </a:r>
                    </a:p>
                  </a:txBody>
                  <a:tcPr/>
                </a:tc>
                <a:tc>
                  <a:txBody>
                    <a:bodyPr/>
                    <a:lstStyle/>
                    <a:p>
                      <a:r>
                        <a:rPr lang="en-US" sz="1000" dirty="0">
                          <a:solidFill>
                            <a:schemeClr val="accent5">
                              <a:lumMod val="75000"/>
                            </a:schemeClr>
                          </a:solidFill>
                        </a:rPr>
                        <a:t>POLICIES</a:t>
                      </a:r>
                    </a:p>
                  </a:txBody>
                  <a:tcPr/>
                </a:tc>
                <a:tc>
                  <a:txBody>
                    <a:bodyPr/>
                    <a:lstStyle/>
                    <a:p>
                      <a:r>
                        <a:rPr lang="en-US" sz="1000" dirty="0">
                          <a:solidFill>
                            <a:schemeClr val="accent5">
                              <a:lumMod val="75000"/>
                            </a:schemeClr>
                          </a:solidFill>
                        </a:rPr>
                        <a:t>TIMEFRAME</a:t>
                      </a:r>
                    </a:p>
                  </a:txBody>
                  <a:tcPr/>
                </a:tc>
                <a:extLst>
                  <a:ext uri="{0D108BD9-81ED-4DB2-BD59-A6C34878D82A}">
                    <a16:rowId xmlns:a16="http://schemas.microsoft.com/office/drawing/2014/main" val="2217553390"/>
                  </a:ext>
                </a:extLst>
              </a:tr>
              <a:tr h="193127">
                <a:tc>
                  <a:txBody>
                    <a:bodyPr/>
                    <a:lstStyle/>
                    <a:p>
                      <a:r>
                        <a:rPr lang="en-US" sz="1000" b="1" dirty="0">
                          <a:solidFill>
                            <a:schemeClr val="accent5">
                              <a:lumMod val="75000"/>
                            </a:schemeClr>
                          </a:solidFill>
                        </a:rPr>
                        <a:t>R</a:t>
                      </a:r>
                    </a:p>
                  </a:txBody>
                  <a:tcPr/>
                </a:tc>
                <a:tc>
                  <a:txBody>
                    <a:bodyPr/>
                    <a:lstStyle/>
                    <a:p>
                      <a:r>
                        <a:rPr lang="en-US" sz="1000" b="1" dirty="0">
                          <a:solidFill>
                            <a:schemeClr val="accent5">
                              <a:lumMod val="75000"/>
                            </a:schemeClr>
                          </a:solidFill>
                        </a:rPr>
                        <a:t>Family Friendly Housing. </a:t>
                      </a:r>
                    </a:p>
                    <a:p>
                      <a:pPr marL="171450" indent="-171450">
                        <a:buFont typeface="Arial" panose="020B0604020202020204" pitchFamily="34" charset="0"/>
                        <a:buChar char="•"/>
                      </a:pPr>
                      <a:r>
                        <a:rPr lang="en-US" sz="1000" dirty="0">
                          <a:solidFill>
                            <a:schemeClr val="accent5">
                              <a:lumMod val="75000"/>
                            </a:schemeClr>
                          </a:solidFill>
                        </a:rPr>
                        <a:t>Promote housing designs and unit mix to attract multigenerational households </a:t>
                      </a:r>
                    </a:p>
                    <a:p>
                      <a:pPr marL="171450" indent="-171450">
                        <a:buFont typeface="Arial" panose="020B0604020202020204" pitchFamily="34" charset="0"/>
                        <a:buChar char="•"/>
                      </a:pPr>
                      <a:r>
                        <a:rPr lang="en-US" sz="1000" dirty="0">
                          <a:solidFill>
                            <a:schemeClr val="accent5">
                              <a:lumMod val="75000"/>
                            </a:schemeClr>
                          </a:solidFill>
                        </a:rPr>
                        <a:t>Encouraging more bedrooms (including four-bedroom units), usable outdoor open space for multigenerational use, and multipurpose rooms. </a:t>
                      </a:r>
                    </a:p>
                    <a:p>
                      <a:pPr marL="171450" indent="-171450">
                        <a:buFont typeface="Arial" panose="020B0604020202020204" pitchFamily="34" charset="0"/>
                        <a:buChar char="•"/>
                      </a:pPr>
                      <a:r>
                        <a:rPr lang="en-US" sz="1000" dirty="0">
                          <a:solidFill>
                            <a:schemeClr val="accent5">
                              <a:lumMod val="75000"/>
                            </a:schemeClr>
                          </a:solidFill>
                        </a:rPr>
                        <a:t>Explore options to expand regulatory incentives to encourage the development of larger units.</a:t>
                      </a:r>
                    </a:p>
                    <a:p>
                      <a:pPr marL="461963" indent="-290513">
                        <a:buFont typeface="Courier New" panose="02070309020205020404" pitchFamily="49" charset="0"/>
                        <a:buChar char="o"/>
                      </a:pPr>
                      <a:r>
                        <a:rPr lang="en-US" sz="1000" dirty="0">
                          <a:solidFill>
                            <a:schemeClr val="accent5">
                              <a:lumMod val="75000"/>
                            </a:schemeClr>
                          </a:solidFill>
                        </a:rPr>
                        <a:t>Expand</a:t>
                      </a:r>
                      <a:r>
                        <a:rPr lang="en-US" sz="1000" baseline="0" dirty="0">
                          <a:solidFill>
                            <a:schemeClr val="accent5">
                              <a:lumMod val="75000"/>
                            </a:schemeClr>
                          </a:solidFill>
                        </a:rPr>
                        <a:t> </a:t>
                      </a:r>
                      <a:r>
                        <a:rPr lang="en-US" sz="1000" dirty="0">
                          <a:solidFill>
                            <a:schemeClr val="accent5">
                              <a:lumMod val="75000"/>
                            </a:schemeClr>
                          </a:solidFill>
                        </a:rPr>
                        <a:t>Community</a:t>
                      </a:r>
                      <a:r>
                        <a:rPr lang="en-US" sz="1000" baseline="0" dirty="0">
                          <a:solidFill>
                            <a:schemeClr val="accent5">
                              <a:lumMod val="75000"/>
                            </a:schemeClr>
                          </a:solidFill>
                        </a:rPr>
                        <a:t> Benefits Program to provide incentive for four- bedroom units </a:t>
                      </a:r>
                      <a:r>
                        <a:rPr lang="en-US" sz="1000" dirty="0">
                          <a:solidFill>
                            <a:schemeClr val="accent5">
                              <a:lumMod val="75000"/>
                            </a:schemeClr>
                          </a:solidFill>
                        </a:rPr>
                        <a:t>and/or amend Affordable Housing Program to include an option to provide a percentage of affordable family-friendly units (3+ beds).</a:t>
                      </a:r>
                      <a:endParaRPr lang="en-US" sz="1000" b="0" dirty="0">
                        <a:solidFill>
                          <a:schemeClr val="accent5">
                            <a:lumMod val="7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accent5">
                              <a:lumMod val="75000"/>
                            </a:schemeClr>
                          </a:solidFill>
                        </a:rPr>
                        <a:t>H-1-1, H-3-2</a:t>
                      </a:r>
                    </a:p>
                    <a:p>
                      <a:endParaRPr lang="en-US" sz="1000" dirty="0">
                        <a:solidFill>
                          <a:schemeClr val="accent5">
                            <a:lumMod val="75000"/>
                          </a:schemeClr>
                        </a:solidFill>
                      </a:endParaRPr>
                    </a:p>
                  </a:txBody>
                  <a:tcPr/>
                </a:tc>
                <a:tc>
                  <a:txBody>
                    <a:bodyPr/>
                    <a:lstStyle/>
                    <a:p>
                      <a:r>
                        <a:rPr lang="en-US" sz="1000" dirty="0">
                          <a:solidFill>
                            <a:schemeClr val="accent5">
                              <a:lumMod val="75000"/>
                            </a:schemeClr>
                          </a:solidFill>
                        </a:rPr>
                        <a:t>Develop</a:t>
                      </a:r>
                      <a:r>
                        <a:rPr lang="en-US" sz="1000" baseline="0" dirty="0">
                          <a:solidFill>
                            <a:schemeClr val="accent5">
                              <a:lumMod val="75000"/>
                            </a:schemeClr>
                          </a:solidFill>
                        </a:rPr>
                        <a:t> Regulatory Incentive – Mid Term</a:t>
                      </a:r>
                    </a:p>
                    <a:p>
                      <a:r>
                        <a:rPr lang="en-US" sz="1000" baseline="0" dirty="0">
                          <a:solidFill>
                            <a:schemeClr val="accent5">
                              <a:lumMod val="75000"/>
                            </a:schemeClr>
                          </a:solidFill>
                        </a:rPr>
                        <a:t>Implement - Ongoing</a:t>
                      </a:r>
                      <a:endParaRPr lang="en-US" sz="1000" dirty="0">
                        <a:solidFill>
                          <a:schemeClr val="accent5">
                            <a:lumMod val="75000"/>
                          </a:schemeClr>
                        </a:solidFill>
                      </a:endParaRPr>
                    </a:p>
                    <a:p>
                      <a:endParaRPr lang="en-US" sz="1000" dirty="0">
                        <a:solidFill>
                          <a:schemeClr val="accent5">
                            <a:lumMod val="75000"/>
                          </a:schemeClr>
                        </a:solidFill>
                      </a:endParaRPr>
                    </a:p>
                  </a:txBody>
                  <a:tcPr/>
                </a:tc>
                <a:extLst>
                  <a:ext uri="{0D108BD9-81ED-4DB2-BD59-A6C34878D82A}">
                    <a16:rowId xmlns:a16="http://schemas.microsoft.com/office/drawing/2014/main" val="670189796"/>
                  </a:ext>
                </a:extLst>
              </a:tr>
              <a:tr h="370840">
                <a:tc>
                  <a:txBody>
                    <a:bodyPr/>
                    <a:lstStyle/>
                    <a:p>
                      <a:r>
                        <a:rPr lang="en-US" sz="1000" b="1" dirty="0">
                          <a:solidFill>
                            <a:schemeClr val="accent5">
                              <a:lumMod val="75000"/>
                            </a:schemeClr>
                          </a:solidFill>
                        </a:rPr>
                        <a:t>X</a:t>
                      </a:r>
                    </a:p>
                  </a:txBody>
                  <a:tcPr/>
                </a:tc>
                <a:tc>
                  <a:txBody>
                    <a:bodyPr/>
                    <a:lstStyle/>
                    <a:p>
                      <a:r>
                        <a:rPr lang="en-US" sz="1000" b="1" dirty="0">
                          <a:solidFill>
                            <a:schemeClr val="accent5">
                              <a:lumMod val="75000"/>
                            </a:schemeClr>
                          </a:solidFill>
                        </a:rPr>
                        <a:t>Homeowner Rehabilitation and Repair Program</a:t>
                      </a:r>
                    </a:p>
                    <a:p>
                      <a:pPr marL="171450" indent="-171450">
                        <a:buFont typeface="Arial" panose="020B0604020202020204" pitchFamily="34" charset="0"/>
                        <a:buChar char="•"/>
                      </a:pPr>
                      <a:r>
                        <a:rPr lang="en-US" sz="1000" dirty="0">
                          <a:solidFill>
                            <a:schemeClr val="accent5">
                              <a:lumMod val="75000"/>
                            </a:schemeClr>
                          </a:solidFill>
                        </a:rPr>
                        <a:t>Support  and advertise the Rebuilding Together Minor Home Repair Program, Renew Alameda County Program and Alameda County Healthy Home Minor Home Repair Program</a:t>
                      </a:r>
                    </a:p>
                    <a:p>
                      <a:pPr marL="171450" indent="-171450">
                        <a:buFont typeface="Arial" panose="020B0604020202020204" pitchFamily="34" charset="0"/>
                        <a:buChar char="•"/>
                      </a:pPr>
                      <a:r>
                        <a:rPr lang="en-US" sz="1000" dirty="0">
                          <a:solidFill>
                            <a:schemeClr val="accent5">
                              <a:lumMod val="75000"/>
                            </a:schemeClr>
                          </a:solidFill>
                        </a:rPr>
                        <a:t>Create a rehab program to address all housing units in Low Resource areas to address overall conditions of the area.</a:t>
                      </a:r>
                    </a:p>
                    <a:p>
                      <a:pPr marL="171450" indent="-171450">
                        <a:buFont typeface="Arial" panose="020B0604020202020204" pitchFamily="34" charset="0"/>
                        <a:buChar char="•"/>
                      </a:pPr>
                      <a:r>
                        <a:rPr lang="en-US" sz="1000" dirty="0">
                          <a:solidFill>
                            <a:schemeClr val="accent5">
                              <a:lumMod val="75000"/>
                            </a:schemeClr>
                          </a:solidFill>
                        </a:rPr>
                        <a:t>Survey Condominium developments with HOAs to determine housing conditions, rehab and accessibility needs for owners and the property, as a whole</a:t>
                      </a:r>
                    </a:p>
                    <a:p>
                      <a:pPr marL="171450" indent="-171450">
                        <a:buFont typeface="Arial" panose="020B0604020202020204" pitchFamily="34" charset="0"/>
                        <a:buChar char="•"/>
                      </a:pPr>
                      <a:r>
                        <a:rPr lang="en-US" sz="1000" dirty="0">
                          <a:solidFill>
                            <a:schemeClr val="accent5">
                              <a:lumMod val="75000"/>
                            </a:schemeClr>
                          </a:solidFill>
                        </a:rPr>
                        <a:t>Add home maintenance education resources to website</a:t>
                      </a:r>
                    </a:p>
                  </a:txBody>
                  <a:tcPr/>
                </a:tc>
                <a:tc>
                  <a:txBody>
                    <a:bodyPr/>
                    <a:lstStyle/>
                    <a:p>
                      <a:r>
                        <a:rPr lang="en-US" sz="1000" dirty="0">
                          <a:solidFill>
                            <a:schemeClr val="accent5">
                              <a:lumMod val="75000"/>
                            </a:schemeClr>
                          </a:solidFill>
                        </a:rPr>
                        <a:t>H-1-1, H-2-1, H-4-2</a:t>
                      </a:r>
                    </a:p>
                  </a:txBody>
                  <a:tcPr/>
                </a:tc>
                <a:tc>
                  <a:txBody>
                    <a:bodyPr/>
                    <a:lstStyle/>
                    <a:p>
                      <a:r>
                        <a:rPr lang="en-US" sz="1000" dirty="0">
                          <a:solidFill>
                            <a:schemeClr val="accent5">
                              <a:lumMod val="75000"/>
                            </a:schemeClr>
                          </a:solidFill>
                        </a:rPr>
                        <a:t>Implement -Ongoing</a:t>
                      </a:r>
                    </a:p>
                    <a:p>
                      <a:r>
                        <a:rPr lang="en-US" sz="1000" dirty="0">
                          <a:solidFill>
                            <a:schemeClr val="accent5">
                              <a:lumMod val="75000"/>
                            </a:schemeClr>
                          </a:solidFill>
                        </a:rPr>
                        <a:t>Survey HOAs- Short Term</a:t>
                      </a:r>
                    </a:p>
                    <a:p>
                      <a:r>
                        <a:rPr lang="en-US" sz="1000" dirty="0">
                          <a:solidFill>
                            <a:schemeClr val="accent5">
                              <a:lumMod val="75000"/>
                            </a:schemeClr>
                          </a:solidFill>
                        </a:rPr>
                        <a:t>Develop Financing Incentive -Mid Term</a:t>
                      </a:r>
                    </a:p>
                    <a:p>
                      <a:r>
                        <a:rPr lang="en-US" sz="1000" dirty="0">
                          <a:solidFill>
                            <a:schemeClr val="accent5">
                              <a:lumMod val="75000"/>
                            </a:schemeClr>
                          </a:solidFill>
                        </a:rPr>
                        <a:t>Update Website  -Annually</a:t>
                      </a:r>
                    </a:p>
                  </a:txBody>
                  <a:tcPr/>
                </a:tc>
                <a:extLst>
                  <a:ext uri="{0D108BD9-81ED-4DB2-BD59-A6C34878D82A}">
                    <a16:rowId xmlns:a16="http://schemas.microsoft.com/office/drawing/2014/main" val="2228345440"/>
                  </a:ext>
                </a:extLst>
              </a:tr>
              <a:tr h="370840">
                <a:tc>
                  <a:txBody>
                    <a:bodyPr/>
                    <a:lstStyle/>
                    <a:p>
                      <a:r>
                        <a:rPr lang="en-US" sz="1000" b="1" dirty="0">
                          <a:solidFill>
                            <a:schemeClr val="accent5">
                              <a:lumMod val="75000"/>
                            </a:schemeClr>
                          </a:solidFill>
                        </a:rPr>
                        <a:t>EE</a:t>
                      </a:r>
                    </a:p>
                  </a:txBody>
                  <a:tcPr/>
                </a:tc>
                <a:tc>
                  <a:txBody>
                    <a:bodyPr/>
                    <a:lstStyle/>
                    <a:p>
                      <a:r>
                        <a:rPr lang="en-US" sz="1000" b="1" dirty="0">
                          <a:solidFill>
                            <a:schemeClr val="accent5">
                              <a:lumMod val="75000"/>
                            </a:schemeClr>
                          </a:solidFill>
                        </a:rPr>
                        <a:t>Resident Engagement</a:t>
                      </a:r>
                    </a:p>
                    <a:p>
                      <a:pPr marL="171450" indent="-171450">
                        <a:buFont typeface="Arial" panose="020B0604020202020204" pitchFamily="34" charset="0"/>
                        <a:buChar char="•"/>
                      </a:pPr>
                      <a:r>
                        <a:rPr lang="en-US" sz="1000" dirty="0">
                          <a:solidFill>
                            <a:schemeClr val="accent5">
                              <a:lumMod val="75000"/>
                            </a:schemeClr>
                          </a:solidFill>
                        </a:rPr>
                        <a:t>Evaluate Committee and Commission Membership to determine if its reflective of the socio-economic and racial mix of Emeryville</a:t>
                      </a:r>
                    </a:p>
                    <a:p>
                      <a:pPr marL="171450" indent="-171450">
                        <a:buFont typeface="Arial" panose="020B0604020202020204" pitchFamily="34" charset="0"/>
                        <a:buChar char="•"/>
                      </a:pPr>
                      <a:r>
                        <a:rPr lang="en-US" sz="1000" dirty="0">
                          <a:solidFill>
                            <a:schemeClr val="accent5">
                              <a:lumMod val="75000"/>
                            </a:schemeClr>
                          </a:solidFill>
                        </a:rPr>
                        <a:t>Enhance Outreach Efforts, when vacancies occur to attract a more diverse background of participants</a:t>
                      </a:r>
                    </a:p>
                    <a:p>
                      <a:pPr marL="171450" indent="-171450">
                        <a:buFont typeface="Arial" panose="020B0604020202020204" pitchFamily="34" charset="0"/>
                        <a:buChar char="•"/>
                      </a:pPr>
                      <a:r>
                        <a:rPr lang="en-US" sz="1000" dirty="0">
                          <a:solidFill>
                            <a:schemeClr val="accent5">
                              <a:lumMod val="75000"/>
                            </a:schemeClr>
                          </a:solidFill>
                        </a:rPr>
                        <a:t>Restructure Housing Committee to have at least (1) BMR Resident, (1) Tenant, and (1) Homeowner.</a:t>
                      </a:r>
                    </a:p>
                    <a:p>
                      <a:pPr marL="171450" indent="-171450">
                        <a:buFont typeface="Arial" panose="020B0604020202020204" pitchFamily="34" charset="0"/>
                        <a:buChar char="•"/>
                      </a:pPr>
                      <a:endParaRPr lang="en-US" sz="1000" dirty="0">
                        <a:solidFill>
                          <a:schemeClr val="accent5">
                            <a:lumMod val="75000"/>
                          </a:schemeClr>
                        </a:solidFill>
                      </a:endParaRPr>
                    </a:p>
                  </a:txBody>
                  <a:tcPr/>
                </a:tc>
                <a:tc>
                  <a:txBody>
                    <a:bodyPr/>
                    <a:lstStyle/>
                    <a:p>
                      <a:r>
                        <a:rPr lang="en-US" sz="1000" dirty="0">
                          <a:solidFill>
                            <a:schemeClr val="accent5">
                              <a:lumMod val="75000"/>
                            </a:schemeClr>
                          </a:solidFill>
                        </a:rPr>
                        <a:t>H-4-2</a:t>
                      </a:r>
                    </a:p>
                  </a:txBody>
                  <a:tcPr/>
                </a:tc>
                <a:tc>
                  <a:txBody>
                    <a:bodyPr/>
                    <a:lstStyle/>
                    <a:p>
                      <a:r>
                        <a:rPr lang="en-US" sz="1000" dirty="0">
                          <a:solidFill>
                            <a:schemeClr val="accent5">
                              <a:lumMod val="75000"/>
                            </a:schemeClr>
                          </a:solidFill>
                        </a:rPr>
                        <a:t>Evaluate Committee Demographics- Short Term</a:t>
                      </a:r>
                    </a:p>
                    <a:p>
                      <a:r>
                        <a:rPr lang="en-US" sz="1000" dirty="0">
                          <a:solidFill>
                            <a:schemeClr val="accent5">
                              <a:lumMod val="75000"/>
                            </a:schemeClr>
                          </a:solidFill>
                        </a:rPr>
                        <a:t>Committee Restructure (Mid Term</a:t>
                      </a:r>
                    </a:p>
                  </a:txBody>
                  <a:tcPr/>
                </a:tc>
                <a:extLst>
                  <a:ext uri="{0D108BD9-81ED-4DB2-BD59-A6C34878D82A}">
                    <a16:rowId xmlns:a16="http://schemas.microsoft.com/office/drawing/2014/main" val="3921296184"/>
                  </a:ext>
                </a:extLst>
              </a:tr>
            </a:tbl>
          </a:graphicData>
        </a:graphic>
      </p:graphicFrame>
    </p:spTree>
    <p:extLst>
      <p:ext uri="{BB962C8B-B14F-4D97-AF65-F5344CB8AC3E}">
        <p14:creationId xmlns:p14="http://schemas.microsoft.com/office/powerpoint/2010/main" val="1854904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8E5B416-A676-4155-B1E8-ECA2DDEEC39B}"/>
              </a:ext>
            </a:extLst>
          </p:cNvPr>
          <p:cNvCxnSpPr>
            <a:cxnSpLocks/>
          </p:cNvCxnSpPr>
          <p:nvPr/>
        </p:nvCxnSpPr>
        <p:spPr>
          <a:xfrm>
            <a:off x="6569" y="657227"/>
            <a:ext cx="9137431" cy="31744"/>
          </a:xfrm>
          <a:prstGeom prst="line">
            <a:avLst/>
          </a:prstGeom>
          <a:ln w="28575">
            <a:solidFill>
              <a:srgbClr val="C1D16E"/>
            </a:solidFill>
          </a:ln>
          <a:effectLst/>
        </p:spPr>
        <p:style>
          <a:lnRef idx="2">
            <a:schemeClr val="accent1"/>
          </a:lnRef>
          <a:fillRef idx="0">
            <a:schemeClr val="accent1"/>
          </a:fillRef>
          <a:effectRef idx="1">
            <a:schemeClr val="accent1"/>
          </a:effectRef>
          <a:fontRef idx="minor">
            <a:schemeClr val="tx1"/>
          </a:fontRef>
        </p:style>
      </p:cxnSp>
      <p:pic>
        <p:nvPicPr>
          <p:cNvPr id="7" name="Picture 2" descr="C:\Users\greddy\Desktop\PlaceWorks_White.png">
            <a:extLst>
              <a:ext uri="{FF2B5EF4-FFF2-40B4-BE49-F238E27FC236}">
                <a16:creationId xmlns:a16="http://schemas.microsoft.com/office/drawing/2014/main" id="{DD2E14C0-636C-4D73-A360-F840D647F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75" y="1000126"/>
            <a:ext cx="1758156" cy="31814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E9BB326-E34A-154E-A06A-F69B6792D458}"/>
              </a:ext>
            </a:extLst>
          </p:cNvPr>
          <p:cNvPicPr>
            <a:picLocks noChangeAspect="1"/>
          </p:cNvPicPr>
          <p:nvPr/>
        </p:nvPicPr>
        <p:blipFill>
          <a:blip r:embed="rId4"/>
          <a:stretch>
            <a:fillRect/>
          </a:stretch>
        </p:blipFill>
        <p:spPr>
          <a:xfrm>
            <a:off x="6525986" y="1000126"/>
            <a:ext cx="2514600" cy="419100"/>
          </a:xfrm>
          <a:prstGeom prst="rect">
            <a:avLst/>
          </a:prstGeom>
        </p:spPr>
      </p:pic>
      <p:pic>
        <p:nvPicPr>
          <p:cNvPr id="12" name="Picture 11">
            <a:extLst>
              <a:ext uri="{FF2B5EF4-FFF2-40B4-BE49-F238E27FC236}">
                <a16:creationId xmlns:a16="http://schemas.microsoft.com/office/drawing/2014/main" id="{CA81346E-F1C6-9FC1-13E9-68504C5DAD66}"/>
              </a:ext>
            </a:extLst>
          </p:cNvPr>
          <p:cNvPicPr>
            <a:picLocks noChangeAspect="1"/>
          </p:cNvPicPr>
          <p:nvPr/>
        </p:nvPicPr>
        <p:blipFill>
          <a:blip r:embed="rId4"/>
          <a:stretch>
            <a:fillRect/>
          </a:stretch>
        </p:blipFill>
        <p:spPr>
          <a:xfrm>
            <a:off x="3230866" y="3364547"/>
            <a:ext cx="2514600" cy="419100"/>
          </a:xfrm>
          <a:prstGeom prst="rect">
            <a:avLst/>
          </a:prstGeom>
        </p:spPr>
      </p:pic>
      <p:pic>
        <p:nvPicPr>
          <p:cNvPr id="14" name="Picture 2" descr="logo">
            <a:extLst>
              <a:ext uri="{FF2B5EF4-FFF2-40B4-BE49-F238E27FC236}">
                <a16:creationId xmlns:a16="http://schemas.microsoft.com/office/drawing/2014/main" id="{2253B77F-36A1-B302-3E2B-4F3522A2B52C}"/>
              </a:ext>
            </a:extLst>
          </p:cNvPr>
          <p:cNvPicPr>
            <a:picLocks noChangeAspect="1" noChangeArrowheads="1"/>
          </p:cNvPicPr>
          <p:nvPr/>
        </p:nvPicPr>
        <p:blipFill>
          <a:blip r:embed="rId5" cstate="print"/>
          <a:srcRect/>
          <a:stretch>
            <a:fillRect/>
          </a:stretch>
        </p:blipFill>
        <p:spPr bwMode="auto">
          <a:xfrm>
            <a:off x="457200" y="6172200"/>
            <a:ext cx="609600" cy="616515"/>
          </a:xfrm>
          <a:prstGeom prst="rect">
            <a:avLst/>
          </a:prstGeom>
          <a:noFill/>
          <a:ln w="9525">
            <a:noFill/>
            <a:miter lim="800000"/>
            <a:headEnd/>
            <a:tailEnd/>
          </a:ln>
        </p:spPr>
      </p:pic>
      <p:sp>
        <p:nvSpPr>
          <p:cNvPr id="15" name="TextBox 14">
            <a:extLst>
              <a:ext uri="{FF2B5EF4-FFF2-40B4-BE49-F238E27FC236}">
                <a16:creationId xmlns:a16="http://schemas.microsoft.com/office/drawing/2014/main" id="{F1CEAA77-4BDD-B80F-AA34-E72467296A43}"/>
              </a:ext>
            </a:extLst>
          </p:cNvPr>
          <p:cNvSpPr txBox="1"/>
          <p:nvPr/>
        </p:nvSpPr>
        <p:spPr>
          <a:xfrm>
            <a:off x="1" y="29069"/>
            <a:ext cx="8975272" cy="707886"/>
          </a:xfrm>
          <a:prstGeom prst="rect">
            <a:avLst/>
          </a:prstGeom>
          <a:noFill/>
        </p:spPr>
        <p:txBody>
          <a:bodyPr wrap="square">
            <a:spAutoFit/>
          </a:bodyPr>
          <a:lstStyle/>
          <a:p>
            <a:r>
              <a:rPr lang="en-US" sz="4000" b="0" dirty="0">
                <a:solidFill>
                  <a:srgbClr val="5294B6"/>
                </a:solidFill>
                <a:latin typeface="Calibri" panose="020F0502020204030204" pitchFamily="34" charset="0"/>
                <a:cs typeface="Calibri" panose="020F0502020204030204" pitchFamily="34" charset="0"/>
              </a:rPr>
              <a:t>2023-2031 HOUSING ELEMENT </a:t>
            </a:r>
            <a:endParaRPr lang="en-US" sz="4000" dirty="0"/>
          </a:p>
        </p:txBody>
      </p:sp>
      <p:graphicFrame>
        <p:nvGraphicFramePr>
          <p:cNvPr id="13" name="Content Placeholder 3">
            <a:extLst>
              <a:ext uri="{FF2B5EF4-FFF2-40B4-BE49-F238E27FC236}">
                <a16:creationId xmlns:a16="http://schemas.microsoft.com/office/drawing/2014/main" id="{649D09E8-A677-4D67-AC4E-9678E6E8CD2D}"/>
              </a:ext>
            </a:extLst>
          </p:cNvPr>
          <p:cNvGraphicFramePr>
            <a:graphicFrameLocks/>
          </p:cNvGraphicFramePr>
          <p:nvPr>
            <p:extLst>
              <p:ext uri="{D42A27DB-BD31-4B8C-83A1-F6EECF244321}">
                <p14:modId xmlns:p14="http://schemas.microsoft.com/office/powerpoint/2010/main" val="2070989102"/>
              </p:ext>
            </p:extLst>
          </p:nvPr>
        </p:nvGraphicFramePr>
        <p:xfrm>
          <a:off x="103414" y="736955"/>
          <a:ext cx="8786857" cy="4759960"/>
        </p:xfrm>
        <a:graphic>
          <a:graphicData uri="http://schemas.openxmlformats.org/drawingml/2006/table">
            <a:tbl>
              <a:tblPr firstRow="1" bandRow="1">
                <a:tableStyleId>{E8B1032C-EA38-4F05-BA0D-38AFFFC7BED3}</a:tableStyleId>
              </a:tblPr>
              <a:tblGrid>
                <a:gridCol w="375557">
                  <a:extLst>
                    <a:ext uri="{9D8B030D-6E8A-4147-A177-3AD203B41FA5}">
                      <a16:colId xmlns:a16="http://schemas.microsoft.com/office/drawing/2014/main" val="3482417688"/>
                    </a:ext>
                  </a:extLst>
                </a:gridCol>
                <a:gridCol w="6017623">
                  <a:extLst>
                    <a:ext uri="{9D8B030D-6E8A-4147-A177-3AD203B41FA5}">
                      <a16:colId xmlns:a16="http://schemas.microsoft.com/office/drawing/2014/main" val="2157588577"/>
                    </a:ext>
                  </a:extLst>
                </a:gridCol>
                <a:gridCol w="801189">
                  <a:extLst>
                    <a:ext uri="{9D8B030D-6E8A-4147-A177-3AD203B41FA5}">
                      <a16:colId xmlns:a16="http://schemas.microsoft.com/office/drawing/2014/main" val="128549623"/>
                    </a:ext>
                  </a:extLst>
                </a:gridCol>
                <a:gridCol w="1592488">
                  <a:extLst>
                    <a:ext uri="{9D8B030D-6E8A-4147-A177-3AD203B41FA5}">
                      <a16:colId xmlns:a16="http://schemas.microsoft.com/office/drawing/2014/main" val="2273540879"/>
                    </a:ext>
                  </a:extLst>
                </a:gridCol>
              </a:tblGrid>
              <a:tr h="370840">
                <a:tc>
                  <a:txBody>
                    <a:bodyPr/>
                    <a:lstStyle/>
                    <a:p>
                      <a:r>
                        <a:rPr lang="en-US" sz="1000" dirty="0">
                          <a:solidFill>
                            <a:schemeClr val="accent5">
                              <a:lumMod val="75000"/>
                            </a:schemeClr>
                          </a:solidFill>
                        </a:rPr>
                        <a:t>#</a:t>
                      </a:r>
                    </a:p>
                  </a:txBody>
                  <a:tcPr/>
                </a:tc>
                <a:tc>
                  <a:txBody>
                    <a:bodyPr/>
                    <a:lstStyle/>
                    <a:p>
                      <a:r>
                        <a:rPr lang="en-US" sz="1000" dirty="0">
                          <a:solidFill>
                            <a:schemeClr val="accent5">
                              <a:lumMod val="75000"/>
                            </a:schemeClr>
                          </a:solidFill>
                        </a:rPr>
                        <a:t>DESCRIPTION</a:t>
                      </a:r>
                    </a:p>
                  </a:txBody>
                  <a:tcPr/>
                </a:tc>
                <a:tc>
                  <a:txBody>
                    <a:bodyPr/>
                    <a:lstStyle/>
                    <a:p>
                      <a:r>
                        <a:rPr lang="en-US" sz="1000" dirty="0">
                          <a:solidFill>
                            <a:schemeClr val="accent5">
                              <a:lumMod val="75000"/>
                            </a:schemeClr>
                          </a:solidFill>
                        </a:rPr>
                        <a:t>POLICIES</a:t>
                      </a:r>
                    </a:p>
                  </a:txBody>
                  <a:tcPr/>
                </a:tc>
                <a:tc>
                  <a:txBody>
                    <a:bodyPr/>
                    <a:lstStyle/>
                    <a:p>
                      <a:r>
                        <a:rPr lang="en-US" sz="1000" dirty="0">
                          <a:solidFill>
                            <a:schemeClr val="accent5">
                              <a:lumMod val="75000"/>
                            </a:schemeClr>
                          </a:solidFill>
                        </a:rPr>
                        <a:t>TIMEFRAME</a:t>
                      </a:r>
                    </a:p>
                  </a:txBody>
                  <a:tcPr/>
                </a:tc>
                <a:extLst>
                  <a:ext uri="{0D108BD9-81ED-4DB2-BD59-A6C34878D82A}">
                    <a16:rowId xmlns:a16="http://schemas.microsoft.com/office/drawing/2014/main" val="2217553390"/>
                  </a:ext>
                </a:extLst>
              </a:tr>
              <a:tr h="370840">
                <a:tc>
                  <a:txBody>
                    <a:bodyPr/>
                    <a:lstStyle/>
                    <a:p>
                      <a:r>
                        <a:rPr lang="en-US" sz="1000" b="1" dirty="0">
                          <a:solidFill>
                            <a:schemeClr val="accent5">
                              <a:lumMod val="75000"/>
                            </a:schemeClr>
                          </a:solidFill>
                        </a:rPr>
                        <a:t>FF</a:t>
                      </a:r>
                    </a:p>
                  </a:txBody>
                  <a:tcPr/>
                </a:tc>
                <a:tc>
                  <a:txBody>
                    <a:bodyPr/>
                    <a:lstStyle/>
                    <a:p>
                      <a:r>
                        <a:rPr lang="en-US" sz="1000" b="1" dirty="0">
                          <a:solidFill>
                            <a:schemeClr val="accent5">
                              <a:lumMod val="75000"/>
                            </a:schemeClr>
                          </a:solidFill>
                        </a:rPr>
                        <a:t>Access to Information</a:t>
                      </a:r>
                    </a:p>
                    <a:p>
                      <a:pPr marL="171450" indent="-171450">
                        <a:buFont typeface="Arial" panose="020B0604020202020204" pitchFamily="34" charset="0"/>
                        <a:buChar char="•"/>
                      </a:pPr>
                      <a:r>
                        <a:rPr lang="en-US" sz="1000" dirty="0">
                          <a:solidFill>
                            <a:schemeClr val="accent5">
                              <a:lumMod val="75000"/>
                            </a:schemeClr>
                          </a:solidFill>
                        </a:rPr>
                        <a:t>Ensure public information is up to date at City Hall, website, newsflash and social media</a:t>
                      </a:r>
                    </a:p>
                    <a:p>
                      <a:pPr marL="171450" indent="-171450">
                        <a:buFont typeface="Arial" panose="020B0604020202020204" pitchFamily="34" charset="0"/>
                        <a:buChar char="•"/>
                      </a:pPr>
                      <a:r>
                        <a:rPr lang="en-US" sz="1000" dirty="0">
                          <a:solidFill>
                            <a:schemeClr val="accent5">
                              <a:lumMod val="75000"/>
                            </a:schemeClr>
                          </a:solidFill>
                        </a:rPr>
                        <a:t>Public information materials are available in multiple languages and meet ADA standards</a:t>
                      </a:r>
                    </a:p>
                    <a:p>
                      <a:pPr marL="171450" indent="-171450">
                        <a:buFont typeface="Arial" panose="020B0604020202020204" pitchFamily="34" charset="0"/>
                        <a:buChar char="•"/>
                      </a:pPr>
                      <a:r>
                        <a:rPr lang="en-US" sz="1000" dirty="0">
                          <a:solidFill>
                            <a:schemeClr val="accent5">
                              <a:lumMod val="75000"/>
                            </a:schemeClr>
                          </a:solidFill>
                        </a:rPr>
                        <a:t>Identify vulnerable to displacement neighborhoods and target marketing efforts to connect with households</a:t>
                      </a:r>
                    </a:p>
                    <a:p>
                      <a:pPr marL="171450" indent="-171450">
                        <a:buFont typeface="Arial" panose="020B0604020202020204" pitchFamily="34" charset="0"/>
                        <a:buChar char="•"/>
                      </a:pPr>
                      <a:r>
                        <a:rPr lang="en-US" sz="1000" dirty="0">
                          <a:solidFill>
                            <a:schemeClr val="accent5">
                              <a:lumMod val="75000"/>
                            </a:schemeClr>
                          </a:solidFill>
                        </a:rPr>
                        <a:t>Utilize Housing Portal Mailserve to perform outreach on incentives, programs and housing opportunities</a:t>
                      </a:r>
                    </a:p>
                    <a:p>
                      <a:pPr marL="171450" indent="-171450">
                        <a:buFont typeface="Arial" panose="020B0604020202020204" pitchFamily="34" charset="0"/>
                        <a:buChar char="•"/>
                      </a:pPr>
                      <a:r>
                        <a:rPr lang="en-US" sz="1000" dirty="0">
                          <a:solidFill>
                            <a:schemeClr val="accent5">
                              <a:lumMod val="75000"/>
                            </a:schemeClr>
                          </a:solidFill>
                        </a:rPr>
                        <a:t>Develop targeted marketing plan and  coordinate with community-based partners to promote programs for persons with disabilities, housing rights and access to legal aid. </a:t>
                      </a:r>
                    </a:p>
                    <a:p>
                      <a:pPr marL="171450" indent="-171450">
                        <a:buFont typeface="Arial" panose="020B0604020202020204" pitchFamily="34" charset="0"/>
                        <a:buChar char="•"/>
                      </a:pPr>
                      <a:r>
                        <a:rPr lang="en-US" sz="1000" dirty="0">
                          <a:solidFill>
                            <a:schemeClr val="accent5">
                              <a:lumMod val="75000"/>
                            </a:schemeClr>
                          </a:solidFill>
                        </a:rPr>
                        <a:t>Establish communication channel with participants at ECCL, ECDC and EUSD</a:t>
                      </a:r>
                    </a:p>
                    <a:p>
                      <a:pPr marL="171450" indent="-171450">
                        <a:buFont typeface="Arial" panose="020B0604020202020204" pitchFamily="34" charset="0"/>
                        <a:buChar char="•"/>
                      </a:pPr>
                      <a:endParaRPr lang="en-US" sz="1000" dirty="0">
                        <a:solidFill>
                          <a:schemeClr val="accent5">
                            <a:lumMod val="75000"/>
                          </a:schemeClr>
                        </a:solidFill>
                      </a:endParaRPr>
                    </a:p>
                  </a:txBody>
                  <a:tcPr/>
                </a:tc>
                <a:tc>
                  <a:txBody>
                    <a:bodyPr/>
                    <a:lstStyle/>
                    <a:p>
                      <a:r>
                        <a:rPr lang="en-US" sz="1000" dirty="0">
                          <a:solidFill>
                            <a:schemeClr val="accent5">
                              <a:lumMod val="75000"/>
                            </a:schemeClr>
                          </a:solidFill>
                        </a:rPr>
                        <a:t>H-4-2</a:t>
                      </a:r>
                    </a:p>
                  </a:txBody>
                  <a:tcPr/>
                </a:tc>
                <a:tc>
                  <a:txBody>
                    <a:bodyPr/>
                    <a:lstStyle/>
                    <a:p>
                      <a:r>
                        <a:rPr lang="en-US" sz="1000" dirty="0">
                          <a:solidFill>
                            <a:schemeClr val="accent5">
                              <a:lumMod val="75000"/>
                            </a:schemeClr>
                          </a:solidFill>
                        </a:rPr>
                        <a:t>Housing Portal  Outreach- Monthly</a:t>
                      </a:r>
                    </a:p>
                    <a:p>
                      <a:r>
                        <a:rPr lang="en-US" sz="1000" dirty="0">
                          <a:solidFill>
                            <a:schemeClr val="accent5">
                              <a:lumMod val="75000"/>
                            </a:schemeClr>
                          </a:solidFill>
                        </a:rPr>
                        <a:t>Update Website – Quarterly</a:t>
                      </a:r>
                    </a:p>
                    <a:p>
                      <a:r>
                        <a:rPr lang="en-US" sz="1000" dirty="0">
                          <a:solidFill>
                            <a:schemeClr val="accent5">
                              <a:lumMod val="75000"/>
                            </a:schemeClr>
                          </a:solidFill>
                        </a:rPr>
                        <a:t>Multi-lingual Marketing Materials –Short Term</a:t>
                      </a:r>
                    </a:p>
                    <a:p>
                      <a:r>
                        <a:rPr lang="en-US" sz="1000" dirty="0">
                          <a:solidFill>
                            <a:schemeClr val="accent5">
                              <a:lumMod val="75000"/>
                            </a:schemeClr>
                          </a:solidFill>
                        </a:rPr>
                        <a:t>Targeted Marketing Plan – Short Term</a:t>
                      </a:r>
                    </a:p>
                    <a:p>
                      <a:r>
                        <a:rPr lang="en-US" sz="1000" dirty="0">
                          <a:solidFill>
                            <a:schemeClr val="accent5">
                              <a:lumMod val="75000"/>
                            </a:schemeClr>
                          </a:solidFill>
                        </a:rPr>
                        <a:t>Parent Communication – Short Term</a:t>
                      </a:r>
                    </a:p>
                  </a:txBody>
                  <a:tcPr/>
                </a:tc>
                <a:extLst>
                  <a:ext uri="{0D108BD9-81ED-4DB2-BD59-A6C34878D82A}">
                    <a16:rowId xmlns:a16="http://schemas.microsoft.com/office/drawing/2014/main" val="44306956"/>
                  </a:ext>
                </a:extLst>
              </a:tr>
              <a:tr h="370840">
                <a:tc>
                  <a:txBody>
                    <a:bodyPr/>
                    <a:lstStyle/>
                    <a:p>
                      <a:r>
                        <a:rPr lang="en-US" sz="1000" b="1" dirty="0">
                          <a:solidFill>
                            <a:schemeClr val="accent5">
                              <a:lumMod val="75000"/>
                            </a:schemeClr>
                          </a:solidFill>
                        </a:rPr>
                        <a:t>OO</a:t>
                      </a:r>
                    </a:p>
                  </a:txBody>
                  <a:tcPr/>
                </a:tc>
                <a:tc>
                  <a:txBody>
                    <a:bodyPr/>
                    <a:lstStyle/>
                    <a:p>
                      <a:r>
                        <a:rPr lang="en-US" sz="1000" b="1" dirty="0">
                          <a:solidFill>
                            <a:schemeClr val="accent5">
                              <a:lumMod val="75000"/>
                            </a:schemeClr>
                          </a:solidFill>
                        </a:rPr>
                        <a:t>Housing for Seniors</a:t>
                      </a:r>
                    </a:p>
                    <a:p>
                      <a:pPr marL="171450" indent="-171450">
                        <a:buFont typeface="Arial" panose="020B0604020202020204" pitchFamily="34" charset="0"/>
                        <a:buChar char="•"/>
                      </a:pPr>
                      <a:r>
                        <a:rPr lang="en-US" sz="1000" dirty="0">
                          <a:solidFill>
                            <a:schemeClr val="accent5">
                              <a:lumMod val="75000"/>
                            </a:schemeClr>
                          </a:solidFill>
                        </a:rPr>
                        <a:t>Seek funding to support Senior Center Housing Case Manager</a:t>
                      </a:r>
                    </a:p>
                    <a:p>
                      <a:pPr marL="171450" indent="-171450">
                        <a:buFont typeface="Arial" panose="020B0604020202020204" pitchFamily="34" charset="0"/>
                        <a:buChar char="•"/>
                      </a:pPr>
                      <a:r>
                        <a:rPr lang="en-US" sz="1000" dirty="0">
                          <a:solidFill>
                            <a:schemeClr val="accent5">
                              <a:lumMod val="75000"/>
                            </a:schemeClr>
                          </a:solidFill>
                        </a:rPr>
                        <a:t>Evaluate feasibility of a Shared Housing Program</a:t>
                      </a:r>
                    </a:p>
                    <a:p>
                      <a:pPr marL="171450" indent="-171450">
                        <a:buFont typeface="Arial" panose="020B0604020202020204" pitchFamily="34" charset="0"/>
                        <a:buChar char="•"/>
                      </a:pPr>
                      <a:r>
                        <a:rPr lang="en-US" sz="1000" dirty="0">
                          <a:solidFill>
                            <a:schemeClr val="accent5">
                              <a:lumMod val="75000"/>
                            </a:schemeClr>
                          </a:solidFill>
                        </a:rPr>
                        <a:t>Redevelop 4300 San Pablo Site</a:t>
                      </a:r>
                    </a:p>
                    <a:p>
                      <a:pPr marL="171450" indent="-171450">
                        <a:buFont typeface="Arial" panose="020B0604020202020204" pitchFamily="34" charset="0"/>
                        <a:buChar char="•"/>
                      </a:pPr>
                      <a:r>
                        <a:rPr lang="en-US" sz="1000" dirty="0">
                          <a:solidFill>
                            <a:schemeClr val="accent5">
                              <a:lumMod val="75000"/>
                            </a:schemeClr>
                          </a:solidFill>
                        </a:rPr>
                        <a:t>Implement Housing Domain actions of Age Friendly Action Plan</a:t>
                      </a:r>
                    </a:p>
                    <a:p>
                      <a:pPr marL="171450" indent="-171450">
                        <a:buFont typeface="Arial" panose="020B0604020202020204" pitchFamily="34" charset="0"/>
                        <a:buChar char="•"/>
                      </a:pPr>
                      <a:r>
                        <a:rPr lang="en-US" sz="1000" dirty="0">
                          <a:solidFill>
                            <a:schemeClr val="accent5">
                              <a:lumMod val="75000"/>
                            </a:schemeClr>
                          </a:solidFill>
                        </a:rPr>
                        <a:t>Seek opportunities to develop Residential Care Facilities for the Elderly and Independent Senior Housing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accent5">
                              <a:lumMod val="75000"/>
                            </a:schemeClr>
                          </a:solidFill>
                          <a:latin typeface="+mn-lt"/>
                          <a:ea typeface="+mn-ea"/>
                          <a:cs typeface="+mn-cs"/>
                        </a:rPr>
                        <a:t>H-1-2; H-3-2; H-4-2 </a:t>
                      </a:r>
                    </a:p>
                  </a:txBody>
                  <a:tcPr/>
                </a:tc>
                <a:tc>
                  <a:txBody>
                    <a:bodyPr/>
                    <a:lstStyle/>
                    <a:p>
                      <a:r>
                        <a:rPr lang="en-US" sz="1000" dirty="0">
                          <a:solidFill>
                            <a:schemeClr val="accent5">
                              <a:lumMod val="75000"/>
                            </a:schemeClr>
                          </a:solidFill>
                        </a:rPr>
                        <a:t>Onboard Senior Housing Case Manager –Short Term</a:t>
                      </a:r>
                    </a:p>
                    <a:p>
                      <a:r>
                        <a:rPr lang="en-US" sz="1000" dirty="0">
                          <a:solidFill>
                            <a:schemeClr val="accent5">
                              <a:lumMod val="75000"/>
                            </a:schemeClr>
                          </a:solidFill>
                        </a:rPr>
                        <a:t>Evaluate Shared Housing – Short Term</a:t>
                      </a:r>
                    </a:p>
                    <a:p>
                      <a:r>
                        <a:rPr lang="en-US" sz="1000" dirty="0">
                          <a:solidFill>
                            <a:schemeClr val="accent5">
                              <a:lumMod val="75000"/>
                            </a:schemeClr>
                          </a:solidFill>
                        </a:rPr>
                        <a:t>Develop Site – Mid Term</a:t>
                      </a:r>
                    </a:p>
                    <a:p>
                      <a:r>
                        <a:rPr lang="en-US" sz="1000" dirty="0">
                          <a:solidFill>
                            <a:schemeClr val="accent5">
                              <a:lumMod val="75000"/>
                            </a:schemeClr>
                          </a:solidFill>
                        </a:rPr>
                        <a:t>Implement AFAP- Ongoing</a:t>
                      </a:r>
                    </a:p>
                    <a:p>
                      <a:r>
                        <a:rPr lang="en-US" sz="1000" dirty="0">
                          <a:solidFill>
                            <a:schemeClr val="accent5">
                              <a:lumMod val="75000"/>
                            </a:schemeClr>
                          </a:solidFill>
                        </a:rPr>
                        <a:t>Seek Senior Housing - Ongoing</a:t>
                      </a:r>
                    </a:p>
                  </a:txBody>
                  <a:tcPr/>
                </a:tc>
                <a:extLst>
                  <a:ext uri="{0D108BD9-81ED-4DB2-BD59-A6C34878D82A}">
                    <a16:rowId xmlns:a16="http://schemas.microsoft.com/office/drawing/2014/main" val="742927775"/>
                  </a:ext>
                </a:extLst>
              </a:tr>
              <a:tr h="370840">
                <a:tc>
                  <a:txBody>
                    <a:bodyPr/>
                    <a:lstStyle/>
                    <a:p>
                      <a:r>
                        <a:rPr lang="en-US" sz="1000" b="1" dirty="0">
                          <a:solidFill>
                            <a:schemeClr val="accent5">
                              <a:lumMod val="75000"/>
                            </a:schemeClr>
                          </a:solidFill>
                        </a:rPr>
                        <a:t>PP</a:t>
                      </a:r>
                    </a:p>
                  </a:txBody>
                  <a:tcPr/>
                </a:tc>
                <a:tc>
                  <a:txBody>
                    <a:bodyPr/>
                    <a:lstStyle/>
                    <a:p>
                      <a:r>
                        <a:rPr lang="en-US" sz="1000" b="1" dirty="0">
                          <a:solidFill>
                            <a:schemeClr val="accent5">
                              <a:lumMod val="75000"/>
                            </a:schemeClr>
                          </a:solidFill>
                        </a:rPr>
                        <a:t>Affirmative Fair Housing Marketing Plan</a:t>
                      </a:r>
                    </a:p>
                    <a:p>
                      <a:pPr marL="171450" indent="-171450">
                        <a:buFont typeface="Arial" panose="020B0604020202020204" pitchFamily="34" charset="0"/>
                        <a:buChar char="•"/>
                      </a:pPr>
                      <a:r>
                        <a:rPr lang="en-US" sz="1000" dirty="0">
                          <a:solidFill>
                            <a:schemeClr val="accent5">
                              <a:lumMod val="75000"/>
                            </a:schemeClr>
                          </a:solidFill>
                        </a:rPr>
                        <a:t>Marketing Plans updated every 5 years</a:t>
                      </a:r>
                    </a:p>
                    <a:p>
                      <a:pPr marL="171450" indent="-171450">
                        <a:buFont typeface="Arial" panose="020B0604020202020204" pitchFamily="34" charset="0"/>
                        <a:buChar char="•"/>
                      </a:pPr>
                      <a:r>
                        <a:rPr lang="en-US" sz="1000" dirty="0">
                          <a:solidFill>
                            <a:schemeClr val="accent5">
                              <a:lumMod val="75000"/>
                            </a:schemeClr>
                          </a:solidFill>
                        </a:rPr>
                        <a:t>Marketing Plans to identify underserved population and special outreach efforts</a:t>
                      </a:r>
                    </a:p>
                    <a:p>
                      <a:pPr marL="171450" indent="-171450">
                        <a:buFont typeface="Arial" panose="020B0604020202020204" pitchFamily="34" charset="0"/>
                        <a:buChar char="•"/>
                      </a:pPr>
                      <a:r>
                        <a:rPr lang="en-US" sz="1000" dirty="0">
                          <a:solidFill>
                            <a:schemeClr val="accent5">
                              <a:lumMod val="75000"/>
                            </a:schemeClr>
                          </a:solidFill>
                        </a:rPr>
                        <a:t>Collect race and ethnicity data for BMR residents and evaluate if marketing methods need to be updated or if barriers in resident selection criteria exist</a:t>
                      </a:r>
                    </a:p>
                    <a:p>
                      <a:pPr marL="171450" indent="-171450">
                        <a:buFont typeface="Arial" panose="020B0604020202020204" pitchFamily="34" charset="0"/>
                        <a:buChar char="•"/>
                      </a:pPr>
                      <a:r>
                        <a:rPr lang="en-US" sz="1000" dirty="0">
                          <a:solidFill>
                            <a:schemeClr val="accent5">
                              <a:lumMod val="75000"/>
                            </a:schemeClr>
                          </a:solidFill>
                        </a:rPr>
                        <a:t>Require BMR Property Managers to participate in Fair Housing Training every 2 years</a:t>
                      </a:r>
                    </a:p>
                    <a:p>
                      <a:pPr marL="171450" indent="-171450">
                        <a:buFont typeface="Arial" panose="020B0604020202020204" pitchFamily="34" charset="0"/>
                        <a:buChar char="•"/>
                      </a:pPr>
                      <a:r>
                        <a:rPr lang="en-US" sz="1000" dirty="0">
                          <a:solidFill>
                            <a:schemeClr val="accent5">
                              <a:lumMod val="75000"/>
                            </a:schemeClr>
                          </a:solidFill>
                        </a:rPr>
                        <a:t>Amend Resale Restriction Agreement for future BMR resales to require 3</a:t>
                      </a:r>
                      <a:r>
                        <a:rPr lang="en-US" sz="1000" baseline="30000" dirty="0">
                          <a:solidFill>
                            <a:schemeClr val="accent5">
                              <a:lumMod val="75000"/>
                            </a:schemeClr>
                          </a:solidFill>
                        </a:rPr>
                        <a:t>rd</a:t>
                      </a:r>
                      <a:r>
                        <a:rPr lang="en-US" sz="1000" dirty="0">
                          <a:solidFill>
                            <a:schemeClr val="accent5">
                              <a:lumMod val="75000"/>
                            </a:schemeClr>
                          </a:solidFill>
                        </a:rPr>
                        <a:t> party to assist in selection of new buyer via a lottery process</a:t>
                      </a:r>
                    </a:p>
                  </a:txBody>
                  <a:tcPr/>
                </a:tc>
                <a:tc>
                  <a:txBody>
                    <a:bodyPr/>
                    <a:lstStyle/>
                    <a:p>
                      <a:r>
                        <a:rPr lang="en-US" sz="1000" dirty="0">
                          <a:solidFill>
                            <a:schemeClr val="accent5">
                              <a:lumMod val="75000"/>
                            </a:schemeClr>
                          </a:solidFill>
                        </a:rPr>
                        <a:t>H-4-1</a:t>
                      </a:r>
                    </a:p>
                  </a:txBody>
                  <a:tcPr/>
                </a:tc>
                <a:tc>
                  <a:txBody>
                    <a:bodyPr/>
                    <a:lstStyle/>
                    <a:p>
                      <a:r>
                        <a:rPr lang="en-US" sz="1000" dirty="0">
                          <a:solidFill>
                            <a:schemeClr val="accent5">
                              <a:lumMod val="75000"/>
                            </a:schemeClr>
                          </a:solidFill>
                        </a:rPr>
                        <a:t>Update Marketing Plan – Short Term</a:t>
                      </a:r>
                    </a:p>
                    <a:p>
                      <a:r>
                        <a:rPr lang="en-US" sz="1000" dirty="0">
                          <a:solidFill>
                            <a:schemeClr val="accent5">
                              <a:lumMod val="75000"/>
                            </a:schemeClr>
                          </a:solidFill>
                        </a:rPr>
                        <a:t>Collect/Evaluate Demographic Data – Short Term</a:t>
                      </a:r>
                    </a:p>
                    <a:p>
                      <a:r>
                        <a:rPr lang="en-US" sz="1000" dirty="0">
                          <a:solidFill>
                            <a:schemeClr val="accent5">
                              <a:lumMod val="75000"/>
                            </a:schemeClr>
                          </a:solidFill>
                        </a:rPr>
                        <a:t>Fair Housing Training – Ongoing</a:t>
                      </a:r>
                    </a:p>
                    <a:p>
                      <a:r>
                        <a:rPr lang="en-US" sz="1000" dirty="0">
                          <a:solidFill>
                            <a:schemeClr val="accent5">
                              <a:lumMod val="75000"/>
                            </a:schemeClr>
                          </a:solidFill>
                        </a:rPr>
                        <a:t>Revise BMR Resale Requirement – Short Term</a:t>
                      </a:r>
                    </a:p>
                  </a:txBody>
                  <a:tcPr/>
                </a:tc>
                <a:extLst>
                  <a:ext uri="{0D108BD9-81ED-4DB2-BD59-A6C34878D82A}">
                    <a16:rowId xmlns:a16="http://schemas.microsoft.com/office/drawing/2014/main" val="670189796"/>
                  </a:ext>
                </a:extLst>
              </a:tr>
            </a:tbl>
          </a:graphicData>
        </a:graphic>
      </p:graphicFrame>
      <p:pic>
        <p:nvPicPr>
          <p:cNvPr id="9" name="Picture 8" descr="Icon&#10;&#10;Description automatically generated">
            <a:extLst>
              <a:ext uri="{FF2B5EF4-FFF2-40B4-BE49-F238E27FC236}">
                <a16:creationId xmlns:a16="http://schemas.microsoft.com/office/drawing/2014/main" id="{387F3304-8A7B-4769-AC5F-278CE75EC403}"/>
              </a:ext>
            </a:extLst>
          </p:cNvPr>
          <p:cNvPicPr>
            <a:picLocks noChangeAspect="1"/>
          </p:cNvPicPr>
          <p:nvPr/>
        </p:nvPicPr>
        <p:blipFill>
          <a:blip r:embed="rId6"/>
          <a:stretch>
            <a:fillRect/>
          </a:stretch>
        </p:blipFill>
        <p:spPr>
          <a:xfrm>
            <a:off x="2807487" y="5455037"/>
            <a:ext cx="1667762" cy="1332016"/>
          </a:xfrm>
          <a:prstGeom prst="rect">
            <a:avLst/>
          </a:prstGeom>
        </p:spPr>
      </p:pic>
      <p:pic>
        <p:nvPicPr>
          <p:cNvPr id="10" name="Picture 9" descr="Diagram&#10;&#10;Description automatically generated">
            <a:extLst>
              <a:ext uri="{FF2B5EF4-FFF2-40B4-BE49-F238E27FC236}">
                <a16:creationId xmlns:a16="http://schemas.microsoft.com/office/drawing/2014/main" id="{2FFC0129-7078-44DF-AD9E-FC2C51893DD9}"/>
              </a:ext>
            </a:extLst>
          </p:cNvPr>
          <p:cNvPicPr>
            <a:picLocks noChangeAspect="1"/>
          </p:cNvPicPr>
          <p:nvPr/>
        </p:nvPicPr>
        <p:blipFill>
          <a:blip r:embed="rId7"/>
          <a:stretch>
            <a:fillRect/>
          </a:stretch>
        </p:blipFill>
        <p:spPr>
          <a:xfrm>
            <a:off x="4911585" y="5455037"/>
            <a:ext cx="1667762" cy="1332016"/>
          </a:xfrm>
          <a:prstGeom prst="rect">
            <a:avLst/>
          </a:prstGeom>
        </p:spPr>
      </p:pic>
    </p:spTree>
    <p:extLst>
      <p:ext uri="{BB962C8B-B14F-4D97-AF65-F5344CB8AC3E}">
        <p14:creationId xmlns:p14="http://schemas.microsoft.com/office/powerpoint/2010/main" val="42119569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8E5B416-A676-4155-B1E8-ECA2DDEEC39B}"/>
              </a:ext>
            </a:extLst>
          </p:cNvPr>
          <p:cNvCxnSpPr>
            <a:cxnSpLocks/>
          </p:cNvCxnSpPr>
          <p:nvPr/>
        </p:nvCxnSpPr>
        <p:spPr>
          <a:xfrm>
            <a:off x="6569" y="657227"/>
            <a:ext cx="9137431" cy="31744"/>
          </a:xfrm>
          <a:prstGeom prst="line">
            <a:avLst/>
          </a:prstGeom>
          <a:ln w="28575">
            <a:solidFill>
              <a:srgbClr val="C1D16E"/>
            </a:solidFill>
          </a:ln>
          <a:effectLst/>
        </p:spPr>
        <p:style>
          <a:lnRef idx="2">
            <a:schemeClr val="accent1"/>
          </a:lnRef>
          <a:fillRef idx="0">
            <a:schemeClr val="accent1"/>
          </a:fillRef>
          <a:effectRef idx="1">
            <a:schemeClr val="accent1"/>
          </a:effectRef>
          <a:fontRef idx="minor">
            <a:schemeClr val="tx1"/>
          </a:fontRef>
        </p:style>
      </p:cxnSp>
      <p:pic>
        <p:nvPicPr>
          <p:cNvPr id="7" name="Picture 2" descr="C:\Users\greddy\Desktop\PlaceWorks_White.png">
            <a:extLst>
              <a:ext uri="{FF2B5EF4-FFF2-40B4-BE49-F238E27FC236}">
                <a16:creationId xmlns:a16="http://schemas.microsoft.com/office/drawing/2014/main" id="{DD2E14C0-636C-4D73-A360-F840D647F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75" y="1000126"/>
            <a:ext cx="1758156" cy="31814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E9BB326-E34A-154E-A06A-F69B6792D458}"/>
              </a:ext>
            </a:extLst>
          </p:cNvPr>
          <p:cNvPicPr>
            <a:picLocks noChangeAspect="1"/>
          </p:cNvPicPr>
          <p:nvPr/>
        </p:nvPicPr>
        <p:blipFill>
          <a:blip r:embed="rId4"/>
          <a:stretch>
            <a:fillRect/>
          </a:stretch>
        </p:blipFill>
        <p:spPr>
          <a:xfrm>
            <a:off x="6525986" y="1000126"/>
            <a:ext cx="2514600" cy="419100"/>
          </a:xfrm>
          <a:prstGeom prst="rect">
            <a:avLst/>
          </a:prstGeom>
        </p:spPr>
      </p:pic>
      <p:pic>
        <p:nvPicPr>
          <p:cNvPr id="12" name="Picture 11">
            <a:extLst>
              <a:ext uri="{FF2B5EF4-FFF2-40B4-BE49-F238E27FC236}">
                <a16:creationId xmlns:a16="http://schemas.microsoft.com/office/drawing/2014/main" id="{CA81346E-F1C6-9FC1-13E9-68504C5DAD66}"/>
              </a:ext>
            </a:extLst>
          </p:cNvPr>
          <p:cNvPicPr>
            <a:picLocks noChangeAspect="1"/>
          </p:cNvPicPr>
          <p:nvPr/>
        </p:nvPicPr>
        <p:blipFill>
          <a:blip r:embed="rId4"/>
          <a:stretch>
            <a:fillRect/>
          </a:stretch>
        </p:blipFill>
        <p:spPr>
          <a:xfrm>
            <a:off x="3230866" y="3364547"/>
            <a:ext cx="2514600" cy="419100"/>
          </a:xfrm>
          <a:prstGeom prst="rect">
            <a:avLst/>
          </a:prstGeom>
        </p:spPr>
      </p:pic>
      <p:pic>
        <p:nvPicPr>
          <p:cNvPr id="14" name="Picture 2" descr="logo">
            <a:extLst>
              <a:ext uri="{FF2B5EF4-FFF2-40B4-BE49-F238E27FC236}">
                <a16:creationId xmlns:a16="http://schemas.microsoft.com/office/drawing/2014/main" id="{2253B77F-36A1-B302-3E2B-4F3522A2B52C}"/>
              </a:ext>
            </a:extLst>
          </p:cNvPr>
          <p:cNvPicPr>
            <a:picLocks noChangeAspect="1" noChangeArrowheads="1"/>
          </p:cNvPicPr>
          <p:nvPr/>
        </p:nvPicPr>
        <p:blipFill>
          <a:blip r:embed="rId5" cstate="print"/>
          <a:srcRect/>
          <a:stretch>
            <a:fillRect/>
          </a:stretch>
        </p:blipFill>
        <p:spPr bwMode="auto">
          <a:xfrm>
            <a:off x="457200" y="6172200"/>
            <a:ext cx="609600" cy="616515"/>
          </a:xfrm>
          <a:prstGeom prst="rect">
            <a:avLst/>
          </a:prstGeom>
          <a:noFill/>
          <a:ln w="9525">
            <a:noFill/>
            <a:miter lim="800000"/>
            <a:headEnd/>
            <a:tailEnd/>
          </a:ln>
        </p:spPr>
      </p:pic>
      <p:sp>
        <p:nvSpPr>
          <p:cNvPr id="15" name="TextBox 14">
            <a:extLst>
              <a:ext uri="{FF2B5EF4-FFF2-40B4-BE49-F238E27FC236}">
                <a16:creationId xmlns:a16="http://schemas.microsoft.com/office/drawing/2014/main" id="{F1CEAA77-4BDD-B80F-AA34-E72467296A43}"/>
              </a:ext>
            </a:extLst>
          </p:cNvPr>
          <p:cNvSpPr txBox="1"/>
          <p:nvPr/>
        </p:nvSpPr>
        <p:spPr>
          <a:xfrm>
            <a:off x="1" y="29069"/>
            <a:ext cx="8975272" cy="707886"/>
          </a:xfrm>
          <a:prstGeom prst="rect">
            <a:avLst/>
          </a:prstGeom>
          <a:noFill/>
        </p:spPr>
        <p:txBody>
          <a:bodyPr wrap="square">
            <a:spAutoFit/>
          </a:bodyPr>
          <a:lstStyle/>
          <a:p>
            <a:r>
              <a:rPr lang="en-US" sz="4000" b="0" dirty="0">
                <a:solidFill>
                  <a:srgbClr val="5294B6"/>
                </a:solidFill>
                <a:latin typeface="Calibri" panose="020F0502020204030204" pitchFamily="34" charset="0"/>
                <a:cs typeface="Calibri" panose="020F0502020204030204" pitchFamily="34" charset="0"/>
              </a:rPr>
              <a:t>2023-2031 HOUSING ELEMENT </a:t>
            </a:r>
            <a:endParaRPr lang="en-US" sz="4000" dirty="0"/>
          </a:p>
        </p:txBody>
      </p:sp>
      <p:graphicFrame>
        <p:nvGraphicFramePr>
          <p:cNvPr id="9" name="Content Placeholder 3">
            <a:extLst>
              <a:ext uri="{FF2B5EF4-FFF2-40B4-BE49-F238E27FC236}">
                <a16:creationId xmlns:a16="http://schemas.microsoft.com/office/drawing/2014/main" id="{5540922F-9996-4546-9DFA-912B5D7588F0}"/>
              </a:ext>
            </a:extLst>
          </p:cNvPr>
          <p:cNvGraphicFramePr>
            <a:graphicFrameLocks/>
          </p:cNvGraphicFramePr>
          <p:nvPr>
            <p:extLst>
              <p:ext uri="{D42A27DB-BD31-4B8C-83A1-F6EECF244321}">
                <p14:modId xmlns:p14="http://schemas.microsoft.com/office/powerpoint/2010/main" val="818932271"/>
              </p:ext>
            </p:extLst>
          </p:nvPr>
        </p:nvGraphicFramePr>
        <p:xfrm>
          <a:off x="84392" y="831782"/>
          <a:ext cx="8806489" cy="2682240"/>
        </p:xfrm>
        <a:graphic>
          <a:graphicData uri="http://schemas.openxmlformats.org/drawingml/2006/table">
            <a:tbl>
              <a:tblPr firstRow="1" bandRow="1">
                <a:tableStyleId>{E8B1032C-EA38-4F05-BA0D-38AFFFC7BED3}</a:tableStyleId>
              </a:tblPr>
              <a:tblGrid>
                <a:gridCol w="426628">
                  <a:extLst>
                    <a:ext uri="{9D8B030D-6E8A-4147-A177-3AD203B41FA5}">
                      <a16:colId xmlns:a16="http://schemas.microsoft.com/office/drawing/2014/main" val="3482417688"/>
                    </a:ext>
                  </a:extLst>
                </a:gridCol>
                <a:gridCol w="6111240">
                  <a:extLst>
                    <a:ext uri="{9D8B030D-6E8A-4147-A177-3AD203B41FA5}">
                      <a16:colId xmlns:a16="http://schemas.microsoft.com/office/drawing/2014/main" val="2157588577"/>
                    </a:ext>
                  </a:extLst>
                </a:gridCol>
                <a:gridCol w="1013460">
                  <a:extLst>
                    <a:ext uri="{9D8B030D-6E8A-4147-A177-3AD203B41FA5}">
                      <a16:colId xmlns:a16="http://schemas.microsoft.com/office/drawing/2014/main" val="128549623"/>
                    </a:ext>
                  </a:extLst>
                </a:gridCol>
                <a:gridCol w="1255161">
                  <a:extLst>
                    <a:ext uri="{9D8B030D-6E8A-4147-A177-3AD203B41FA5}">
                      <a16:colId xmlns:a16="http://schemas.microsoft.com/office/drawing/2014/main" val="2273540879"/>
                    </a:ext>
                  </a:extLst>
                </a:gridCol>
              </a:tblGrid>
              <a:tr h="274320">
                <a:tc>
                  <a:txBody>
                    <a:bodyPr/>
                    <a:lstStyle/>
                    <a:p>
                      <a:r>
                        <a:rPr lang="en-US" sz="1000" dirty="0"/>
                        <a:t>#</a:t>
                      </a:r>
                      <a:endParaRPr lang="en-US" sz="1000" dirty="0">
                        <a:solidFill>
                          <a:schemeClr val="accent5">
                            <a:lumMod val="75000"/>
                          </a:schemeClr>
                        </a:solidFill>
                      </a:endParaRPr>
                    </a:p>
                  </a:txBody>
                  <a:tcPr/>
                </a:tc>
                <a:tc>
                  <a:txBody>
                    <a:bodyPr/>
                    <a:lstStyle/>
                    <a:p>
                      <a:r>
                        <a:rPr lang="en-US" sz="1000" dirty="0"/>
                        <a:t>DESCRIPTION</a:t>
                      </a:r>
                      <a:endParaRPr lang="en-US" sz="1000" dirty="0">
                        <a:solidFill>
                          <a:schemeClr val="accent5">
                            <a:lumMod val="75000"/>
                          </a:schemeClr>
                        </a:solidFill>
                      </a:endParaRPr>
                    </a:p>
                  </a:txBody>
                  <a:tcPr/>
                </a:tc>
                <a:tc>
                  <a:txBody>
                    <a:bodyPr/>
                    <a:lstStyle/>
                    <a:p>
                      <a:r>
                        <a:rPr lang="en-US" sz="1000" dirty="0"/>
                        <a:t>POLICIES</a:t>
                      </a:r>
                      <a:endParaRPr lang="en-US" sz="1000" dirty="0">
                        <a:solidFill>
                          <a:schemeClr val="accent5">
                            <a:lumMod val="75000"/>
                          </a:schemeClr>
                        </a:solidFill>
                      </a:endParaRPr>
                    </a:p>
                  </a:txBody>
                  <a:tcPr/>
                </a:tc>
                <a:tc>
                  <a:txBody>
                    <a:bodyPr/>
                    <a:lstStyle/>
                    <a:p>
                      <a:r>
                        <a:rPr lang="en-US" sz="1000" dirty="0"/>
                        <a:t>TIMEFRAME</a:t>
                      </a:r>
                      <a:endParaRPr lang="en-US" sz="1000" dirty="0">
                        <a:solidFill>
                          <a:schemeClr val="accent5">
                            <a:lumMod val="75000"/>
                          </a:schemeClr>
                        </a:solidFill>
                      </a:endParaRPr>
                    </a:p>
                  </a:txBody>
                  <a:tcPr/>
                </a:tc>
                <a:extLst>
                  <a:ext uri="{0D108BD9-81ED-4DB2-BD59-A6C34878D82A}">
                    <a16:rowId xmlns:a16="http://schemas.microsoft.com/office/drawing/2014/main" val="2217553390"/>
                  </a:ext>
                </a:extLst>
              </a:tr>
              <a:tr h="853327">
                <a:tc>
                  <a:txBody>
                    <a:bodyPr/>
                    <a:lstStyle/>
                    <a:p>
                      <a:r>
                        <a:rPr lang="en-US" sz="1000" b="1" dirty="0">
                          <a:solidFill>
                            <a:schemeClr val="accent5">
                              <a:lumMod val="75000"/>
                            </a:schemeClr>
                          </a:solidFill>
                        </a:rPr>
                        <a:t>RR</a:t>
                      </a:r>
                    </a:p>
                  </a:txBody>
                  <a:tcPr/>
                </a:tc>
                <a:tc>
                  <a:txBody>
                    <a:bodyPr/>
                    <a:lstStyle/>
                    <a:p>
                      <a:r>
                        <a:rPr lang="en-US" sz="1000" b="1" dirty="0">
                          <a:solidFill>
                            <a:schemeClr val="accent5">
                              <a:lumMod val="75000"/>
                            </a:schemeClr>
                          </a:solidFill>
                        </a:rPr>
                        <a:t>Affordable Housing Platform</a:t>
                      </a:r>
                    </a:p>
                    <a:p>
                      <a:pPr marL="171450" indent="-171450">
                        <a:buFont typeface="Arial" panose="020B0604020202020204" pitchFamily="34" charset="0"/>
                        <a:buChar char="•"/>
                      </a:pPr>
                      <a:r>
                        <a:rPr lang="en-US" sz="1000" b="0" dirty="0">
                          <a:solidFill>
                            <a:schemeClr val="accent5">
                              <a:lumMod val="75000"/>
                            </a:schemeClr>
                          </a:solidFill>
                        </a:rPr>
                        <a:t>Collaborate on  design and implementation of Alameda County Affordable Housing Portal</a:t>
                      </a:r>
                    </a:p>
                    <a:p>
                      <a:pPr marL="171450" indent="-171450">
                        <a:buFont typeface="Arial" panose="020B0604020202020204" pitchFamily="34" charset="0"/>
                        <a:buChar char="•"/>
                      </a:pPr>
                      <a:r>
                        <a:rPr lang="en-US" sz="1000" b="0" dirty="0">
                          <a:solidFill>
                            <a:schemeClr val="accent5">
                              <a:lumMod val="75000"/>
                            </a:schemeClr>
                          </a:solidFill>
                        </a:rPr>
                        <a:t>Support the development of Bay Area Regional Housing Portal (“Doorway”)</a:t>
                      </a:r>
                    </a:p>
                    <a:p>
                      <a:pPr marL="171450" indent="-171450">
                        <a:buFont typeface="Arial" panose="020B0604020202020204" pitchFamily="34" charset="0"/>
                        <a:buChar char="•"/>
                      </a:pPr>
                      <a:r>
                        <a:rPr lang="en-US" sz="1000" b="0" dirty="0">
                          <a:solidFill>
                            <a:schemeClr val="accent5">
                              <a:lumMod val="75000"/>
                            </a:schemeClr>
                          </a:solidFill>
                        </a:rPr>
                        <a:t>Modify the Affordable Housing Covenant to require utilization of the platform(s) for leasing BMR units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accent5">
                              <a:lumMod val="75000"/>
                            </a:schemeClr>
                          </a:solidFill>
                        </a:rPr>
                        <a:t>H-3-2; H-4-1, H-4-2, H-5-1 </a:t>
                      </a:r>
                    </a:p>
                  </a:txBody>
                  <a:tcPr/>
                </a:tc>
                <a:tc>
                  <a:txBody>
                    <a:bodyPr/>
                    <a:lstStyle/>
                    <a:p>
                      <a:r>
                        <a:rPr lang="en-US" sz="1000" dirty="0">
                          <a:solidFill>
                            <a:schemeClr val="accent5">
                              <a:lumMod val="75000"/>
                            </a:schemeClr>
                          </a:solidFill>
                        </a:rPr>
                        <a:t>Support programs – Ongoing</a:t>
                      </a:r>
                    </a:p>
                    <a:p>
                      <a:r>
                        <a:rPr lang="en-US" sz="1000" dirty="0">
                          <a:solidFill>
                            <a:schemeClr val="accent5">
                              <a:lumMod val="75000"/>
                            </a:schemeClr>
                          </a:solidFill>
                        </a:rPr>
                        <a:t>Revise Regulatory Agreement – Short Term</a:t>
                      </a:r>
                    </a:p>
                  </a:txBody>
                  <a:tcPr/>
                </a:tc>
                <a:extLst>
                  <a:ext uri="{0D108BD9-81ED-4DB2-BD59-A6C34878D82A}">
                    <a16:rowId xmlns:a16="http://schemas.microsoft.com/office/drawing/2014/main" val="4092543861"/>
                  </a:ext>
                </a:extLst>
              </a:tr>
              <a:tr h="1554480">
                <a:tc>
                  <a:txBody>
                    <a:bodyPr/>
                    <a:lstStyle/>
                    <a:p>
                      <a:r>
                        <a:rPr lang="en-US" sz="1000" b="1">
                          <a:solidFill>
                            <a:schemeClr val="accent5">
                              <a:lumMod val="75000"/>
                            </a:schemeClr>
                          </a:solidFill>
                        </a:rPr>
                        <a:t>UU</a:t>
                      </a:r>
                      <a:endParaRPr lang="en-US" sz="1000" b="1" dirty="0">
                        <a:solidFill>
                          <a:schemeClr val="accent5">
                            <a:lumMod val="75000"/>
                          </a:schemeClr>
                        </a:solidFill>
                      </a:endParaRPr>
                    </a:p>
                  </a:txBody>
                  <a:tcPr/>
                </a:tc>
                <a:tc>
                  <a:txBody>
                    <a:bodyPr/>
                    <a:lstStyle/>
                    <a:p>
                      <a:pPr marL="0" indent="0">
                        <a:buFont typeface="+mj-lt"/>
                        <a:buNone/>
                      </a:pPr>
                      <a:r>
                        <a:rPr lang="en-US" sz="1000" b="1">
                          <a:solidFill>
                            <a:schemeClr val="accent5">
                              <a:lumMod val="75000"/>
                            </a:schemeClr>
                          </a:solidFill>
                        </a:rPr>
                        <a:t>Universal Design.</a:t>
                      </a:r>
                    </a:p>
                    <a:p>
                      <a:pPr marL="0" indent="0">
                        <a:buFont typeface="+mj-lt"/>
                        <a:buNone/>
                      </a:pPr>
                      <a:r>
                        <a:rPr lang="en-US" sz="1000">
                          <a:solidFill>
                            <a:schemeClr val="accent5">
                              <a:lumMod val="75000"/>
                            </a:schemeClr>
                          </a:solidFill>
                        </a:rPr>
                        <a:t>Evaluate how to incorporate Universal Design Features into Planning Regulations beyond what is currently being implemented. </a:t>
                      </a:r>
                      <a:endParaRPr lang="en-US" sz="1000" b="0" dirty="0">
                        <a:solidFill>
                          <a:schemeClr val="accent5">
                            <a:lumMod val="7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solidFill>
                            <a:schemeClr val="accent5">
                              <a:lumMod val="75000"/>
                            </a:schemeClr>
                          </a:solidFill>
                        </a:rPr>
                        <a:t>H-1-2, H-3-2</a:t>
                      </a:r>
                      <a:endParaRPr lang="en-US" sz="1000" dirty="0">
                        <a:solidFill>
                          <a:schemeClr val="accent5">
                            <a:lumMod val="75000"/>
                          </a:schemeClr>
                        </a:solidFill>
                      </a:endParaRPr>
                    </a:p>
                  </a:txBody>
                  <a:tcPr/>
                </a:tc>
                <a:tc>
                  <a:txBody>
                    <a:bodyPr/>
                    <a:lstStyle/>
                    <a:p>
                      <a:r>
                        <a:rPr lang="en-US" sz="1000" dirty="0">
                          <a:solidFill>
                            <a:schemeClr val="accent5">
                              <a:lumMod val="75000"/>
                            </a:schemeClr>
                          </a:solidFill>
                        </a:rPr>
                        <a:t>Assess – Short Term</a:t>
                      </a:r>
                    </a:p>
                    <a:p>
                      <a:r>
                        <a:rPr lang="en-US" sz="1000" dirty="0">
                          <a:solidFill>
                            <a:schemeClr val="accent5">
                              <a:lumMod val="75000"/>
                            </a:schemeClr>
                          </a:solidFill>
                        </a:rPr>
                        <a:t>Adopt – Mid Term</a:t>
                      </a:r>
                    </a:p>
                  </a:txBody>
                  <a:tcPr/>
                </a:tc>
                <a:extLst>
                  <a:ext uri="{0D108BD9-81ED-4DB2-BD59-A6C34878D82A}">
                    <a16:rowId xmlns:a16="http://schemas.microsoft.com/office/drawing/2014/main" val="4271260670"/>
                  </a:ext>
                </a:extLst>
              </a:tr>
            </a:tbl>
          </a:graphicData>
        </a:graphic>
      </p:graphicFrame>
      <p:pic>
        <p:nvPicPr>
          <p:cNvPr id="10" name="Picture 9" descr="Diagram&#10;&#10;Description automatically generated">
            <a:extLst>
              <a:ext uri="{FF2B5EF4-FFF2-40B4-BE49-F238E27FC236}">
                <a16:creationId xmlns:a16="http://schemas.microsoft.com/office/drawing/2014/main" id="{765C5640-6974-4AA4-B4ED-4A578876608E}"/>
              </a:ext>
            </a:extLst>
          </p:cNvPr>
          <p:cNvPicPr>
            <a:picLocks noChangeAspect="1"/>
          </p:cNvPicPr>
          <p:nvPr/>
        </p:nvPicPr>
        <p:blipFill>
          <a:blip r:embed="rId6"/>
          <a:stretch>
            <a:fillRect/>
          </a:stretch>
        </p:blipFill>
        <p:spPr>
          <a:xfrm>
            <a:off x="2221912" y="4401415"/>
            <a:ext cx="2217126" cy="1770785"/>
          </a:xfrm>
          <a:prstGeom prst="rect">
            <a:avLst/>
          </a:prstGeom>
        </p:spPr>
      </p:pic>
      <p:pic>
        <p:nvPicPr>
          <p:cNvPr id="13" name="Picture 12" descr="Diagram&#10;&#10;Description automatically generated">
            <a:extLst>
              <a:ext uri="{FF2B5EF4-FFF2-40B4-BE49-F238E27FC236}">
                <a16:creationId xmlns:a16="http://schemas.microsoft.com/office/drawing/2014/main" id="{A6EF4F10-17C5-4BA2-A989-4028AA2A5AF7}"/>
              </a:ext>
            </a:extLst>
          </p:cNvPr>
          <p:cNvPicPr>
            <a:picLocks noChangeAspect="1"/>
          </p:cNvPicPr>
          <p:nvPr/>
        </p:nvPicPr>
        <p:blipFill>
          <a:blip r:embed="rId7"/>
          <a:stretch>
            <a:fillRect/>
          </a:stretch>
        </p:blipFill>
        <p:spPr>
          <a:xfrm>
            <a:off x="4572000" y="4429988"/>
            <a:ext cx="2217126" cy="1770785"/>
          </a:xfrm>
          <a:prstGeom prst="rect">
            <a:avLst/>
          </a:prstGeom>
        </p:spPr>
      </p:pic>
    </p:spTree>
    <p:extLst>
      <p:ext uri="{BB962C8B-B14F-4D97-AF65-F5344CB8AC3E}">
        <p14:creationId xmlns:p14="http://schemas.microsoft.com/office/powerpoint/2010/main" val="24428241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8E5B416-A676-4155-B1E8-ECA2DDEEC39B}"/>
              </a:ext>
            </a:extLst>
          </p:cNvPr>
          <p:cNvCxnSpPr>
            <a:cxnSpLocks/>
          </p:cNvCxnSpPr>
          <p:nvPr/>
        </p:nvCxnSpPr>
        <p:spPr>
          <a:xfrm>
            <a:off x="6569" y="657227"/>
            <a:ext cx="9137431" cy="31744"/>
          </a:xfrm>
          <a:prstGeom prst="line">
            <a:avLst/>
          </a:prstGeom>
          <a:ln w="28575">
            <a:solidFill>
              <a:srgbClr val="C1D16E"/>
            </a:solidFill>
          </a:ln>
          <a:effectLst/>
        </p:spPr>
        <p:style>
          <a:lnRef idx="2">
            <a:schemeClr val="accent1"/>
          </a:lnRef>
          <a:fillRef idx="0">
            <a:schemeClr val="accent1"/>
          </a:fillRef>
          <a:effectRef idx="1">
            <a:schemeClr val="accent1"/>
          </a:effectRef>
          <a:fontRef idx="minor">
            <a:schemeClr val="tx1"/>
          </a:fontRef>
        </p:style>
      </p:cxnSp>
      <p:pic>
        <p:nvPicPr>
          <p:cNvPr id="7" name="Picture 2" descr="C:\Users\greddy\Desktop\PlaceWorks_White.png">
            <a:extLst>
              <a:ext uri="{FF2B5EF4-FFF2-40B4-BE49-F238E27FC236}">
                <a16:creationId xmlns:a16="http://schemas.microsoft.com/office/drawing/2014/main" id="{DD2E14C0-636C-4D73-A360-F840D647F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75" y="1000126"/>
            <a:ext cx="1758156" cy="31814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E9BB326-E34A-154E-A06A-F69B6792D458}"/>
              </a:ext>
            </a:extLst>
          </p:cNvPr>
          <p:cNvPicPr>
            <a:picLocks noChangeAspect="1"/>
          </p:cNvPicPr>
          <p:nvPr/>
        </p:nvPicPr>
        <p:blipFill>
          <a:blip r:embed="rId4"/>
          <a:stretch>
            <a:fillRect/>
          </a:stretch>
        </p:blipFill>
        <p:spPr>
          <a:xfrm>
            <a:off x="6525986" y="1000126"/>
            <a:ext cx="2514600" cy="419100"/>
          </a:xfrm>
          <a:prstGeom prst="rect">
            <a:avLst/>
          </a:prstGeom>
        </p:spPr>
      </p:pic>
      <p:pic>
        <p:nvPicPr>
          <p:cNvPr id="12" name="Picture 11">
            <a:extLst>
              <a:ext uri="{FF2B5EF4-FFF2-40B4-BE49-F238E27FC236}">
                <a16:creationId xmlns:a16="http://schemas.microsoft.com/office/drawing/2014/main" id="{CA81346E-F1C6-9FC1-13E9-68504C5DAD66}"/>
              </a:ext>
            </a:extLst>
          </p:cNvPr>
          <p:cNvPicPr>
            <a:picLocks noChangeAspect="1"/>
          </p:cNvPicPr>
          <p:nvPr/>
        </p:nvPicPr>
        <p:blipFill>
          <a:blip r:embed="rId4"/>
          <a:stretch>
            <a:fillRect/>
          </a:stretch>
        </p:blipFill>
        <p:spPr>
          <a:xfrm>
            <a:off x="3230866" y="3364547"/>
            <a:ext cx="2514600" cy="419100"/>
          </a:xfrm>
          <a:prstGeom prst="rect">
            <a:avLst/>
          </a:prstGeom>
        </p:spPr>
      </p:pic>
      <p:pic>
        <p:nvPicPr>
          <p:cNvPr id="14" name="Picture 2" descr="logo">
            <a:extLst>
              <a:ext uri="{FF2B5EF4-FFF2-40B4-BE49-F238E27FC236}">
                <a16:creationId xmlns:a16="http://schemas.microsoft.com/office/drawing/2014/main" id="{2253B77F-36A1-B302-3E2B-4F3522A2B52C}"/>
              </a:ext>
            </a:extLst>
          </p:cNvPr>
          <p:cNvPicPr>
            <a:picLocks noChangeAspect="1" noChangeArrowheads="1"/>
          </p:cNvPicPr>
          <p:nvPr/>
        </p:nvPicPr>
        <p:blipFill>
          <a:blip r:embed="rId5" cstate="print"/>
          <a:srcRect/>
          <a:stretch>
            <a:fillRect/>
          </a:stretch>
        </p:blipFill>
        <p:spPr bwMode="auto">
          <a:xfrm>
            <a:off x="457200" y="6172200"/>
            <a:ext cx="609600" cy="616515"/>
          </a:xfrm>
          <a:prstGeom prst="rect">
            <a:avLst/>
          </a:prstGeom>
          <a:noFill/>
          <a:ln w="9525">
            <a:noFill/>
            <a:miter lim="800000"/>
            <a:headEnd/>
            <a:tailEnd/>
          </a:ln>
        </p:spPr>
      </p:pic>
      <p:sp>
        <p:nvSpPr>
          <p:cNvPr id="15" name="TextBox 14">
            <a:extLst>
              <a:ext uri="{FF2B5EF4-FFF2-40B4-BE49-F238E27FC236}">
                <a16:creationId xmlns:a16="http://schemas.microsoft.com/office/drawing/2014/main" id="{F1CEAA77-4BDD-B80F-AA34-E72467296A43}"/>
              </a:ext>
            </a:extLst>
          </p:cNvPr>
          <p:cNvSpPr txBox="1"/>
          <p:nvPr/>
        </p:nvSpPr>
        <p:spPr>
          <a:xfrm>
            <a:off x="1" y="29069"/>
            <a:ext cx="8975272" cy="707886"/>
          </a:xfrm>
          <a:prstGeom prst="rect">
            <a:avLst/>
          </a:prstGeom>
          <a:noFill/>
        </p:spPr>
        <p:txBody>
          <a:bodyPr wrap="square">
            <a:spAutoFit/>
          </a:bodyPr>
          <a:lstStyle/>
          <a:p>
            <a:r>
              <a:rPr lang="en-US" sz="4000" b="0" dirty="0">
                <a:solidFill>
                  <a:srgbClr val="5294B6"/>
                </a:solidFill>
                <a:latin typeface="Calibri" panose="020F0502020204030204" pitchFamily="34" charset="0"/>
                <a:cs typeface="Calibri" panose="020F0502020204030204" pitchFamily="34" charset="0"/>
              </a:rPr>
              <a:t>2023-2031 HOUSING ELEMENT </a:t>
            </a:r>
            <a:endParaRPr lang="en-US" sz="4000" dirty="0"/>
          </a:p>
        </p:txBody>
      </p:sp>
      <p:sp>
        <p:nvSpPr>
          <p:cNvPr id="2" name="TextBox 1">
            <a:extLst>
              <a:ext uri="{FF2B5EF4-FFF2-40B4-BE49-F238E27FC236}">
                <a16:creationId xmlns:a16="http://schemas.microsoft.com/office/drawing/2014/main" id="{7710CE15-C4C4-4E45-B45C-5992CB7C3AA9}"/>
              </a:ext>
            </a:extLst>
          </p:cNvPr>
          <p:cNvSpPr txBox="1"/>
          <p:nvPr/>
        </p:nvSpPr>
        <p:spPr>
          <a:xfrm>
            <a:off x="114300" y="724879"/>
            <a:ext cx="4565902" cy="4893647"/>
          </a:xfrm>
          <a:prstGeom prst="rect">
            <a:avLst/>
          </a:prstGeom>
          <a:noFill/>
        </p:spPr>
        <p:txBody>
          <a:bodyPr wrap="square" rtlCol="0">
            <a:spAutoFit/>
          </a:bodyPr>
          <a:lstStyle/>
          <a:p>
            <a:r>
              <a:rPr lang="en-US" sz="2400" b="1" u="sng" dirty="0">
                <a:solidFill>
                  <a:srgbClr val="5294B6"/>
                </a:solidFill>
                <a:latin typeface="Calibri" panose="020F0502020204030204" pitchFamily="34" charset="0"/>
                <a:cs typeface="Calibri" panose="020F0502020204030204" pitchFamily="34" charset="0"/>
              </a:rPr>
              <a:t>Public Comment Period</a:t>
            </a:r>
          </a:p>
          <a:p>
            <a:endParaRPr lang="en-US" sz="2400" b="1" dirty="0">
              <a:solidFill>
                <a:srgbClr val="5294B6"/>
              </a:solidFill>
              <a:latin typeface="Calibri" panose="020F0502020204030204" pitchFamily="34" charset="0"/>
              <a:cs typeface="Calibri" panose="020F0502020204030204" pitchFamily="34" charset="0"/>
            </a:endParaRPr>
          </a:p>
          <a:p>
            <a:r>
              <a:rPr lang="en-US" sz="2400" b="1" dirty="0">
                <a:solidFill>
                  <a:srgbClr val="5294B6"/>
                </a:solidFill>
                <a:latin typeface="Calibri" panose="020F0502020204030204" pitchFamily="34" charset="0"/>
                <a:cs typeface="Calibri" panose="020F0502020204030204" pitchFamily="34" charset="0"/>
              </a:rPr>
              <a:t>Public Comments will be accepted until June 17, 2022, for consideration into the Draft Housing Element to be submitted to HCD.</a:t>
            </a:r>
          </a:p>
          <a:p>
            <a:endParaRPr lang="en-US" sz="2400" b="1" dirty="0">
              <a:solidFill>
                <a:srgbClr val="5294B6"/>
              </a:solidFill>
              <a:latin typeface="Calibri" panose="020F0502020204030204" pitchFamily="34" charset="0"/>
              <a:cs typeface="Calibri" panose="020F0502020204030204" pitchFamily="34" charset="0"/>
            </a:endParaRPr>
          </a:p>
          <a:p>
            <a:r>
              <a:rPr lang="en-US" sz="2400" b="1" dirty="0">
                <a:solidFill>
                  <a:srgbClr val="5294B6"/>
                </a:solidFill>
                <a:latin typeface="Calibri" panose="020F0502020204030204" pitchFamily="34" charset="0"/>
                <a:cs typeface="Calibri" panose="020F0502020204030204" pitchFamily="34" charset="0"/>
              </a:rPr>
              <a:t>Submit comment via the Online Feedback Form</a:t>
            </a:r>
          </a:p>
          <a:p>
            <a:endParaRPr lang="en-US" sz="2400" b="1" dirty="0">
              <a:solidFill>
                <a:srgbClr val="5294B6"/>
              </a:solidFill>
              <a:latin typeface="Calibri" panose="020F0502020204030204" pitchFamily="34" charset="0"/>
              <a:cs typeface="Calibri" panose="020F0502020204030204" pitchFamily="34" charset="0"/>
            </a:endParaRPr>
          </a:p>
          <a:p>
            <a:r>
              <a:rPr lang="en-US" sz="2400" b="1" dirty="0">
                <a:solidFill>
                  <a:srgbClr val="5294B6"/>
                </a:solidFill>
                <a:latin typeface="Calibri" panose="020F0502020204030204" pitchFamily="34" charset="0"/>
                <a:cs typeface="Calibri" panose="020F0502020204030204" pitchFamily="34" charset="0"/>
              </a:rPr>
              <a:t>https://www.ci.emeryville.ca.us/1403/2023-2031-Housing-Element</a:t>
            </a:r>
          </a:p>
        </p:txBody>
      </p:sp>
      <p:pic>
        <p:nvPicPr>
          <p:cNvPr id="3" name="Picture 2">
            <a:extLst>
              <a:ext uri="{FF2B5EF4-FFF2-40B4-BE49-F238E27FC236}">
                <a16:creationId xmlns:a16="http://schemas.microsoft.com/office/drawing/2014/main" id="{2D41B16C-A74D-43AD-AEC1-6CD89B7F3A33}"/>
              </a:ext>
            </a:extLst>
          </p:cNvPr>
          <p:cNvPicPr>
            <a:picLocks noChangeAspect="1"/>
          </p:cNvPicPr>
          <p:nvPr/>
        </p:nvPicPr>
        <p:blipFill rotWithShape="1">
          <a:blip r:embed="rId6"/>
          <a:srcRect l="32940" t="8556" r="21219" b="8692"/>
          <a:stretch/>
        </p:blipFill>
        <p:spPr>
          <a:xfrm>
            <a:off x="4670375" y="1000126"/>
            <a:ext cx="4191657" cy="4729317"/>
          </a:xfrm>
          <a:prstGeom prst="rect">
            <a:avLst/>
          </a:prstGeom>
        </p:spPr>
      </p:pic>
    </p:spTree>
    <p:extLst>
      <p:ext uri="{BB962C8B-B14F-4D97-AF65-F5344CB8AC3E}">
        <p14:creationId xmlns:p14="http://schemas.microsoft.com/office/powerpoint/2010/main" val="2046252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8E5B416-A676-4155-B1E8-ECA2DDEEC39B}"/>
              </a:ext>
            </a:extLst>
          </p:cNvPr>
          <p:cNvCxnSpPr>
            <a:cxnSpLocks/>
          </p:cNvCxnSpPr>
          <p:nvPr/>
        </p:nvCxnSpPr>
        <p:spPr>
          <a:xfrm>
            <a:off x="6569" y="657227"/>
            <a:ext cx="9137431" cy="31744"/>
          </a:xfrm>
          <a:prstGeom prst="line">
            <a:avLst/>
          </a:prstGeom>
          <a:ln w="28575">
            <a:solidFill>
              <a:srgbClr val="C1D16E"/>
            </a:solidFill>
          </a:ln>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CA81346E-F1C6-9FC1-13E9-68504C5DAD66}"/>
              </a:ext>
            </a:extLst>
          </p:cNvPr>
          <p:cNvPicPr>
            <a:picLocks noChangeAspect="1"/>
          </p:cNvPicPr>
          <p:nvPr/>
        </p:nvPicPr>
        <p:blipFill>
          <a:blip r:embed="rId3"/>
          <a:stretch>
            <a:fillRect/>
          </a:stretch>
        </p:blipFill>
        <p:spPr>
          <a:xfrm>
            <a:off x="3230866" y="3364547"/>
            <a:ext cx="2514600" cy="419100"/>
          </a:xfrm>
          <a:prstGeom prst="rect">
            <a:avLst/>
          </a:prstGeom>
        </p:spPr>
      </p:pic>
      <p:pic>
        <p:nvPicPr>
          <p:cNvPr id="14" name="Picture 2" descr="logo">
            <a:extLst>
              <a:ext uri="{FF2B5EF4-FFF2-40B4-BE49-F238E27FC236}">
                <a16:creationId xmlns:a16="http://schemas.microsoft.com/office/drawing/2014/main" id="{F8DE3FC5-D9A7-0BFC-76E3-F3564A73E0B1}"/>
              </a:ext>
            </a:extLst>
          </p:cNvPr>
          <p:cNvPicPr>
            <a:picLocks noChangeAspect="1" noChangeArrowheads="1"/>
          </p:cNvPicPr>
          <p:nvPr/>
        </p:nvPicPr>
        <p:blipFill>
          <a:blip r:embed="rId4" cstate="print"/>
          <a:srcRect/>
          <a:stretch>
            <a:fillRect/>
          </a:stretch>
        </p:blipFill>
        <p:spPr bwMode="auto">
          <a:xfrm>
            <a:off x="457200" y="6172200"/>
            <a:ext cx="609600" cy="616515"/>
          </a:xfrm>
          <a:prstGeom prst="rect">
            <a:avLst/>
          </a:prstGeom>
          <a:noFill/>
          <a:ln w="9525">
            <a:noFill/>
            <a:miter lim="800000"/>
            <a:headEnd/>
            <a:tailEnd/>
          </a:ln>
        </p:spPr>
      </p:pic>
      <p:graphicFrame>
        <p:nvGraphicFramePr>
          <p:cNvPr id="15" name="Table 4">
            <a:extLst>
              <a:ext uri="{FF2B5EF4-FFF2-40B4-BE49-F238E27FC236}">
                <a16:creationId xmlns:a16="http://schemas.microsoft.com/office/drawing/2014/main" id="{4F7B01EA-1A8C-0B94-DA4A-87DFD764FA1F}"/>
              </a:ext>
            </a:extLst>
          </p:cNvPr>
          <p:cNvGraphicFramePr>
            <a:graphicFrameLocks/>
          </p:cNvGraphicFramePr>
          <p:nvPr>
            <p:extLst>
              <p:ext uri="{D42A27DB-BD31-4B8C-83A1-F6EECF244321}">
                <p14:modId xmlns:p14="http://schemas.microsoft.com/office/powerpoint/2010/main" val="109022039"/>
              </p:ext>
            </p:extLst>
          </p:nvPr>
        </p:nvGraphicFramePr>
        <p:xfrm>
          <a:off x="118404" y="736955"/>
          <a:ext cx="6619807" cy="5120640"/>
        </p:xfrm>
        <a:graphic>
          <a:graphicData uri="http://schemas.openxmlformats.org/drawingml/2006/table">
            <a:tbl>
              <a:tblPr firstRow="1" bandRow="1">
                <a:tableStyleId>{E8B1032C-EA38-4F05-BA0D-38AFFFC7BED3}</a:tableStyleId>
              </a:tblPr>
              <a:tblGrid>
                <a:gridCol w="3596501">
                  <a:extLst>
                    <a:ext uri="{9D8B030D-6E8A-4147-A177-3AD203B41FA5}">
                      <a16:colId xmlns:a16="http://schemas.microsoft.com/office/drawing/2014/main" val="546367213"/>
                    </a:ext>
                  </a:extLst>
                </a:gridCol>
                <a:gridCol w="3023306">
                  <a:extLst>
                    <a:ext uri="{9D8B030D-6E8A-4147-A177-3AD203B41FA5}">
                      <a16:colId xmlns:a16="http://schemas.microsoft.com/office/drawing/2014/main" val="2622786557"/>
                    </a:ext>
                  </a:extLst>
                </a:gridCol>
              </a:tblGrid>
              <a:tr h="182880">
                <a:tc>
                  <a:txBody>
                    <a:bodyPr/>
                    <a:lstStyle/>
                    <a:p>
                      <a:pPr algn="ctr"/>
                      <a:r>
                        <a:rPr lang="en-US" sz="1800" dirty="0"/>
                        <a:t>What</a:t>
                      </a:r>
                    </a:p>
                  </a:txBody>
                  <a:tcPr/>
                </a:tc>
                <a:tc>
                  <a:txBody>
                    <a:bodyPr/>
                    <a:lstStyle/>
                    <a:p>
                      <a:pPr algn="ctr"/>
                      <a:r>
                        <a:rPr lang="en-US" sz="1800" dirty="0"/>
                        <a:t>When</a:t>
                      </a:r>
                    </a:p>
                  </a:txBody>
                  <a:tcPr/>
                </a:tc>
                <a:extLst>
                  <a:ext uri="{0D108BD9-81ED-4DB2-BD59-A6C34878D82A}">
                    <a16:rowId xmlns:a16="http://schemas.microsoft.com/office/drawing/2014/main" val="4027150745"/>
                  </a:ext>
                </a:extLst>
              </a:tr>
              <a:tr h="182880">
                <a:tc>
                  <a:txBody>
                    <a:bodyPr/>
                    <a:lstStyle/>
                    <a:p>
                      <a:pPr algn="ctr"/>
                      <a:r>
                        <a:rPr lang="en-US" sz="1400" dirty="0"/>
                        <a:t>Housing Element Kick-Off</a:t>
                      </a:r>
                    </a:p>
                  </a:txBody>
                  <a:tcPr/>
                </a:tc>
                <a:tc>
                  <a:txBody>
                    <a:bodyPr/>
                    <a:lstStyle/>
                    <a:p>
                      <a:pPr algn="ctr"/>
                      <a:r>
                        <a:rPr lang="en-US" sz="1400" dirty="0"/>
                        <a:t>March 2021</a:t>
                      </a:r>
                    </a:p>
                  </a:txBody>
                  <a:tcPr/>
                </a:tc>
                <a:extLst>
                  <a:ext uri="{0D108BD9-81ED-4DB2-BD59-A6C34878D82A}">
                    <a16:rowId xmlns:a16="http://schemas.microsoft.com/office/drawing/2014/main" val="3312321946"/>
                  </a:ext>
                </a:extLst>
              </a:tr>
              <a:tr h="182880">
                <a:tc>
                  <a:txBody>
                    <a:bodyPr/>
                    <a:lstStyle/>
                    <a:p>
                      <a:pPr algn="ctr"/>
                      <a:r>
                        <a:rPr lang="en-US" sz="1400" dirty="0"/>
                        <a:t>Housing Committee: Overview</a:t>
                      </a:r>
                    </a:p>
                  </a:txBody>
                  <a:tcPr/>
                </a:tc>
                <a:tc>
                  <a:txBody>
                    <a:bodyPr/>
                    <a:lstStyle/>
                    <a:p>
                      <a:pPr algn="ctr"/>
                      <a:r>
                        <a:rPr lang="en-US" sz="1400" dirty="0"/>
                        <a:t>April 7, 2021</a:t>
                      </a:r>
                    </a:p>
                  </a:txBody>
                  <a:tcPr/>
                </a:tc>
                <a:extLst>
                  <a:ext uri="{0D108BD9-81ED-4DB2-BD59-A6C34878D82A}">
                    <a16:rowId xmlns:a16="http://schemas.microsoft.com/office/drawing/2014/main" val="1938733315"/>
                  </a:ext>
                </a:extLst>
              </a:tr>
              <a:tr h="182880">
                <a:tc>
                  <a:txBody>
                    <a:bodyPr/>
                    <a:lstStyle/>
                    <a:p>
                      <a:pPr algn="ctr"/>
                      <a:r>
                        <a:rPr lang="en-US" sz="1400" dirty="0"/>
                        <a:t>Community Workshop #1</a:t>
                      </a:r>
                    </a:p>
                  </a:txBody>
                  <a:tcPr/>
                </a:tc>
                <a:tc>
                  <a:txBody>
                    <a:bodyPr/>
                    <a:lstStyle/>
                    <a:p>
                      <a:pPr algn="ctr"/>
                      <a:r>
                        <a:rPr lang="en-US" sz="1400" dirty="0"/>
                        <a:t>June 29, 2021</a:t>
                      </a:r>
                    </a:p>
                  </a:txBody>
                  <a:tcPr/>
                </a:tc>
                <a:extLst>
                  <a:ext uri="{0D108BD9-81ED-4DB2-BD59-A6C34878D82A}">
                    <a16:rowId xmlns:a16="http://schemas.microsoft.com/office/drawing/2014/main" val="2076987509"/>
                  </a:ext>
                </a:extLst>
              </a:tr>
              <a:tr h="182880">
                <a:tc>
                  <a:txBody>
                    <a:bodyPr/>
                    <a:lstStyle/>
                    <a:p>
                      <a:pPr algn="ctr"/>
                      <a:r>
                        <a:rPr lang="en-US" sz="1400" dirty="0"/>
                        <a:t>Housing Committee: </a:t>
                      </a:r>
                    </a:p>
                    <a:p>
                      <a:pPr algn="ctr"/>
                      <a:r>
                        <a:rPr lang="en-US" sz="1400" dirty="0"/>
                        <a:t>Accomplishments, Goals, Programs, and Policies</a:t>
                      </a:r>
                    </a:p>
                  </a:txBody>
                  <a:tcPr/>
                </a:tc>
                <a:tc>
                  <a:txBody>
                    <a:bodyPr/>
                    <a:lstStyle/>
                    <a:p>
                      <a:pPr algn="ctr"/>
                      <a:endParaRPr lang="en-US" sz="1400" dirty="0"/>
                    </a:p>
                    <a:p>
                      <a:pPr algn="ctr"/>
                      <a:r>
                        <a:rPr lang="en-US" sz="1400" dirty="0"/>
                        <a:t>July 7, 2021</a:t>
                      </a:r>
                    </a:p>
                  </a:txBody>
                  <a:tcPr/>
                </a:tc>
                <a:extLst>
                  <a:ext uri="{0D108BD9-81ED-4DB2-BD59-A6C34878D82A}">
                    <a16:rowId xmlns:a16="http://schemas.microsoft.com/office/drawing/2014/main" val="1843840780"/>
                  </a:ext>
                </a:extLst>
              </a:tr>
              <a:tr h="182880">
                <a:tc>
                  <a:txBody>
                    <a:bodyPr/>
                    <a:lstStyle/>
                    <a:p>
                      <a:pPr algn="ctr"/>
                      <a:r>
                        <a:rPr lang="en-US" sz="1400" dirty="0"/>
                        <a:t>Housing Committee: </a:t>
                      </a:r>
                    </a:p>
                    <a:p>
                      <a:pPr algn="ctr"/>
                      <a:r>
                        <a:rPr lang="en-US" sz="1400" dirty="0"/>
                        <a:t>Housing Needs Assessment and</a:t>
                      </a:r>
                    </a:p>
                    <a:p>
                      <a:pPr algn="ctr"/>
                      <a:r>
                        <a:rPr lang="en-US" sz="1400" dirty="0"/>
                        <a:t>Assessment of Fair Housing</a:t>
                      </a:r>
                    </a:p>
                  </a:txBody>
                  <a:tcPr/>
                </a:tc>
                <a:tc>
                  <a:txBody>
                    <a:bodyPr/>
                    <a:lstStyle/>
                    <a:p>
                      <a:pPr algn="ctr"/>
                      <a:endParaRPr lang="en-US" sz="1400" dirty="0"/>
                    </a:p>
                    <a:p>
                      <a:pPr algn="ctr"/>
                      <a:r>
                        <a:rPr lang="en-US" sz="1400" dirty="0"/>
                        <a:t>October 6, 2021</a:t>
                      </a:r>
                    </a:p>
                  </a:txBody>
                  <a:tcPr/>
                </a:tc>
                <a:extLst>
                  <a:ext uri="{0D108BD9-81ED-4DB2-BD59-A6C34878D82A}">
                    <a16:rowId xmlns:a16="http://schemas.microsoft.com/office/drawing/2014/main" val="1335142423"/>
                  </a:ext>
                </a:extLst>
              </a:tr>
              <a:tr h="182880">
                <a:tc>
                  <a:txBody>
                    <a:bodyPr/>
                    <a:lstStyle/>
                    <a:p>
                      <a:pPr algn="ctr"/>
                      <a:r>
                        <a:rPr lang="en-US" sz="1400" dirty="0"/>
                        <a:t>Planning Commission: Study Session</a:t>
                      </a:r>
                    </a:p>
                    <a:p>
                      <a:pPr algn="ctr"/>
                      <a:r>
                        <a:rPr lang="en-US" sz="1400" dirty="0"/>
                        <a:t>Housing Element Overview</a:t>
                      </a:r>
                    </a:p>
                  </a:txBody>
                  <a:tcPr/>
                </a:tc>
                <a:tc>
                  <a:txBody>
                    <a:bodyPr/>
                    <a:lstStyle/>
                    <a:p>
                      <a:pPr algn="ctr"/>
                      <a:r>
                        <a:rPr lang="en-US" sz="1400" dirty="0"/>
                        <a:t>October 28, 2021</a:t>
                      </a:r>
                    </a:p>
                  </a:txBody>
                  <a:tcPr anchor="ctr"/>
                </a:tc>
                <a:extLst>
                  <a:ext uri="{0D108BD9-81ED-4DB2-BD59-A6C34878D82A}">
                    <a16:rowId xmlns:a16="http://schemas.microsoft.com/office/drawing/2014/main" val="2923551770"/>
                  </a:ext>
                </a:extLst>
              </a:tr>
              <a:tr h="1828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City Council: Study Session: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Housing Element Overview</a:t>
                      </a:r>
                    </a:p>
                  </a:txBody>
                  <a:tcPr/>
                </a:tc>
                <a:tc>
                  <a:txBody>
                    <a:bodyPr/>
                    <a:lstStyle/>
                    <a:p>
                      <a:pPr algn="ctr"/>
                      <a:r>
                        <a:rPr lang="en-US" sz="1400" dirty="0"/>
                        <a:t>November 16, 2021</a:t>
                      </a:r>
                    </a:p>
                  </a:txBody>
                  <a:tcPr anchor="ctr"/>
                </a:tc>
                <a:extLst>
                  <a:ext uri="{0D108BD9-81ED-4DB2-BD59-A6C34878D82A}">
                    <a16:rowId xmlns:a16="http://schemas.microsoft.com/office/drawing/2014/main" val="88395485"/>
                  </a:ext>
                </a:extLst>
              </a:tr>
              <a:tr h="278344">
                <a:tc>
                  <a:txBody>
                    <a:bodyPr/>
                    <a:lstStyle/>
                    <a:p>
                      <a:pPr algn="ctr"/>
                      <a:r>
                        <a:rPr lang="en-US" sz="1400" dirty="0"/>
                        <a:t>Housing Committee: Site Inventory and RHNA</a:t>
                      </a:r>
                    </a:p>
                  </a:txBody>
                  <a:tcPr/>
                </a:tc>
                <a:tc>
                  <a:txBody>
                    <a:bodyPr/>
                    <a:lstStyle/>
                    <a:p>
                      <a:pPr algn="ctr"/>
                      <a:r>
                        <a:rPr lang="en-US" sz="1400" dirty="0"/>
                        <a:t>December 1, 2021</a:t>
                      </a:r>
                    </a:p>
                  </a:txBody>
                  <a:tcPr/>
                </a:tc>
                <a:extLst>
                  <a:ext uri="{0D108BD9-81ED-4DB2-BD59-A6C34878D82A}">
                    <a16:rowId xmlns:a16="http://schemas.microsoft.com/office/drawing/2014/main" val="3423725361"/>
                  </a:ext>
                </a:extLst>
              </a:tr>
              <a:tr h="182880">
                <a:tc>
                  <a:txBody>
                    <a:bodyPr/>
                    <a:lstStyle/>
                    <a:p>
                      <a:pPr algn="ctr"/>
                      <a:r>
                        <a:rPr lang="en-US" sz="1400" dirty="0"/>
                        <a:t>Housing Committee: </a:t>
                      </a:r>
                    </a:p>
                    <a:p>
                      <a:pPr algn="ctr"/>
                      <a:r>
                        <a:rPr lang="en-US" sz="1400" dirty="0"/>
                        <a:t>Housing Constraints, </a:t>
                      </a:r>
                    </a:p>
                    <a:p>
                      <a:pPr algn="ctr"/>
                      <a:r>
                        <a:rPr lang="en-US" sz="1400" dirty="0"/>
                        <a:t>Resources and Opportunities</a:t>
                      </a:r>
                    </a:p>
                  </a:txBody>
                  <a:tcPr/>
                </a:tc>
                <a:tc>
                  <a:txBody>
                    <a:bodyPr/>
                    <a:lstStyle/>
                    <a:p>
                      <a:pPr algn="ctr"/>
                      <a:endParaRPr lang="en-US" sz="1400" dirty="0"/>
                    </a:p>
                    <a:p>
                      <a:pPr algn="ctr"/>
                      <a:r>
                        <a:rPr lang="en-US" sz="1400" dirty="0"/>
                        <a:t>February 2, 2021</a:t>
                      </a:r>
                    </a:p>
                  </a:txBody>
                  <a:tcPr/>
                </a:tc>
                <a:extLst>
                  <a:ext uri="{0D108BD9-81ED-4DB2-BD59-A6C34878D82A}">
                    <a16:rowId xmlns:a16="http://schemas.microsoft.com/office/drawing/2014/main" val="2694628592"/>
                  </a:ext>
                </a:extLst>
              </a:tr>
              <a:tr h="182880">
                <a:tc>
                  <a:txBody>
                    <a:bodyPr/>
                    <a:lstStyle/>
                    <a:p>
                      <a:pPr algn="ctr"/>
                      <a:r>
                        <a:rPr lang="en-US" sz="1400" dirty="0"/>
                        <a:t>Community Workshop #2</a:t>
                      </a:r>
                    </a:p>
                  </a:txBody>
                  <a:tcPr/>
                </a:tc>
                <a:tc>
                  <a:txBody>
                    <a:bodyPr/>
                    <a:lstStyle/>
                    <a:p>
                      <a:pPr algn="ctr"/>
                      <a:r>
                        <a:rPr lang="en-US" sz="1400" dirty="0"/>
                        <a:t>February 23, 2022</a:t>
                      </a:r>
                    </a:p>
                  </a:txBody>
                  <a:tcPr/>
                </a:tc>
                <a:extLst>
                  <a:ext uri="{0D108BD9-81ED-4DB2-BD59-A6C34878D82A}">
                    <a16:rowId xmlns:a16="http://schemas.microsoft.com/office/drawing/2014/main" val="2708596744"/>
                  </a:ext>
                </a:extLst>
              </a:tr>
            </a:tbl>
          </a:graphicData>
        </a:graphic>
      </p:graphicFrame>
      <p:sp>
        <p:nvSpPr>
          <p:cNvPr id="9" name="TextBox 8">
            <a:extLst>
              <a:ext uri="{FF2B5EF4-FFF2-40B4-BE49-F238E27FC236}">
                <a16:creationId xmlns:a16="http://schemas.microsoft.com/office/drawing/2014/main" id="{CDFFE9FE-6C6D-BF79-F428-492FF425173E}"/>
              </a:ext>
            </a:extLst>
          </p:cNvPr>
          <p:cNvSpPr txBox="1"/>
          <p:nvPr/>
        </p:nvSpPr>
        <p:spPr>
          <a:xfrm>
            <a:off x="1" y="29069"/>
            <a:ext cx="8975272" cy="707886"/>
          </a:xfrm>
          <a:prstGeom prst="rect">
            <a:avLst/>
          </a:prstGeom>
          <a:noFill/>
        </p:spPr>
        <p:txBody>
          <a:bodyPr wrap="square">
            <a:spAutoFit/>
          </a:bodyPr>
          <a:lstStyle/>
          <a:p>
            <a:r>
              <a:rPr lang="en-US" sz="4000" b="0" dirty="0">
                <a:solidFill>
                  <a:srgbClr val="5294B6"/>
                </a:solidFill>
                <a:latin typeface="Calibri" panose="020F0502020204030204" pitchFamily="34" charset="0"/>
                <a:cs typeface="Calibri" panose="020F0502020204030204" pitchFamily="34" charset="0"/>
              </a:rPr>
              <a:t>2023-2031 HOUSING ELEMENT: Schedule</a:t>
            </a:r>
            <a:endParaRPr lang="en-US" sz="4000" dirty="0"/>
          </a:p>
        </p:txBody>
      </p:sp>
      <p:sp>
        <p:nvSpPr>
          <p:cNvPr id="2" name="Arrow: Right 1">
            <a:extLst>
              <a:ext uri="{FF2B5EF4-FFF2-40B4-BE49-F238E27FC236}">
                <a16:creationId xmlns:a16="http://schemas.microsoft.com/office/drawing/2014/main" id="{2C90086D-56E9-9DE7-F90C-612F7A4908B5}"/>
              </a:ext>
            </a:extLst>
          </p:cNvPr>
          <p:cNvSpPr/>
          <p:nvPr/>
        </p:nvSpPr>
        <p:spPr>
          <a:xfrm rot="10800000">
            <a:off x="7063654" y="5007527"/>
            <a:ext cx="1417833" cy="4986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Diagram&#10;&#10;Description automatically generated">
            <a:extLst>
              <a:ext uri="{FF2B5EF4-FFF2-40B4-BE49-F238E27FC236}">
                <a16:creationId xmlns:a16="http://schemas.microsoft.com/office/drawing/2014/main" id="{19F1F6D2-9516-4AC2-AD7C-0A7104A8C4CC}"/>
              </a:ext>
            </a:extLst>
          </p:cNvPr>
          <p:cNvPicPr>
            <a:picLocks noChangeAspect="1"/>
          </p:cNvPicPr>
          <p:nvPr/>
        </p:nvPicPr>
        <p:blipFill>
          <a:blip r:embed="rId5"/>
          <a:stretch>
            <a:fillRect/>
          </a:stretch>
        </p:blipFill>
        <p:spPr>
          <a:xfrm>
            <a:off x="6856614" y="2543607"/>
            <a:ext cx="2217126" cy="1770785"/>
          </a:xfrm>
          <a:prstGeom prst="rect">
            <a:avLst/>
          </a:prstGeom>
        </p:spPr>
      </p:pic>
    </p:spTree>
    <p:extLst>
      <p:ext uri="{BB962C8B-B14F-4D97-AF65-F5344CB8AC3E}">
        <p14:creationId xmlns:p14="http://schemas.microsoft.com/office/powerpoint/2010/main" val="862959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8E5B416-A676-4155-B1E8-ECA2DDEEC39B}"/>
              </a:ext>
            </a:extLst>
          </p:cNvPr>
          <p:cNvCxnSpPr>
            <a:cxnSpLocks/>
          </p:cNvCxnSpPr>
          <p:nvPr/>
        </p:nvCxnSpPr>
        <p:spPr>
          <a:xfrm>
            <a:off x="6569" y="657227"/>
            <a:ext cx="9137431" cy="31744"/>
          </a:xfrm>
          <a:prstGeom prst="line">
            <a:avLst/>
          </a:prstGeom>
          <a:ln w="28575">
            <a:solidFill>
              <a:srgbClr val="C1D16E"/>
            </a:solidFill>
          </a:ln>
          <a:effectLst/>
        </p:spPr>
        <p:style>
          <a:lnRef idx="2">
            <a:schemeClr val="accent1"/>
          </a:lnRef>
          <a:fillRef idx="0">
            <a:schemeClr val="accent1"/>
          </a:fillRef>
          <a:effectRef idx="1">
            <a:schemeClr val="accent1"/>
          </a:effectRef>
          <a:fontRef idx="minor">
            <a:schemeClr val="tx1"/>
          </a:fontRef>
        </p:style>
      </p:cxnSp>
      <p:pic>
        <p:nvPicPr>
          <p:cNvPr id="7" name="Picture 2" descr="C:\Users\greddy\Desktop\PlaceWorks_White.png">
            <a:extLst>
              <a:ext uri="{FF2B5EF4-FFF2-40B4-BE49-F238E27FC236}">
                <a16:creationId xmlns:a16="http://schemas.microsoft.com/office/drawing/2014/main" id="{DD2E14C0-636C-4D73-A360-F840D647F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75" y="1000126"/>
            <a:ext cx="1758156" cy="31814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E9BB326-E34A-154E-A06A-F69B6792D458}"/>
              </a:ext>
            </a:extLst>
          </p:cNvPr>
          <p:cNvPicPr>
            <a:picLocks noChangeAspect="1"/>
          </p:cNvPicPr>
          <p:nvPr/>
        </p:nvPicPr>
        <p:blipFill>
          <a:blip r:embed="rId4"/>
          <a:stretch>
            <a:fillRect/>
          </a:stretch>
        </p:blipFill>
        <p:spPr>
          <a:xfrm>
            <a:off x="6525986" y="1000126"/>
            <a:ext cx="2514600" cy="419100"/>
          </a:xfrm>
          <a:prstGeom prst="rect">
            <a:avLst/>
          </a:prstGeom>
        </p:spPr>
      </p:pic>
      <p:pic>
        <p:nvPicPr>
          <p:cNvPr id="12" name="Picture 11">
            <a:extLst>
              <a:ext uri="{FF2B5EF4-FFF2-40B4-BE49-F238E27FC236}">
                <a16:creationId xmlns:a16="http://schemas.microsoft.com/office/drawing/2014/main" id="{CA81346E-F1C6-9FC1-13E9-68504C5DAD66}"/>
              </a:ext>
            </a:extLst>
          </p:cNvPr>
          <p:cNvPicPr>
            <a:picLocks noChangeAspect="1"/>
          </p:cNvPicPr>
          <p:nvPr/>
        </p:nvPicPr>
        <p:blipFill>
          <a:blip r:embed="rId4"/>
          <a:stretch>
            <a:fillRect/>
          </a:stretch>
        </p:blipFill>
        <p:spPr>
          <a:xfrm>
            <a:off x="3230866" y="3364547"/>
            <a:ext cx="2514600" cy="419100"/>
          </a:xfrm>
          <a:prstGeom prst="rect">
            <a:avLst/>
          </a:prstGeom>
        </p:spPr>
      </p:pic>
      <p:pic>
        <p:nvPicPr>
          <p:cNvPr id="14" name="Picture 2" descr="logo">
            <a:extLst>
              <a:ext uri="{FF2B5EF4-FFF2-40B4-BE49-F238E27FC236}">
                <a16:creationId xmlns:a16="http://schemas.microsoft.com/office/drawing/2014/main" id="{F8DE3FC5-D9A7-0BFC-76E3-F3564A73E0B1}"/>
              </a:ext>
            </a:extLst>
          </p:cNvPr>
          <p:cNvPicPr>
            <a:picLocks noChangeAspect="1" noChangeArrowheads="1"/>
          </p:cNvPicPr>
          <p:nvPr/>
        </p:nvPicPr>
        <p:blipFill>
          <a:blip r:embed="rId5" cstate="print"/>
          <a:srcRect/>
          <a:stretch>
            <a:fillRect/>
          </a:stretch>
        </p:blipFill>
        <p:spPr bwMode="auto">
          <a:xfrm>
            <a:off x="457200" y="6172200"/>
            <a:ext cx="609600" cy="616515"/>
          </a:xfrm>
          <a:prstGeom prst="rect">
            <a:avLst/>
          </a:prstGeom>
          <a:noFill/>
          <a:ln w="9525">
            <a:noFill/>
            <a:miter lim="800000"/>
            <a:headEnd/>
            <a:tailEnd/>
          </a:ln>
        </p:spPr>
      </p:pic>
      <p:graphicFrame>
        <p:nvGraphicFramePr>
          <p:cNvPr id="15" name="Table 4">
            <a:extLst>
              <a:ext uri="{FF2B5EF4-FFF2-40B4-BE49-F238E27FC236}">
                <a16:creationId xmlns:a16="http://schemas.microsoft.com/office/drawing/2014/main" id="{4F7B01EA-1A8C-0B94-DA4A-87DFD764FA1F}"/>
              </a:ext>
            </a:extLst>
          </p:cNvPr>
          <p:cNvGraphicFramePr>
            <a:graphicFrameLocks/>
          </p:cNvGraphicFramePr>
          <p:nvPr>
            <p:extLst>
              <p:ext uri="{D42A27DB-BD31-4B8C-83A1-F6EECF244321}">
                <p14:modId xmlns:p14="http://schemas.microsoft.com/office/powerpoint/2010/main" val="1757157561"/>
              </p:ext>
            </p:extLst>
          </p:nvPr>
        </p:nvGraphicFramePr>
        <p:xfrm>
          <a:off x="287130" y="777839"/>
          <a:ext cx="6619807" cy="4937760"/>
        </p:xfrm>
        <a:graphic>
          <a:graphicData uri="http://schemas.openxmlformats.org/drawingml/2006/table">
            <a:tbl>
              <a:tblPr firstRow="1" bandRow="1">
                <a:tableStyleId>{E8B1032C-EA38-4F05-BA0D-38AFFFC7BED3}</a:tableStyleId>
              </a:tblPr>
              <a:tblGrid>
                <a:gridCol w="3596501">
                  <a:extLst>
                    <a:ext uri="{9D8B030D-6E8A-4147-A177-3AD203B41FA5}">
                      <a16:colId xmlns:a16="http://schemas.microsoft.com/office/drawing/2014/main" val="546367213"/>
                    </a:ext>
                  </a:extLst>
                </a:gridCol>
                <a:gridCol w="3023306">
                  <a:extLst>
                    <a:ext uri="{9D8B030D-6E8A-4147-A177-3AD203B41FA5}">
                      <a16:colId xmlns:a16="http://schemas.microsoft.com/office/drawing/2014/main" val="2622786557"/>
                    </a:ext>
                  </a:extLst>
                </a:gridCol>
              </a:tblGrid>
              <a:tr h="182880">
                <a:tc>
                  <a:txBody>
                    <a:bodyPr/>
                    <a:lstStyle/>
                    <a:p>
                      <a:pPr algn="ctr"/>
                      <a:r>
                        <a:rPr lang="en-US" sz="1800" dirty="0"/>
                        <a:t>What</a:t>
                      </a:r>
                    </a:p>
                  </a:txBody>
                  <a:tcPr/>
                </a:tc>
                <a:tc>
                  <a:txBody>
                    <a:bodyPr/>
                    <a:lstStyle/>
                    <a:p>
                      <a:pPr algn="ctr"/>
                      <a:r>
                        <a:rPr lang="en-US" sz="1800" dirty="0"/>
                        <a:t>When</a:t>
                      </a:r>
                    </a:p>
                  </a:txBody>
                  <a:tcPr/>
                </a:tc>
                <a:extLst>
                  <a:ext uri="{0D108BD9-81ED-4DB2-BD59-A6C34878D82A}">
                    <a16:rowId xmlns:a16="http://schemas.microsoft.com/office/drawing/2014/main" val="4027150745"/>
                  </a:ext>
                </a:extLst>
              </a:tr>
              <a:tr h="182880">
                <a:tc>
                  <a:txBody>
                    <a:bodyPr/>
                    <a:lstStyle/>
                    <a:p>
                      <a:pPr algn="ctr"/>
                      <a:r>
                        <a:rPr lang="en-US" sz="1400" dirty="0"/>
                        <a:t>Public Review Period of Draft</a:t>
                      </a:r>
                    </a:p>
                  </a:txBody>
                  <a:tcPr/>
                </a:tc>
                <a:tc>
                  <a:txBody>
                    <a:bodyPr/>
                    <a:lstStyle/>
                    <a:p>
                      <a:pPr algn="ctr"/>
                      <a:r>
                        <a:rPr lang="en-US" sz="1400" dirty="0"/>
                        <a:t>May 19-June 18 (30 days)</a:t>
                      </a:r>
                    </a:p>
                  </a:txBody>
                  <a:tcPr/>
                </a:tc>
                <a:extLst>
                  <a:ext uri="{0D108BD9-81ED-4DB2-BD59-A6C34878D82A}">
                    <a16:rowId xmlns:a16="http://schemas.microsoft.com/office/drawing/2014/main" val="3312321946"/>
                  </a:ext>
                </a:extLst>
              </a:tr>
              <a:tr h="182880">
                <a:tc>
                  <a:txBody>
                    <a:bodyPr/>
                    <a:lstStyle/>
                    <a:p>
                      <a:pPr algn="ctr"/>
                      <a:r>
                        <a:rPr lang="en-US" sz="1400" dirty="0"/>
                        <a:t>Planning Commission: Draft Review</a:t>
                      </a:r>
                    </a:p>
                  </a:txBody>
                  <a:tcPr/>
                </a:tc>
                <a:tc>
                  <a:txBody>
                    <a:bodyPr/>
                    <a:lstStyle/>
                    <a:p>
                      <a:pPr algn="ctr"/>
                      <a:r>
                        <a:rPr lang="en-US" sz="1400" dirty="0"/>
                        <a:t>May 26</a:t>
                      </a:r>
                    </a:p>
                  </a:txBody>
                  <a:tcPr/>
                </a:tc>
                <a:extLst>
                  <a:ext uri="{0D108BD9-81ED-4DB2-BD59-A6C34878D82A}">
                    <a16:rowId xmlns:a16="http://schemas.microsoft.com/office/drawing/2014/main" val="2076987509"/>
                  </a:ext>
                </a:extLst>
              </a:tr>
              <a:tr h="182880">
                <a:tc>
                  <a:txBody>
                    <a:bodyPr/>
                    <a:lstStyle/>
                    <a:p>
                      <a:pPr algn="ctr"/>
                      <a:r>
                        <a:rPr lang="en-US" sz="1400" dirty="0"/>
                        <a:t>Housing Committee: Draft Review</a:t>
                      </a:r>
                    </a:p>
                  </a:txBody>
                  <a:tcPr/>
                </a:tc>
                <a:tc>
                  <a:txBody>
                    <a:bodyPr/>
                    <a:lstStyle/>
                    <a:p>
                      <a:pPr algn="ctr"/>
                      <a:r>
                        <a:rPr lang="en-US" sz="1400" dirty="0"/>
                        <a:t>June 1</a:t>
                      </a:r>
                    </a:p>
                  </a:txBody>
                  <a:tcPr/>
                </a:tc>
                <a:extLst>
                  <a:ext uri="{0D108BD9-81ED-4DB2-BD59-A6C34878D82A}">
                    <a16:rowId xmlns:a16="http://schemas.microsoft.com/office/drawing/2014/main" val="2923551770"/>
                  </a:ext>
                </a:extLst>
              </a:tr>
              <a:tr h="182880">
                <a:tc>
                  <a:txBody>
                    <a:bodyPr/>
                    <a:lstStyle/>
                    <a:p>
                      <a:pPr algn="ctr"/>
                      <a:r>
                        <a:rPr lang="en-US" sz="1400" dirty="0"/>
                        <a:t>City Council: Draft Review</a:t>
                      </a:r>
                    </a:p>
                  </a:txBody>
                  <a:tcPr/>
                </a:tc>
                <a:tc>
                  <a:txBody>
                    <a:bodyPr/>
                    <a:lstStyle/>
                    <a:p>
                      <a:pPr algn="ctr"/>
                      <a:r>
                        <a:rPr lang="en-US" sz="1400" dirty="0"/>
                        <a:t>June 7</a:t>
                      </a:r>
                    </a:p>
                  </a:txBody>
                  <a:tcPr/>
                </a:tc>
                <a:extLst>
                  <a:ext uri="{0D108BD9-81ED-4DB2-BD59-A6C34878D82A}">
                    <a16:rowId xmlns:a16="http://schemas.microsoft.com/office/drawing/2014/main" val="88395485"/>
                  </a:ext>
                </a:extLst>
              </a:tr>
              <a:tr h="182880">
                <a:tc>
                  <a:txBody>
                    <a:bodyPr/>
                    <a:lstStyle/>
                    <a:p>
                      <a:pPr algn="ctr"/>
                      <a:r>
                        <a:rPr lang="en-US" sz="1400" dirty="0"/>
                        <a:t>Integrate Public Comments</a:t>
                      </a:r>
                    </a:p>
                  </a:txBody>
                  <a:tcPr/>
                </a:tc>
                <a:tc>
                  <a:txBody>
                    <a:bodyPr/>
                    <a:lstStyle/>
                    <a:p>
                      <a:pPr algn="ctr"/>
                      <a:r>
                        <a:rPr lang="en-US" sz="1400" dirty="0"/>
                        <a:t>June 20 -July 1 (10 business days)</a:t>
                      </a:r>
                    </a:p>
                  </a:txBody>
                  <a:tcPr/>
                </a:tc>
                <a:extLst>
                  <a:ext uri="{0D108BD9-81ED-4DB2-BD59-A6C34878D82A}">
                    <a16:rowId xmlns:a16="http://schemas.microsoft.com/office/drawing/2014/main" val="2708596744"/>
                  </a:ext>
                </a:extLst>
              </a:tr>
              <a:tr h="182880">
                <a:tc>
                  <a:txBody>
                    <a:bodyPr/>
                    <a:lstStyle/>
                    <a:p>
                      <a:pPr algn="ctr"/>
                      <a:r>
                        <a:rPr lang="en-US" sz="1400" dirty="0"/>
                        <a:t>Post Revised Draft and Submit to HCD</a:t>
                      </a:r>
                    </a:p>
                  </a:txBody>
                  <a:tcPr/>
                </a:tc>
                <a:tc>
                  <a:txBody>
                    <a:bodyPr/>
                    <a:lstStyle/>
                    <a:p>
                      <a:pPr algn="ctr"/>
                      <a:r>
                        <a:rPr lang="en-US" sz="1400" dirty="0"/>
                        <a:t>July 5</a:t>
                      </a:r>
                    </a:p>
                  </a:txBody>
                  <a:tcPr/>
                </a:tc>
                <a:extLst>
                  <a:ext uri="{0D108BD9-81ED-4DB2-BD59-A6C34878D82A}">
                    <a16:rowId xmlns:a16="http://schemas.microsoft.com/office/drawing/2014/main" val="575305920"/>
                  </a:ext>
                </a:extLst>
              </a:tr>
              <a:tr h="182880">
                <a:tc>
                  <a:txBody>
                    <a:bodyPr/>
                    <a:lstStyle/>
                    <a:p>
                      <a:pPr algn="ctr"/>
                      <a:r>
                        <a:rPr lang="en-US" sz="1400" dirty="0"/>
                        <a:t>HCD Reviews Admin Draft</a:t>
                      </a:r>
                    </a:p>
                  </a:txBody>
                  <a:tcPr/>
                </a:tc>
                <a:tc>
                  <a:txBody>
                    <a:bodyPr/>
                    <a:lstStyle/>
                    <a:p>
                      <a:pPr algn="ctr"/>
                      <a:r>
                        <a:rPr lang="en-US" sz="1400" dirty="0"/>
                        <a:t>July 6- October 3 (90 days)</a:t>
                      </a:r>
                    </a:p>
                  </a:txBody>
                  <a:tcPr/>
                </a:tc>
                <a:extLst>
                  <a:ext uri="{0D108BD9-81ED-4DB2-BD59-A6C34878D82A}">
                    <a16:rowId xmlns:a16="http://schemas.microsoft.com/office/drawing/2014/main" val="486431690"/>
                  </a:ext>
                </a:extLst>
              </a:tr>
              <a:tr h="182880">
                <a:tc>
                  <a:txBody>
                    <a:bodyPr/>
                    <a:lstStyle/>
                    <a:p>
                      <a:pPr algn="ctr"/>
                      <a:r>
                        <a:rPr lang="en-US" sz="1400" dirty="0"/>
                        <a:t>City Address HCD Comments</a:t>
                      </a:r>
                    </a:p>
                  </a:txBody>
                  <a:tcPr/>
                </a:tc>
                <a:tc>
                  <a:txBody>
                    <a:bodyPr/>
                    <a:lstStyle/>
                    <a:p>
                      <a:pPr algn="ctr"/>
                      <a:r>
                        <a:rPr lang="en-US" sz="1400" dirty="0"/>
                        <a:t>October 4- October 18</a:t>
                      </a:r>
                    </a:p>
                  </a:txBody>
                  <a:tcPr/>
                </a:tc>
                <a:extLst>
                  <a:ext uri="{0D108BD9-81ED-4DB2-BD59-A6C34878D82A}">
                    <a16:rowId xmlns:a16="http://schemas.microsoft.com/office/drawing/2014/main" val="2924786835"/>
                  </a:ext>
                </a:extLst>
              </a:tr>
              <a:tr h="182880">
                <a:tc>
                  <a:txBody>
                    <a:bodyPr/>
                    <a:lstStyle/>
                    <a:p>
                      <a:pPr algn="ctr"/>
                      <a:r>
                        <a:rPr lang="en-US" sz="1400" dirty="0"/>
                        <a:t>City Resubmits to HCD</a:t>
                      </a:r>
                    </a:p>
                  </a:txBody>
                  <a:tcPr/>
                </a:tc>
                <a:tc>
                  <a:txBody>
                    <a:bodyPr/>
                    <a:lstStyle/>
                    <a:p>
                      <a:pPr algn="ctr"/>
                      <a:r>
                        <a:rPr lang="en-US" sz="1400" dirty="0"/>
                        <a:t>October 19</a:t>
                      </a:r>
                    </a:p>
                  </a:txBody>
                  <a:tcPr/>
                </a:tc>
                <a:extLst>
                  <a:ext uri="{0D108BD9-81ED-4DB2-BD59-A6C34878D82A}">
                    <a16:rowId xmlns:a16="http://schemas.microsoft.com/office/drawing/2014/main" val="287473773"/>
                  </a:ext>
                </a:extLst>
              </a:tr>
              <a:tr h="182880">
                <a:tc>
                  <a:txBody>
                    <a:bodyPr/>
                    <a:lstStyle/>
                    <a:p>
                      <a:pPr algn="ctr"/>
                      <a:r>
                        <a:rPr lang="en-US" sz="1400" dirty="0"/>
                        <a:t>HCD Reviews Revised Admin Draft </a:t>
                      </a:r>
                    </a:p>
                  </a:txBody>
                  <a:tcPr/>
                </a:tc>
                <a:tc>
                  <a:txBody>
                    <a:bodyPr/>
                    <a:lstStyle/>
                    <a:p>
                      <a:pPr algn="ctr"/>
                      <a:r>
                        <a:rPr lang="en-US" sz="1400" dirty="0"/>
                        <a:t>October 19-December 17 (60 days)</a:t>
                      </a:r>
                    </a:p>
                  </a:txBody>
                  <a:tcPr/>
                </a:tc>
                <a:extLst>
                  <a:ext uri="{0D108BD9-81ED-4DB2-BD59-A6C34878D82A}">
                    <a16:rowId xmlns:a16="http://schemas.microsoft.com/office/drawing/2014/main" val="3472722417"/>
                  </a:ext>
                </a:extLst>
              </a:tr>
              <a:tr h="182880">
                <a:tc>
                  <a:txBody>
                    <a:bodyPr/>
                    <a:lstStyle/>
                    <a:p>
                      <a:pPr algn="ctr"/>
                      <a:r>
                        <a:rPr lang="en-US" sz="1400" dirty="0"/>
                        <a:t>Additional Revisions By City, if needed</a:t>
                      </a:r>
                    </a:p>
                  </a:txBody>
                  <a:tcPr/>
                </a:tc>
                <a:tc>
                  <a:txBody>
                    <a:bodyPr/>
                    <a:lstStyle/>
                    <a:p>
                      <a:pPr algn="ctr"/>
                      <a:r>
                        <a:rPr lang="en-US" sz="1400" dirty="0"/>
                        <a:t>December 19 – December 27</a:t>
                      </a:r>
                    </a:p>
                  </a:txBody>
                  <a:tcPr/>
                </a:tc>
                <a:extLst>
                  <a:ext uri="{0D108BD9-81ED-4DB2-BD59-A6C34878D82A}">
                    <a16:rowId xmlns:a16="http://schemas.microsoft.com/office/drawing/2014/main" val="82772410"/>
                  </a:ext>
                </a:extLst>
              </a:tr>
              <a:tr h="182880">
                <a:tc>
                  <a:txBody>
                    <a:bodyPr/>
                    <a:lstStyle/>
                    <a:p>
                      <a:pPr algn="ctr"/>
                      <a:r>
                        <a:rPr lang="en-US" sz="1400" dirty="0"/>
                        <a:t>Planning Commission Recommends Adoption</a:t>
                      </a:r>
                    </a:p>
                  </a:txBody>
                  <a:tcPr/>
                </a:tc>
                <a:tc>
                  <a:txBody>
                    <a:bodyPr/>
                    <a:lstStyle/>
                    <a:p>
                      <a:pPr algn="ctr"/>
                      <a:r>
                        <a:rPr lang="en-US" sz="1400" dirty="0"/>
                        <a:t>January 26, 2023</a:t>
                      </a:r>
                    </a:p>
                  </a:txBody>
                  <a:tcPr/>
                </a:tc>
                <a:extLst>
                  <a:ext uri="{0D108BD9-81ED-4DB2-BD59-A6C34878D82A}">
                    <a16:rowId xmlns:a16="http://schemas.microsoft.com/office/drawing/2014/main" val="469449284"/>
                  </a:ext>
                </a:extLst>
              </a:tr>
              <a:tr h="182880">
                <a:tc>
                  <a:txBody>
                    <a:bodyPr/>
                    <a:lstStyle/>
                    <a:p>
                      <a:pPr algn="ctr"/>
                      <a:r>
                        <a:rPr lang="en-US" sz="1400" dirty="0"/>
                        <a:t>ABAG Region Adoption Deadline</a:t>
                      </a:r>
                    </a:p>
                  </a:txBody>
                  <a:tcPr/>
                </a:tc>
                <a:tc>
                  <a:txBody>
                    <a:bodyPr/>
                    <a:lstStyle/>
                    <a:p>
                      <a:pPr algn="ctr"/>
                      <a:r>
                        <a:rPr lang="en-US" sz="1400" dirty="0"/>
                        <a:t>January 31, 2023</a:t>
                      </a:r>
                    </a:p>
                  </a:txBody>
                  <a:tcPr/>
                </a:tc>
                <a:extLst>
                  <a:ext uri="{0D108BD9-81ED-4DB2-BD59-A6C34878D82A}">
                    <a16:rowId xmlns:a16="http://schemas.microsoft.com/office/drawing/2014/main" val="1354819376"/>
                  </a:ext>
                </a:extLst>
              </a:tr>
              <a:tr h="182880">
                <a:tc>
                  <a:txBody>
                    <a:bodyPr/>
                    <a:lstStyle/>
                    <a:p>
                      <a:pPr algn="ctr"/>
                      <a:r>
                        <a:rPr lang="en-US" sz="1400" dirty="0"/>
                        <a:t>City Council Adopts</a:t>
                      </a:r>
                    </a:p>
                  </a:txBody>
                  <a:tcPr/>
                </a:tc>
                <a:tc>
                  <a:txBody>
                    <a:bodyPr/>
                    <a:lstStyle/>
                    <a:p>
                      <a:pPr algn="ctr"/>
                      <a:r>
                        <a:rPr lang="en-US" sz="1400" dirty="0"/>
                        <a:t>February 7, 2023</a:t>
                      </a:r>
                    </a:p>
                  </a:txBody>
                  <a:tcPr/>
                </a:tc>
                <a:extLst>
                  <a:ext uri="{0D108BD9-81ED-4DB2-BD59-A6C34878D82A}">
                    <a16:rowId xmlns:a16="http://schemas.microsoft.com/office/drawing/2014/main" val="1641965266"/>
                  </a:ext>
                </a:extLst>
              </a:tr>
              <a:tr h="274320">
                <a:tc>
                  <a:txBody>
                    <a:bodyPr/>
                    <a:lstStyle/>
                    <a:p>
                      <a:pPr algn="ctr"/>
                      <a:r>
                        <a:rPr lang="en-US" sz="1400" dirty="0"/>
                        <a:t>Grace Period for Adoption</a:t>
                      </a:r>
                    </a:p>
                  </a:txBody>
                  <a:tcPr/>
                </a:tc>
                <a:tc>
                  <a:txBody>
                    <a:bodyPr/>
                    <a:lstStyle/>
                    <a:p>
                      <a:pPr algn="ctr"/>
                      <a:r>
                        <a:rPr lang="en-US" sz="1400" dirty="0"/>
                        <a:t>May 31, 2023 (120 days)</a:t>
                      </a:r>
                    </a:p>
                  </a:txBody>
                  <a:tcPr/>
                </a:tc>
                <a:extLst>
                  <a:ext uri="{0D108BD9-81ED-4DB2-BD59-A6C34878D82A}">
                    <a16:rowId xmlns:a16="http://schemas.microsoft.com/office/drawing/2014/main" val="3068815134"/>
                  </a:ext>
                </a:extLst>
              </a:tr>
            </a:tbl>
          </a:graphicData>
        </a:graphic>
      </p:graphicFrame>
      <p:sp>
        <p:nvSpPr>
          <p:cNvPr id="17" name="TextBox 16">
            <a:extLst>
              <a:ext uri="{FF2B5EF4-FFF2-40B4-BE49-F238E27FC236}">
                <a16:creationId xmlns:a16="http://schemas.microsoft.com/office/drawing/2014/main" id="{D2B30B19-7DBF-5A2C-9DDD-9E6151DACE8E}"/>
              </a:ext>
            </a:extLst>
          </p:cNvPr>
          <p:cNvSpPr txBox="1"/>
          <p:nvPr/>
        </p:nvSpPr>
        <p:spPr>
          <a:xfrm>
            <a:off x="1" y="29069"/>
            <a:ext cx="8975272" cy="707886"/>
          </a:xfrm>
          <a:prstGeom prst="rect">
            <a:avLst/>
          </a:prstGeom>
          <a:noFill/>
        </p:spPr>
        <p:txBody>
          <a:bodyPr wrap="square">
            <a:spAutoFit/>
          </a:bodyPr>
          <a:lstStyle/>
          <a:p>
            <a:r>
              <a:rPr lang="en-US" sz="4000" b="0" dirty="0">
                <a:solidFill>
                  <a:srgbClr val="5294B6"/>
                </a:solidFill>
                <a:latin typeface="Calibri" panose="020F0502020204030204" pitchFamily="34" charset="0"/>
                <a:cs typeface="Calibri" panose="020F0502020204030204" pitchFamily="34" charset="0"/>
              </a:rPr>
              <a:t>2023-2031 HOUSING ELEMENT: Schedule</a:t>
            </a:r>
            <a:endParaRPr lang="en-US" sz="4000" dirty="0"/>
          </a:p>
        </p:txBody>
      </p:sp>
      <p:sp>
        <p:nvSpPr>
          <p:cNvPr id="18" name="Arrow: Right 17">
            <a:extLst>
              <a:ext uri="{FF2B5EF4-FFF2-40B4-BE49-F238E27FC236}">
                <a16:creationId xmlns:a16="http://schemas.microsoft.com/office/drawing/2014/main" id="{E502B84D-8AE5-478E-1D3F-42FB8A858D89}"/>
              </a:ext>
            </a:extLst>
          </p:cNvPr>
          <p:cNvSpPr/>
          <p:nvPr/>
        </p:nvSpPr>
        <p:spPr>
          <a:xfrm rot="10800000">
            <a:off x="7000875" y="1673572"/>
            <a:ext cx="1417833" cy="4986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7C3E45C-CC7C-A861-B698-237DBA1F07D5}"/>
              </a:ext>
            </a:extLst>
          </p:cNvPr>
          <p:cNvSpPr txBox="1"/>
          <p:nvPr/>
        </p:nvSpPr>
        <p:spPr>
          <a:xfrm>
            <a:off x="7523869" y="2050643"/>
            <a:ext cx="1417833" cy="369332"/>
          </a:xfrm>
          <a:prstGeom prst="rect">
            <a:avLst/>
          </a:prstGeom>
          <a:noFill/>
        </p:spPr>
        <p:txBody>
          <a:bodyPr wrap="square" rtlCol="0">
            <a:spAutoFit/>
          </a:bodyPr>
          <a:lstStyle/>
          <a:p>
            <a:r>
              <a:rPr lang="en-US" sz="1800" b="1" dirty="0">
                <a:solidFill>
                  <a:srgbClr val="5294B6"/>
                </a:solidFill>
                <a:latin typeface="Calibri" panose="020F0502020204030204" pitchFamily="34" charset="0"/>
                <a:cs typeface="Calibri" panose="020F0502020204030204" pitchFamily="34" charset="0"/>
              </a:rPr>
              <a:t>Today</a:t>
            </a:r>
            <a:endParaRPr lang="en-US" b="1" dirty="0"/>
          </a:p>
        </p:txBody>
      </p:sp>
      <p:pic>
        <p:nvPicPr>
          <p:cNvPr id="13" name="Picture 12" descr="Icon&#10;&#10;Description automatically generated">
            <a:extLst>
              <a:ext uri="{FF2B5EF4-FFF2-40B4-BE49-F238E27FC236}">
                <a16:creationId xmlns:a16="http://schemas.microsoft.com/office/drawing/2014/main" id="{DACFA008-7CFC-4149-80BF-69255EDA7997}"/>
              </a:ext>
            </a:extLst>
          </p:cNvPr>
          <p:cNvPicPr>
            <a:picLocks noChangeAspect="1"/>
          </p:cNvPicPr>
          <p:nvPr/>
        </p:nvPicPr>
        <p:blipFill>
          <a:blip r:embed="rId6"/>
          <a:stretch>
            <a:fillRect/>
          </a:stretch>
        </p:blipFill>
        <p:spPr>
          <a:xfrm>
            <a:off x="6906937" y="2419975"/>
            <a:ext cx="2217126" cy="1770785"/>
          </a:xfrm>
          <a:prstGeom prst="rect">
            <a:avLst/>
          </a:prstGeom>
        </p:spPr>
      </p:pic>
    </p:spTree>
    <p:extLst>
      <p:ext uri="{BB962C8B-B14F-4D97-AF65-F5344CB8AC3E}">
        <p14:creationId xmlns:p14="http://schemas.microsoft.com/office/powerpoint/2010/main" val="2720825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8E5B416-A676-4155-B1E8-ECA2DDEEC39B}"/>
              </a:ext>
            </a:extLst>
          </p:cNvPr>
          <p:cNvCxnSpPr>
            <a:cxnSpLocks/>
          </p:cNvCxnSpPr>
          <p:nvPr/>
        </p:nvCxnSpPr>
        <p:spPr>
          <a:xfrm>
            <a:off x="6569" y="657227"/>
            <a:ext cx="9137431" cy="31744"/>
          </a:xfrm>
          <a:prstGeom prst="line">
            <a:avLst/>
          </a:prstGeom>
          <a:ln w="28575">
            <a:solidFill>
              <a:srgbClr val="C1D16E"/>
            </a:solidFill>
          </a:ln>
          <a:effectLst/>
        </p:spPr>
        <p:style>
          <a:lnRef idx="2">
            <a:schemeClr val="accent1"/>
          </a:lnRef>
          <a:fillRef idx="0">
            <a:schemeClr val="accent1"/>
          </a:fillRef>
          <a:effectRef idx="1">
            <a:schemeClr val="accent1"/>
          </a:effectRef>
          <a:fontRef idx="minor">
            <a:schemeClr val="tx1"/>
          </a:fontRef>
        </p:style>
      </p:cxnSp>
      <p:pic>
        <p:nvPicPr>
          <p:cNvPr id="7" name="Picture 2" descr="C:\Users\greddy\Desktop\PlaceWorks_White.png">
            <a:extLst>
              <a:ext uri="{FF2B5EF4-FFF2-40B4-BE49-F238E27FC236}">
                <a16:creationId xmlns:a16="http://schemas.microsoft.com/office/drawing/2014/main" id="{DD2E14C0-636C-4D73-A360-F840D647F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75" y="1000126"/>
            <a:ext cx="1758156" cy="31814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 name="Picture 2" descr="Diagram&#10;&#10;Description automatically generated">
            <a:extLst>
              <a:ext uri="{FF2B5EF4-FFF2-40B4-BE49-F238E27FC236}">
                <a16:creationId xmlns:a16="http://schemas.microsoft.com/office/drawing/2014/main" id="{C9FA2365-D647-4F5B-8236-7285808D6125}"/>
              </a:ext>
            </a:extLst>
          </p:cNvPr>
          <p:cNvPicPr>
            <a:picLocks noChangeAspect="1"/>
          </p:cNvPicPr>
          <p:nvPr/>
        </p:nvPicPr>
        <p:blipFill>
          <a:blip r:embed="rId4"/>
          <a:stretch>
            <a:fillRect/>
          </a:stretch>
        </p:blipFill>
        <p:spPr>
          <a:xfrm>
            <a:off x="4683167" y="4134715"/>
            <a:ext cx="2217126" cy="1770785"/>
          </a:xfrm>
          <a:prstGeom prst="rect">
            <a:avLst/>
          </a:prstGeom>
        </p:spPr>
      </p:pic>
      <p:pic>
        <p:nvPicPr>
          <p:cNvPr id="8" name="Picture 7" descr="A picture containing text, clock&#10;&#10;Description automatically generated">
            <a:extLst>
              <a:ext uri="{FF2B5EF4-FFF2-40B4-BE49-F238E27FC236}">
                <a16:creationId xmlns:a16="http://schemas.microsoft.com/office/drawing/2014/main" id="{5F228B16-A86B-4069-97CA-372B81D9976D}"/>
              </a:ext>
            </a:extLst>
          </p:cNvPr>
          <p:cNvPicPr>
            <a:picLocks noChangeAspect="1"/>
          </p:cNvPicPr>
          <p:nvPr/>
        </p:nvPicPr>
        <p:blipFill>
          <a:blip r:embed="rId5"/>
          <a:stretch>
            <a:fillRect/>
          </a:stretch>
        </p:blipFill>
        <p:spPr>
          <a:xfrm>
            <a:off x="196860" y="4134715"/>
            <a:ext cx="2217126" cy="1770785"/>
          </a:xfrm>
          <a:prstGeom prst="rect">
            <a:avLst/>
          </a:prstGeom>
        </p:spPr>
      </p:pic>
      <p:pic>
        <p:nvPicPr>
          <p:cNvPr id="10" name="Picture 9" descr="Diagram&#10;&#10;Description automatically generated">
            <a:extLst>
              <a:ext uri="{FF2B5EF4-FFF2-40B4-BE49-F238E27FC236}">
                <a16:creationId xmlns:a16="http://schemas.microsoft.com/office/drawing/2014/main" id="{B5A07A98-F720-46ED-B9C9-8F932C32E68C}"/>
              </a:ext>
            </a:extLst>
          </p:cNvPr>
          <p:cNvPicPr>
            <a:picLocks noChangeAspect="1"/>
          </p:cNvPicPr>
          <p:nvPr/>
        </p:nvPicPr>
        <p:blipFill>
          <a:blip r:embed="rId6"/>
          <a:stretch>
            <a:fillRect/>
          </a:stretch>
        </p:blipFill>
        <p:spPr>
          <a:xfrm>
            <a:off x="6906938" y="4131639"/>
            <a:ext cx="2217126" cy="1770785"/>
          </a:xfrm>
          <a:prstGeom prst="rect">
            <a:avLst/>
          </a:prstGeom>
        </p:spPr>
      </p:pic>
      <p:pic>
        <p:nvPicPr>
          <p:cNvPr id="13" name="Picture 12" descr="Icon&#10;&#10;Description automatically generated">
            <a:extLst>
              <a:ext uri="{FF2B5EF4-FFF2-40B4-BE49-F238E27FC236}">
                <a16:creationId xmlns:a16="http://schemas.microsoft.com/office/drawing/2014/main" id="{BB39383B-A564-416D-89E8-98F22A1D9FFD}"/>
              </a:ext>
            </a:extLst>
          </p:cNvPr>
          <p:cNvPicPr>
            <a:picLocks noChangeAspect="1"/>
          </p:cNvPicPr>
          <p:nvPr/>
        </p:nvPicPr>
        <p:blipFill>
          <a:blip r:embed="rId7"/>
          <a:stretch>
            <a:fillRect/>
          </a:stretch>
        </p:blipFill>
        <p:spPr>
          <a:xfrm>
            <a:off x="2444998" y="4134715"/>
            <a:ext cx="2217126" cy="1770785"/>
          </a:xfrm>
          <a:prstGeom prst="rect">
            <a:avLst/>
          </a:prstGeom>
        </p:spPr>
      </p:pic>
      <p:pic>
        <p:nvPicPr>
          <p:cNvPr id="4" name="Picture 3">
            <a:extLst>
              <a:ext uri="{FF2B5EF4-FFF2-40B4-BE49-F238E27FC236}">
                <a16:creationId xmlns:a16="http://schemas.microsoft.com/office/drawing/2014/main" id="{5E9BB326-E34A-154E-A06A-F69B6792D458}"/>
              </a:ext>
            </a:extLst>
          </p:cNvPr>
          <p:cNvPicPr>
            <a:picLocks noChangeAspect="1"/>
          </p:cNvPicPr>
          <p:nvPr/>
        </p:nvPicPr>
        <p:blipFill>
          <a:blip r:embed="rId8"/>
          <a:stretch>
            <a:fillRect/>
          </a:stretch>
        </p:blipFill>
        <p:spPr>
          <a:xfrm>
            <a:off x="6525986" y="1000126"/>
            <a:ext cx="2514600" cy="419100"/>
          </a:xfrm>
          <a:prstGeom prst="rect">
            <a:avLst/>
          </a:prstGeom>
        </p:spPr>
      </p:pic>
      <p:pic>
        <p:nvPicPr>
          <p:cNvPr id="12" name="Picture 11">
            <a:extLst>
              <a:ext uri="{FF2B5EF4-FFF2-40B4-BE49-F238E27FC236}">
                <a16:creationId xmlns:a16="http://schemas.microsoft.com/office/drawing/2014/main" id="{CA81346E-F1C6-9FC1-13E9-68504C5DAD66}"/>
              </a:ext>
            </a:extLst>
          </p:cNvPr>
          <p:cNvPicPr>
            <a:picLocks noChangeAspect="1"/>
          </p:cNvPicPr>
          <p:nvPr/>
        </p:nvPicPr>
        <p:blipFill>
          <a:blip r:embed="rId8"/>
          <a:stretch>
            <a:fillRect/>
          </a:stretch>
        </p:blipFill>
        <p:spPr>
          <a:xfrm>
            <a:off x="3230866" y="3364547"/>
            <a:ext cx="2514600" cy="419100"/>
          </a:xfrm>
          <a:prstGeom prst="rect">
            <a:avLst/>
          </a:prstGeom>
        </p:spPr>
      </p:pic>
      <p:pic>
        <p:nvPicPr>
          <p:cNvPr id="14" name="Picture 2" descr="logo">
            <a:extLst>
              <a:ext uri="{FF2B5EF4-FFF2-40B4-BE49-F238E27FC236}">
                <a16:creationId xmlns:a16="http://schemas.microsoft.com/office/drawing/2014/main" id="{2253B77F-36A1-B302-3E2B-4F3522A2B52C}"/>
              </a:ext>
            </a:extLst>
          </p:cNvPr>
          <p:cNvPicPr>
            <a:picLocks noChangeAspect="1" noChangeArrowheads="1"/>
          </p:cNvPicPr>
          <p:nvPr/>
        </p:nvPicPr>
        <p:blipFill>
          <a:blip r:embed="rId9" cstate="print"/>
          <a:srcRect/>
          <a:stretch>
            <a:fillRect/>
          </a:stretch>
        </p:blipFill>
        <p:spPr bwMode="auto">
          <a:xfrm>
            <a:off x="457200" y="6172200"/>
            <a:ext cx="609600" cy="616515"/>
          </a:xfrm>
          <a:prstGeom prst="rect">
            <a:avLst/>
          </a:prstGeom>
          <a:noFill/>
          <a:ln w="9525">
            <a:noFill/>
            <a:miter lim="800000"/>
            <a:headEnd/>
            <a:tailEnd/>
          </a:ln>
        </p:spPr>
      </p:pic>
      <p:sp>
        <p:nvSpPr>
          <p:cNvPr id="15" name="TextBox 14">
            <a:extLst>
              <a:ext uri="{FF2B5EF4-FFF2-40B4-BE49-F238E27FC236}">
                <a16:creationId xmlns:a16="http://schemas.microsoft.com/office/drawing/2014/main" id="{C229AA3F-3249-F86C-D440-CEB164305419}"/>
              </a:ext>
            </a:extLst>
          </p:cNvPr>
          <p:cNvSpPr txBox="1"/>
          <p:nvPr/>
        </p:nvSpPr>
        <p:spPr>
          <a:xfrm>
            <a:off x="1" y="29069"/>
            <a:ext cx="8975272" cy="707886"/>
          </a:xfrm>
          <a:prstGeom prst="rect">
            <a:avLst/>
          </a:prstGeom>
          <a:noFill/>
        </p:spPr>
        <p:txBody>
          <a:bodyPr wrap="square">
            <a:spAutoFit/>
          </a:bodyPr>
          <a:lstStyle/>
          <a:p>
            <a:r>
              <a:rPr lang="en-US" sz="4000" b="0" dirty="0">
                <a:solidFill>
                  <a:srgbClr val="5294B6"/>
                </a:solidFill>
                <a:latin typeface="Calibri" panose="020F0502020204030204" pitchFamily="34" charset="0"/>
                <a:cs typeface="Calibri" panose="020F0502020204030204" pitchFamily="34" charset="0"/>
              </a:rPr>
              <a:t>2023-2031 HOUSING ELEMENT</a:t>
            </a:r>
            <a:endParaRPr lang="en-US" sz="4000" dirty="0"/>
          </a:p>
        </p:txBody>
      </p:sp>
      <p:sp>
        <p:nvSpPr>
          <p:cNvPr id="16" name="TextBox 15">
            <a:extLst>
              <a:ext uri="{FF2B5EF4-FFF2-40B4-BE49-F238E27FC236}">
                <a16:creationId xmlns:a16="http://schemas.microsoft.com/office/drawing/2014/main" id="{D390552B-EFD7-BF45-F538-1F9AC48A8D03}"/>
              </a:ext>
            </a:extLst>
          </p:cNvPr>
          <p:cNvSpPr txBox="1"/>
          <p:nvPr/>
        </p:nvSpPr>
        <p:spPr>
          <a:xfrm>
            <a:off x="6568" y="805256"/>
            <a:ext cx="9117495" cy="2985433"/>
          </a:xfrm>
          <a:prstGeom prst="rect">
            <a:avLst/>
          </a:prstGeom>
          <a:noFill/>
        </p:spPr>
        <p:txBody>
          <a:bodyPr wrap="square">
            <a:spAutoFit/>
          </a:bodyPr>
          <a:lstStyle/>
          <a:p>
            <a:r>
              <a:rPr lang="en-US" sz="2800" dirty="0">
                <a:solidFill>
                  <a:srgbClr val="5294B6"/>
                </a:solidFill>
                <a:latin typeface="Calibri" panose="020F0502020204030204" pitchFamily="34" charset="0"/>
                <a:cs typeface="Calibri" panose="020F0502020204030204" pitchFamily="34" charset="0"/>
              </a:rPr>
              <a:t>Overview of Housing Element Requirements and Highlights</a:t>
            </a:r>
          </a:p>
          <a:p>
            <a:pPr marL="342900" indent="-342900">
              <a:buFontTx/>
              <a:buChar char="-"/>
            </a:pPr>
            <a:r>
              <a:rPr lang="en-US" sz="2000" dirty="0">
                <a:solidFill>
                  <a:srgbClr val="5294B6"/>
                </a:solidFill>
                <a:latin typeface="Calibri" panose="020F0502020204030204" pitchFamily="34" charset="0"/>
                <a:cs typeface="Calibri" panose="020F0502020204030204" pitchFamily="34" charset="0"/>
              </a:rPr>
              <a:t>Housing Needs Assessment (Chapter 3) </a:t>
            </a:r>
          </a:p>
          <a:p>
            <a:pPr marL="342900" indent="-342900">
              <a:buFontTx/>
              <a:buChar char="-"/>
            </a:pPr>
            <a:r>
              <a:rPr lang="en-US" sz="2000" dirty="0">
                <a:solidFill>
                  <a:srgbClr val="5294B6"/>
                </a:solidFill>
                <a:latin typeface="Calibri" panose="020F0502020204030204" pitchFamily="34" charset="0"/>
                <a:cs typeface="Calibri" panose="020F0502020204030204" pitchFamily="34" charset="0"/>
              </a:rPr>
              <a:t>Constraints Analysis (Chapter 4)</a:t>
            </a:r>
          </a:p>
          <a:p>
            <a:pPr marL="342900" indent="-342900">
              <a:buFontTx/>
              <a:buChar char="-"/>
            </a:pPr>
            <a:r>
              <a:rPr lang="en-US" sz="2000" dirty="0">
                <a:solidFill>
                  <a:srgbClr val="5294B6"/>
                </a:solidFill>
                <a:latin typeface="Calibri" panose="020F0502020204030204" pitchFamily="34" charset="0"/>
                <a:cs typeface="Calibri" panose="020F0502020204030204" pitchFamily="34" charset="0"/>
              </a:rPr>
              <a:t>Affirmatively Furthering Fair Housing (Chapter 5)</a:t>
            </a:r>
          </a:p>
          <a:p>
            <a:pPr marL="342900" indent="-342900">
              <a:buFontTx/>
              <a:buChar char="-"/>
            </a:pPr>
            <a:r>
              <a:rPr lang="en-US" sz="2000" dirty="0">
                <a:solidFill>
                  <a:srgbClr val="5294B6"/>
                </a:solidFill>
                <a:latin typeface="Calibri" panose="020F0502020204030204" pitchFamily="34" charset="0"/>
                <a:cs typeface="Calibri" panose="020F0502020204030204" pitchFamily="34" charset="0"/>
              </a:rPr>
              <a:t>Housing Sites Inventory (Chapter 6)</a:t>
            </a:r>
          </a:p>
          <a:p>
            <a:pPr marL="342900" indent="-342900">
              <a:buFontTx/>
              <a:buChar char="-"/>
            </a:pPr>
            <a:r>
              <a:rPr lang="en-US" sz="2000" dirty="0">
                <a:solidFill>
                  <a:srgbClr val="5294B6"/>
                </a:solidFill>
                <a:latin typeface="Calibri" panose="020F0502020204030204" pitchFamily="34" charset="0"/>
                <a:cs typeface="Calibri" panose="020F0502020204030204" pitchFamily="34" charset="0"/>
              </a:rPr>
              <a:t>Evaluation of Past Performance (Chapter 7)</a:t>
            </a:r>
          </a:p>
          <a:p>
            <a:pPr marL="342900" indent="-342900">
              <a:buFontTx/>
              <a:buChar char="-"/>
            </a:pPr>
            <a:r>
              <a:rPr lang="en-US" sz="2000" dirty="0">
                <a:solidFill>
                  <a:srgbClr val="5294B6"/>
                </a:solidFill>
                <a:latin typeface="Calibri" panose="020F0502020204030204" pitchFamily="34" charset="0"/>
                <a:cs typeface="Calibri" panose="020F0502020204030204" pitchFamily="34" charset="0"/>
              </a:rPr>
              <a:t>Policies and Programs (Chapter 8)</a:t>
            </a:r>
          </a:p>
          <a:p>
            <a:pPr marL="342900" indent="-342900">
              <a:buFontTx/>
              <a:buChar char="-"/>
            </a:pPr>
            <a:r>
              <a:rPr lang="en-US" sz="2000" dirty="0">
                <a:solidFill>
                  <a:srgbClr val="5294B6"/>
                </a:solidFill>
                <a:latin typeface="Calibri" panose="020F0502020204030204" pitchFamily="34" charset="0"/>
                <a:cs typeface="Calibri" panose="020F0502020204030204" pitchFamily="34" charset="0"/>
              </a:rPr>
              <a:t>Community Engagement (Appendix B)</a:t>
            </a:r>
          </a:p>
          <a:p>
            <a:pPr marL="342900" indent="-342900">
              <a:buFontTx/>
              <a:buChar char="-"/>
            </a:pPr>
            <a:endParaRPr lang="en-US" sz="2000" dirty="0"/>
          </a:p>
        </p:txBody>
      </p:sp>
    </p:spTree>
    <p:extLst>
      <p:ext uri="{BB962C8B-B14F-4D97-AF65-F5344CB8AC3E}">
        <p14:creationId xmlns:p14="http://schemas.microsoft.com/office/powerpoint/2010/main" val="2898223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8E5B416-A676-4155-B1E8-ECA2DDEEC39B}"/>
              </a:ext>
            </a:extLst>
          </p:cNvPr>
          <p:cNvCxnSpPr>
            <a:cxnSpLocks/>
          </p:cNvCxnSpPr>
          <p:nvPr/>
        </p:nvCxnSpPr>
        <p:spPr>
          <a:xfrm>
            <a:off x="6569" y="657227"/>
            <a:ext cx="9137431" cy="31744"/>
          </a:xfrm>
          <a:prstGeom prst="line">
            <a:avLst/>
          </a:prstGeom>
          <a:ln w="28575">
            <a:solidFill>
              <a:srgbClr val="C1D16E"/>
            </a:solidFill>
          </a:ln>
          <a:effectLst/>
        </p:spPr>
        <p:style>
          <a:lnRef idx="2">
            <a:schemeClr val="accent1"/>
          </a:lnRef>
          <a:fillRef idx="0">
            <a:schemeClr val="accent1"/>
          </a:fillRef>
          <a:effectRef idx="1">
            <a:schemeClr val="accent1"/>
          </a:effectRef>
          <a:fontRef idx="minor">
            <a:schemeClr val="tx1"/>
          </a:fontRef>
        </p:style>
      </p:cxnSp>
      <p:pic>
        <p:nvPicPr>
          <p:cNvPr id="7" name="Picture 2" descr="C:\Users\greddy\Desktop\PlaceWorks_White.png">
            <a:extLst>
              <a:ext uri="{FF2B5EF4-FFF2-40B4-BE49-F238E27FC236}">
                <a16:creationId xmlns:a16="http://schemas.microsoft.com/office/drawing/2014/main" id="{DD2E14C0-636C-4D73-A360-F840D647F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75" y="1000126"/>
            <a:ext cx="1758156" cy="31814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 name="Picture 2" descr="Diagram&#10;&#10;Description automatically generated">
            <a:extLst>
              <a:ext uri="{FF2B5EF4-FFF2-40B4-BE49-F238E27FC236}">
                <a16:creationId xmlns:a16="http://schemas.microsoft.com/office/drawing/2014/main" id="{C9FA2365-D647-4F5B-8236-7285808D6125}"/>
              </a:ext>
            </a:extLst>
          </p:cNvPr>
          <p:cNvPicPr>
            <a:picLocks noChangeAspect="1"/>
          </p:cNvPicPr>
          <p:nvPr/>
        </p:nvPicPr>
        <p:blipFill>
          <a:blip r:embed="rId4"/>
          <a:stretch>
            <a:fillRect/>
          </a:stretch>
        </p:blipFill>
        <p:spPr>
          <a:xfrm>
            <a:off x="4683167" y="4134715"/>
            <a:ext cx="2217126" cy="1770785"/>
          </a:xfrm>
          <a:prstGeom prst="rect">
            <a:avLst/>
          </a:prstGeom>
        </p:spPr>
      </p:pic>
      <p:pic>
        <p:nvPicPr>
          <p:cNvPr id="8" name="Picture 7" descr="A picture containing text, clock&#10;&#10;Description automatically generated">
            <a:extLst>
              <a:ext uri="{FF2B5EF4-FFF2-40B4-BE49-F238E27FC236}">
                <a16:creationId xmlns:a16="http://schemas.microsoft.com/office/drawing/2014/main" id="{5F228B16-A86B-4069-97CA-372B81D9976D}"/>
              </a:ext>
            </a:extLst>
          </p:cNvPr>
          <p:cNvPicPr>
            <a:picLocks noChangeAspect="1"/>
          </p:cNvPicPr>
          <p:nvPr/>
        </p:nvPicPr>
        <p:blipFill>
          <a:blip r:embed="rId5"/>
          <a:stretch>
            <a:fillRect/>
          </a:stretch>
        </p:blipFill>
        <p:spPr>
          <a:xfrm>
            <a:off x="196860" y="4134715"/>
            <a:ext cx="2217126" cy="1770785"/>
          </a:xfrm>
          <a:prstGeom prst="rect">
            <a:avLst/>
          </a:prstGeom>
        </p:spPr>
      </p:pic>
      <p:pic>
        <p:nvPicPr>
          <p:cNvPr id="10" name="Picture 9" descr="Diagram&#10;&#10;Description automatically generated">
            <a:extLst>
              <a:ext uri="{FF2B5EF4-FFF2-40B4-BE49-F238E27FC236}">
                <a16:creationId xmlns:a16="http://schemas.microsoft.com/office/drawing/2014/main" id="{B5A07A98-F720-46ED-B9C9-8F932C32E68C}"/>
              </a:ext>
            </a:extLst>
          </p:cNvPr>
          <p:cNvPicPr>
            <a:picLocks noChangeAspect="1"/>
          </p:cNvPicPr>
          <p:nvPr/>
        </p:nvPicPr>
        <p:blipFill>
          <a:blip r:embed="rId6"/>
          <a:stretch>
            <a:fillRect/>
          </a:stretch>
        </p:blipFill>
        <p:spPr>
          <a:xfrm>
            <a:off x="6906938" y="4131639"/>
            <a:ext cx="2217126" cy="1770785"/>
          </a:xfrm>
          <a:prstGeom prst="rect">
            <a:avLst/>
          </a:prstGeom>
        </p:spPr>
      </p:pic>
      <p:pic>
        <p:nvPicPr>
          <p:cNvPr id="13" name="Picture 12" descr="Icon&#10;&#10;Description automatically generated">
            <a:extLst>
              <a:ext uri="{FF2B5EF4-FFF2-40B4-BE49-F238E27FC236}">
                <a16:creationId xmlns:a16="http://schemas.microsoft.com/office/drawing/2014/main" id="{BB39383B-A564-416D-89E8-98F22A1D9FFD}"/>
              </a:ext>
            </a:extLst>
          </p:cNvPr>
          <p:cNvPicPr>
            <a:picLocks noChangeAspect="1"/>
          </p:cNvPicPr>
          <p:nvPr/>
        </p:nvPicPr>
        <p:blipFill>
          <a:blip r:embed="rId7"/>
          <a:stretch>
            <a:fillRect/>
          </a:stretch>
        </p:blipFill>
        <p:spPr>
          <a:xfrm>
            <a:off x="2444998" y="4134715"/>
            <a:ext cx="2217126" cy="1770785"/>
          </a:xfrm>
          <a:prstGeom prst="rect">
            <a:avLst/>
          </a:prstGeom>
        </p:spPr>
      </p:pic>
      <p:pic>
        <p:nvPicPr>
          <p:cNvPr id="4" name="Picture 3">
            <a:extLst>
              <a:ext uri="{FF2B5EF4-FFF2-40B4-BE49-F238E27FC236}">
                <a16:creationId xmlns:a16="http://schemas.microsoft.com/office/drawing/2014/main" id="{5E9BB326-E34A-154E-A06A-F69B6792D458}"/>
              </a:ext>
            </a:extLst>
          </p:cNvPr>
          <p:cNvPicPr>
            <a:picLocks noChangeAspect="1"/>
          </p:cNvPicPr>
          <p:nvPr/>
        </p:nvPicPr>
        <p:blipFill>
          <a:blip r:embed="rId8"/>
          <a:stretch>
            <a:fillRect/>
          </a:stretch>
        </p:blipFill>
        <p:spPr>
          <a:xfrm>
            <a:off x="6525986" y="1000126"/>
            <a:ext cx="2514600" cy="419100"/>
          </a:xfrm>
          <a:prstGeom prst="rect">
            <a:avLst/>
          </a:prstGeom>
        </p:spPr>
      </p:pic>
      <p:pic>
        <p:nvPicPr>
          <p:cNvPr id="12" name="Picture 11">
            <a:extLst>
              <a:ext uri="{FF2B5EF4-FFF2-40B4-BE49-F238E27FC236}">
                <a16:creationId xmlns:a16="http://schemas.microsoft.com/office/drawing/2014/main" id="{CA81346E-F1C6-9FC1-13E9-68504C5DAD66}"/>
              </a:ext>
            </a:extLst>
          </p:cNvPr>
          <p:cNvPicPr>
            <a:picLocks noChangeAspect="1"/>
          </p:cNvPicPr>
          <p:nvPr/>
        </p:nvPicPr>
        <p:blipFill>
          <a:blip r:embed="rId8"/>
          <a:stretch>
            <a:fillRect/>
          </a:stretch>
        </p:blipFill>
        <p:spPr>
          <a:xfrm>
            <a:off x="3230866" y="3364547"/>
            <a:ext cx="2514600" cy="419100"/>
          </a:xfrm>
          <a:prstGeom prst="rect">
            <a:avLst/>
          </a:prstGeom>
        </p:spPr>
      </p:pic>
      <p:pic>
        <p:nvPicPr>
          <p:cNvPr id="14" name="Picture 2" descr="logo">
            <a:extLst>
              <a:ext uri="{FF2B5EF4-FFF2-40B4-BE49-F238E27FC236}">
                <a16:creationId xmlns:a16="http://schemas.microsoft.com/office/drawing/2014/main" id="{2253B77F-36A1-B302-3E2B-4F3522A2B52C}"/>
              </a:ext>
            </a:extLst>
          </p:cNvPr>
          <p:cNvPicPr>
            <a:picLocks noChangeAspect="1" noChangeArrowheads="1"/>
          </p:cNvPicPr>
          <p:nvPr/>
        </p:nvPicPr>
        <p:blipFill>
          <a:blip r:embed="rId9" cstate="print"/>
          <a:srcRect/>
          <a:stretch>
            <a:fillRect/>
          </a:stretch>
        </p:blipFill>
        <p:spPr bwMode="auto">
          <a:xfrm>
            <a:off x="457200" y="6172200"/>
            <a:ext cx="609600" cy="616515"/>
          </a:xfrm>
          <a:prstGeom prst="rect">
            <a:avLst/>
          </a:prstGeom>
          <a:noFill/>
          <a:ln w="9525">
            <a:noFill/>
            <a:miter lim="800000"/>
            <a:headEnd/>
            <a:tailEnd/>
          </a:ln>
        </p:spPr>
      </p:pic>
      <p:sp>
        <p:nvSpPr>
          <p:cNvPr id="15" name="TextBox 14">
            <a:extLst>
              <a:ext uri="{FF2B5EF4-FFF2-40B4-BE49-F238E27FC236}">
                <a16:creationId xmlns:a16="http://schemas.microsoft.com/office/drawing/2014/main" id="{C229AA3F-3249-F86C-D440-CEB164305419}"/>
              </a:ext>
            </a:extLst>
          </p:cNvPr>
          <p:cNvSpPr txBox="1"/>
          <p:nvPr/>
        </p:nvSpPr>
        <p:spPr>
          <a:xfrm>
            <a:off x="1" y="29069"/>
            <a:ext cx="8975272" cy="707886"/>
          </a:xfrm>
          <a:prstGeom prst="rect">
            <a:avLst/>
          </a:prstGeom>
          <a:noFill/>
        </p:spPr>
        <p:txBody>
          <a:bodyPr wrap="square">
            <a:spAutoFit/>
          </a:bodyPr>
          <a:lstStyle/>
          <a:p>
            <a:r>
              <a:rPr lang="en-US" sz="4000" b="0" dirty="0">
                <a:solidFill>
                  <a:srgbClr val="5294B6"/>
                </a:solidFill>
                <a:latin typeface="Calibri" panose="020F0502020204030204" pitchFamily="34" charset="0"/>
                <a:cs typeface="Calibri" panose="020F0502020204030204" pitchFamily="34" charset="0"/>
              </a:rPr>
              <a:t>2023-2031 HOUSING ELEMENT</a:t>
            </a:r>
            <a:endParaRPr lang="en-US" sz="4000" dirty="0"/>
          </a:p>
        </p:txBody>
      </p:sp>
      <p:sp>
        <p:nvSpPr>
          <p:cNvPr id="16" name="TextBox 15">
            <a:extLst>
              <a:ext uri="{FF2B5EF4-FFF2-40B4-BE49-F238E27FC236}">
                <a16:creationId xmlns:a16="http://schemas.microsoft.com/office/drawing/2014/main" id="{D390552B-EFD7-BF45-F538-1F9AC48A8D03}"/>
              </a:ext>
            </a:extLst>
          </p:cNvPr>
          <p:cNvSpPr txBox="1"/>
          <p:nvPr/>
        </p:nvSpPr>
        <p:spPr>
          <a:xfrm>
            <a:off x="6568" y="805256"/>
            <a:ext cx="9117495" cy="2985433"/>
          </a:xfrm>
          <a:prstGeom prst="rect">
            <a:avLst/>
          </a:prstGeom>
          <a:noFill/>
        </p:spPr>
        <p:txBody>
          <a:bodyPr wrap="square">
            <a:spAutoFit/>
          </a:bodyPr>
          <a:lstStyle/>
          <a:p>
            <a:r>
              <a:rPr lang="en-US" sz="2800" dirty="0">
                <a:solidFill>
                  <a:srgbClr val="5294B6"/>
                </a:solidFill>
                <a:latin typeface="Calibri" panose="020F0502020204030204" pitchFamily="34" charset="0"/>
                <a:cs typeface="Calibri" panose="020F0502020204030204" pitchFamily="34" charset="0"/>
              </a:rPr>
              <a:t>Overview of Housing Element Requirements and Highlights</a:t>
            </a:r>
          </a:p>
          <a:p>
            <a:pPr marL="342900" indent="-342900">
              <a:buFontTx/>
              <a:buChar char="-"/>
            </a:pPr>
            <a:r>
              <a:rPr lang="en-US" sz="2000" dirty="0">
                <a:solidFill>
                  <a:srgbClr val="5294B6"/>
                </a:solidFill>
                <a:latin typeface="Calibri" panose="020F0502020204030204" pitchFamily="34" charset="0"/>
                <a:cs typeface="Calibri" panose="020F0502020204030204" pitchFamily="34" charset="0"/>
              </a:rPr>
              <a:t>Housing Needs Assessment (Chapter 3) </a:t>
            </a:r>
          </a:p>
          <a:p>
            <a:pPr marL="342900" indent="-342900">
              <a:buFontTx/>
              <a:buChar char="-"/>
            </a:pPr>
            <a:r>
              <a:rPr lang="en-US" sz="2000" dirty="0">
                <a:solidFill>
                  <a:srgbClr val="5294B6"/>
                </a:solidFill>
                <a:latin typeface="Calibri" panose="020F0502020204030204" pitchFamily="34" charset="0"/>
                <a:cs typeface="Calibri" panose="020F0502020204030204" pitchFamily="34" charset="0"/>
              </a:rPr>
              <a:t>Constraints Analysis (Chapter 4)</a:t>
            </a:r>
          </a:p>
          <a:p>
            <a:pPr marL="342900" indent="-342900">
              <a:buFontTx/>
              <a:buChar char="-"/>
            </a:pPr>
            <a:r>
              <a:rPr lang="en-US" sz="2000" dirty="0">
                <a:solidFill>
                  <a:srgbClr val="5294B6"/>
                </a:solidFill>
                <a:latin typeface="Calibri" panose="020F0502020204030204" pitchFamily="34" charset="0"/>
                <a:cs typeface="Calibri" panose="020F0502020204030204" pitchFamily="34" charset="0"/>
              </a:rPr>
              <a:t>Affirmatively Furthering Fair Housing (Chapter 5)</a:t>
            </a:r>
          </a:p>
          <a:p>
            <a:pPr marL="342900" indent="-342900">
              <a:buFontTx/>
              <a:buChar char="-"/>
            </a:pPr>
            <a:r>
              <a:rPr lang="en-US" sz="2000" b="1" dirty="0">
                <a:solidFill>
                  <a:srgbClr val="5294B6"/>
                </a:solidFill>
                <a:latin typeface="Calibri" panose="020F0502020204030204" pitchFamily="34" charset="0"/>
                <a:cs typeface="Calibri" panose="020F0502020204030204" pitchFamily="34" charset="0"/>
              </a:rPr>
              <a:t>Housing Sites Inventory (Chapter 6)</a:t>
            </a:r>
          </a:p>
          <a:p>
            <a:pPr marL="342900" indent="-342900">
              <a:buFontTx/>
              <a:buChar char="-"/>
            </a:pPr>
            <a:r>
              <a:rPr lang="en-US" sz="2000" dirty="0">
                <a:solidFill>
                  <a:srgbClr val="5294B6"/>
                </a:solidFill>
                <a:latin typeface="Calibri" panose="020F0502020204030204" pitchFamily="34" charset="0"/>
                <a:cs typeface="Calibri" panose="020F0502020204030204" pitchFamily="34" charset="0"/>
              </a:rPr>
              <a:t>Evaluation of Past Performance (Chapter 7)</a:t>
            </a:r>
          </a:p>
          <a:p>
            <a:pPr marL="342900" indent="-342900">
              <a:buFontTx/>
              <a:buChar char="-"/>
            </a:pPr>
            <a:r>
              <a:rPr lang="en-US" sz="2000" b="1" dirty="0">
                <a:solidFill>
                  <a:srgbClr val="5294B6"/>
                </a:solidFill>
                <a:latin typeface="Calibri" panose="020F0502020204030204" pitchFamily="34" charset="0"/>
                <a:cs typeface="Calibri" panose="020F0502020204030204" pitchFamily="34" charset="0"/>
              </a:rPr>
              <a:t>Policies and Programs (Chapter 8)</a:t>
            </a:r>
          </a:p>
          <a:p>
            <a:pPr marL="342900" indent="-342900">
              <a:buFontTx/>
              <a:buChar char="-"/>
            </a:pPr>
            <a:r>
              <a:rPr lang="en-US" sz="2000" dirty="0">
                <a:solidFill>
                  <a:srgbClr val="5294B6"/>
                </a:solidFill>
                <a:latin typeface="Calibri" panose="020F0502020204030204" pitchFamily="34" charset="0"/>
                <a:cs typeface="Calibri" panose="020F0502020204030204" pitchFamily="34" charset="0"/>
              </a:rPr>
              <a:t>Community Engagement (Appendix B)</a:t>
            </a:r>
          </a:p>
          <a:p>
            <a:pPr marL="342900" indent="-342900">
              <a:buFontTx/>
              <a:buChar char="-"/>
            </a:pPr>
            <a:endParaRPr lang="en-US" sz="2000" dirty="0"/>
          </a:p>
        </p:txBody>
      </p:sp>
    </p:spTree>
    <p:extLst>
      <p:ext uri="{BB962C8B-B14F-4D97-AF65-F5344CB8AC3E}">
        <p14:creationId xmlns:p14="http://schemas.microsoft.com/office/powerpoint/2010/main" val="2527623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8E5B416-A676-4155-B1E8-ECA2DDEEC39B}"/>
              </a:ext>
            </a:extLst>
          </p:cNvPr>
          <p:cNvCxnSpPr>
            <a:cxnSpLocks/>
          </p:cNvCxnSpPr>
          <p:nvPr/>
        </p:nvCxnSpPr>
        <p:spPr>
          <a:xfrm>
            <a:off x="6569" y="657227"/>
            <a:ext cx="9137431" cy="31744"/>
          </a:xfrm>
          <a:prstGeom prst="line">
            <a:avLst/>
          </a:prstGeom>
          <a:ln w="28575">
            <a:solidFill>
              <a:srgbClr val="C1D16E"/>
            </a:solidFill>
          </a:ln>
          <a:effectLst/>
        </p:spPr>
        <p:style>
          <a:lnRef idx="2">
            <a:schemeClr val="accent1"/>
          </a:lnRef>
          <a:fillRef idx="0">
            <a:schemeClr val="accent1"/>
          </a:fillRef>
          <a:effectRef idx="1">
            <a:schemeClr val="accent1"/>
          </a:effectRef>
          <a:fontRef idx="minor">
            <a:schemeClr val="tx1"/>
          </a:fontRef>
        </p:style>
      </p:cxnSp>
      <p:pic>
        <p:nvPicPr>
          <p:cNvPr id="7" name="Picture 2" descr="C:\Users\greddy\Desktop\PlaceWorks_White.png">
            <a:extLst>
              <a:ext uri="{FF2B5EF4-FFF2-40B4-BE49-F238E27FC236}">
                <a16:creationId xmlns:a16="http://schemas.microsoft.com/office/drawing/2014/main" id="{DD2E14C0-636C-4D73-A360-F840D647F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75" y="1000126"/>
            <a:ext cx="1758156" cy="31814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E9BB326-E34A-154E-A06A-F69B6792D458}"/>
              </a:ext>
            </a:extLst>
          </p:cNvPr>
          <p:cNvPicPr>
            <a:picLocks noChangeAspect="1"/>
          </p:cNvPicPr>
          <p:nvPr/>
        </p:nvPicPr>
        <p:blipFill>
          <a:blip r:embed="rId4"/>
          <a:stretch>
            <a:fillRect/>
          </a:stretch>
        </p:blipFill>
        <p:spPr>
          <a:xfrm>
            <a:off x="6525986" y="1000126"/>
            <a:ext cx="2514600" cy="419100"/>
          </a:xfrm>
          <a:prstGeom prst="rect">
            <a:avLst/>
          </a:prstGeom>
        </p:spPr>
      </p:pic>
      <p:pic>
        <p:nvPicPr>
          <p:cNvPr id="12" name="Picture 11">
            <a:extLst>
              <a:ext uri="{FF2B5EF4-FFF2-40B4-BE49-F238E27FC236}">
                <a16:creationId xmlns:a16="http://schemas.microsoft.com/office/drawing/2014/main" id="{CA81346E-F1C6-9FC1-13E9-68504C5DAD66}"/>
              </a:ext>
            </a:extLst>
          </p:cNvPr>
          <p:cNvPicPr>
            <a:picLocks noChangeAspect="1"/>
          </p:cNvPicPr>
          <p:nvPr/>
        </p:nvPicPr>
        <p:blipFill>
          <a:blip r:embed="rId4"/>
          <a:stretch>
            <a:fillRect/>
          </a:stretch>
        </p:blipFill>
        <p:spPr>
          <a:xfrm>
            <a:off x="3230866" y="3364547"/>
            <a:ext cx="2514600" cy="419100"/>
          </a:xfrm>
          <a:prstGeom prst="rect">
            <a:avLst/>
          </a:prstGeom>
        </p:spPr>
      </p:pic>
      <p:pic>
        <p:nvPicPr>
          <p:cNvPr id="14" name="Picture 2" descr="logo">
            <a:extLst>
              <a:ext uri="{FF2B5EF4-FFF2-40B4-BE49-F238E27FC236}">
                <a16:creationId xmlns:a16="http://schemas.microsoft.com/office/drawing/2014/main" id="{2253B77F-36A1-B302-3E2B-4F3522A2B52C}"/>
              </a:ext>
            </a:extLst>
          </p:cNvPr>
          <p:cNvPicPr>
            <a:picLocks noChangeAspect="1" noChangeArrowheads="1"/>
          </p:cNvPicPr>
          <p:nvPr/>
        </p:nvPicPr>
        <p:blipFill>
          <a:blip r:embed="rId5" cstate="print"/>
          <a:srcRect/>
          <a:stretch>
            <a:fillRect/>
          </a:stretch>
        </p:blipFill>
        <p:spPr bwMode="auto">
          <a:xfrm>
            <a:off x="457200" y="6172200"/>
            <a:ext cx="609600" cy="616515"/>
          </a:xfrm>
          <a:prstGeom prst="rect">
            <a:avLst/>
          </a:prstGeom>
          <a:noFill/>
          <a:ln w="9525">
            <a:noFill/>
            <a:miter lim="800000"/>
            <a:headEnd/>
            <a:tailEnd/>
          </a:ln>
        </p:spPr>
      </p:pic>
      <p:sp>
        <p:nvSpPr>
          <p:cNvPr id="15" name="TextBox 14">
            <a:extLst>
              <a:ext uri="{FF2B5EF4-FFF2-40B4-BE49-F238E27FC236}">
                <a16:creationId xmlns:a16="http://schemas.microsoft.com/office/drawing/2014/main" id="{C229AA3F-3249-F86C-D440-CEB164305419}"/>
              </a:ext>
            </a:extLst>
          </p:cNvPr>
          <p:cNvSpPr txBox="1"/>
          <p:nvPr/>
        </p:nvSpPr>
        <p:spPr>
          <a:xfrm>
            <a:off x="1" y="29069"/>
            <a:ext cx="8975272" cy="707886"/>
          </a:xfrm>
          <a:prstGeom prst="rect">
            <a:avLst/>
          </a:prstGeom>
          <a:noFill/>
        </p:spPr>
        <p:txBody>
          <a:bodyPr wrap="square">
            <a:spAutoFit/>
          </a:bodyPr>
          <a:lstStyle/>
          <a:p>
            <a:r>
              <a:rPr lang="en-US" sz="4000" b="0" dirty="0">
                <a:solidFill>
                  <a:srgbClr val="5294B6"/>
                </a:solidFill>
                <a:latin typeface="Calibri" panose="020F0502020204030204" pitchFamily="34" charset="0"/>
                <a:cs typeface="Calibri" panose="020F0502020204030204" pitchFamily="34" charset="0"/>
              </a:rPr>
              <a:t>2023-2031 HOUSING ELEMENT</a:t>
            </a:r>
            <a:endParaRPr lang="en-US" sz="4000" dirty="0"/>
          </a:p>
        </p:txBody>
      </p:sp>
      <p:sp>
        <p:nvSpPr>
          <p:cNvPr id="16" name="TextBox 15">
            <a:extLst>
              <a:ext uri="{FF2B5EF4-FFF2-40B4-BE49-F238E27FC236}">
                <a16:creationId xmlns:a16="http://schemas.microsoft.com/office/drawing/2014/main" id="{D390552B-EFD7-BF45-F538-1F9AC48A8D03}"/>
              </a:ext>
            </a:extLst>
          </p:cNvPr>
          <p:cNvSpPr txBox="1"/>
          <p:nvPr/>
        </p:nvSpPr>
        <p:spPr>
          <a:xfrm>
            <a:off x="6568" y="805256"/>
            <a:ext cx="9117495" cy="3416320"/>
          </a:xfrm>
          <a:prstGeom prst="rect">
            <a:avLst/>
          </a:prstGeom>
          <a:noFill/>
        </p:spPr>
        <p:txBody>
          <a:bodyPr wrap="square">
            <a:spAutoFit/>
          </a:bodyPr>
          <a:lstStyle/>
          <a:p>
            <a:r>
              <a:rPr lang="en-US" sz="2800" dirty="0">
                <a:solidFill>
                  <a:srgbClr val="5294B6"/>
                </a:solidFill>
                <a:latin typeface="Calibri" panose="020F0502020204030204" pitchFamily="34" charset="0"/>
                <a:cs typeface="Calibri" panose="020F0502020204030204" pitchFamily="34" charset="0"/>
              </a:rPr>
              <a:t>Overview and Highlights of </a:t>
            </a:r>
          </a:p>
          <a:p>
            <a:r>
              <a:rPr lang="en-US" sz="2800" dirty="0">
                <a:solidFill>
                  <a:srgbClr val="5294B6"/>
                </a:solidFill>
                <a:latin typeface="Calibri" panose="020F0502020204030204" pitchFamily="34" charset="0"/>
                <a:cs typeface="Calibri" panose="020F0502020204030204" pitchFamily="34" charset="0"/>
              </a:rPr>
              <a:t>Housing Needs Assessment (Chapter 3) </a:t>
            </a:r>
          </a:p>
          <a:p>
            <a:r>
              <a:rPr lang="en-US" sz="2000" dirty="0">
                <a:solidFill>
                  <a:srgbClr val="5294B6"/>
                </a:solidFill>
                <a:latin typeface="Calibri" panose="020F0502020204030204" pitchFamily="34" charset="0"/>
                <a:cs typeface="Calibri" panose="020F0502020204030204" pitchFamily="34" charset="0"/>
              </a:rPr>
              <a:t>Provides quantitative and descriptive analysis of existing and projected housing needs, and resources available to address these needs</a:t>
            </a:r>
          </a:p>
          <a:p>
            <a:pPr marL="342900" indent="-342900">
              <a:buFontTx/>
              <a:buChar char="-"/>
            </a:pPr>
            <a:r>
              <a:rPr lang="en-US" sz="2000" dirty="0">
                <a:solidFill>
                  <a:srgbClr val="5294B6"/>
                </a:solidFill>
                <a:latin typeface="Calibri" panose="020F0502020204030204" pitchFamily="34" charset="0"/>
                <a:cs typeface="Calibri" panose="020F0502020204030204" pitchFamily="34" charset="0"/>
              </a:rPr>
              <a:t>Demographic and Housing Characteristics </a:t>
            </a:r>
          </a:p>
          <a:p>
            <a:pPr marL="342900" indent="-342900">
              <a:buFontTx/>
              <a:buChar char="-"/>
            </a:pPr>
            <a:r>
              <a:rPr lang="en-US" sz="2000" dirty="0">
                <a:solidFill>
                  <a:srgbClr val="5294B6"/>
                </a:solidFill>
                <a:latin typeface="Calibri" panose="020F0502020204030204" pitchFamily="34" charset="0"/>
                <a:cs typeface="Calibri" panose="020F0502020204030204" pitchFamily="34" charset="0"/>
              </a:rPr>
              <a:t>Economic and Income Indicators (employment, jobs/housing balance)</a:t>
            </a:r>
          </a:p>
          <a:p>
            <a:pPr marL="342900" indent="-342900">
              <a:buFontTx/>
              <a:buChar char="-"/>
            </a:pPr>
            <a:r>
              <a:rPr lang="en-US" sz="2000" dirty="0">
                <a:solidFill>
                  <a:srgbClr val="5294B6"/>
                </a:solidFill>
                <a:latin typeface="Calibri" panose="020F0502020204030204" pitchFamily="34" charset="0"/>
                <a:cs typeface="Calibri" panose="020F0502020204030204" pitchFamily="34" charset="0"/>
              </a:rPr>
              <a:t>Housing Costs and Affordability</a:t>
            </a:r>
          </a:p>
          <a:p>
            <a:pPr marL="342900" indent="-342900">
              <a:buFontTx/>
              <a:buChar char="-"/>
            </a:pPr>
            <a:r>
              <a:rPr lang="en-US" sz="2000" dirty="0">
                <a:solidFill>
                  <a:srgbClr val="5294B6"/>
                </a:solidFill>
                <a:latin typeface="Calibri" panose="020F0502020204030204" pitchFamily="34" charset="0"/>
                <a:cs typeface="Calibri" panose="020F0502020204030204" pitchFamily="34" charset="0"/>
              </a:rPr>
              <a:t>Special Housing Needs (seniors, disabled) </a:t>
            </a:r>
          </a:p>
          <a:p>
            <a:pPr marL="342900" indent="-342900">
              <a:buFontTx/>
              <a:buChar char="-"/>
            </a:pPr>
            <a:r>
              <a:rPr lang="en-US" sz="2000" dirty="0">
                <a:solidFill>
                  <a:srgbClr val="5294B6"/>
                </a:solidFill>
                <a:latin typeface="Calibri" panose="020F0502020204030204" pitchFamily="34" charset="0"/>
                <a:cs typeface="Calibri" panose="020F0502020204030204" pitchFamily="34" charset="0"/>
              </a:rPr>
              <a:t>Regional Housing Needs Allocation (RHNA)</a:t>
            </a:r>
          </a:p>
          <a:p>
            <a:pPr marL="342900" indent="-342900">
              <a:buFontTx/>
              <a:buChar char="-"/>
            </a:pPr>
            <a:endParaRPr lang="en-US" sz="2000" dirty="0"/>
          </a:p>
        </p:txBody>
      </p:sp>
      <p:pic>
        <p:nvPicPr>
          <p:cNvPr id="1026" name="Picture 2" descr="Avalon Senior Housing">
            <a:extLst>
              <a:ext uri="{FF2B5EF4-FFF2-40B4-BE49-F238E27FC236}">
                <a16:creationId xmlns:a16="http://schemas.microsoft.com/office/drawing/2014/main" id="{3A9BFD5B-A74F-6D89-7B38-3839547B5B3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757" t="3467" r="3558" b="4687"/>
          <a:stretch/>
        </p:blipFill>
        <p:spPr bwMode="auto">
          <a:xfrm>
            <a:off x="4916309" y="4008733"/>
            <a:ext cx="3595232" cy="236238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26F8611-C67F-1D4E-05B2-6E4B991A3FEC}"/>
              </a:ext>
            </a:extLst>
          </p:cNvPr>
          <p:cNvSpPr txBox="1"/>
          <p:nvPr/>
        </p:nvSpPr>
        <p:spPr>
          <a:xfrm>
            <a:off x="1865045" y="5152620"/>
            <a:ext cx="2905841" cy="369332"/>
          </a:xfrm>
          <a:prstGeom prst="rect">
            <a:avLst/>
          </a:prstGeom>
          <a:noFill/>
        </p:spPr>
        <p:txBody>
          <a:bodyPr wrap="square" rtlCol="0">
            <a:spAutoFit/>
          </a:bodyPr>
          <a:lstStyle/>
          <a:p>
            <a:pPr algn="r"/>
            <a:r>
              <a:rPr lang="en-US" dirty="0"/>
              <a:t>Avalon Senior Housing</a:t>
            </a:r>
          </a:p>
        </p:txBody>
      </p:sp>
    </p:spTree>
    <p:extLst>
      <p:ext uri="{BB962C8B-B14F-4D97-AF65-F5344CB8AC3E}">
        <p14:creationId xmlns:p14="http://schemas.microsoft.com/office/powerpoint/2010/main" val="1574390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390552B-EFD7-BF45-F538-1F9AC48A8D03}"/>
              </a:ext>
            </a:extLst>
          </p:cNvPr>
          <p:cNvSpPr txBox="1"/>
          <p:nvPr/>
        </p:nvSpPr>
        <p:spPr>
          <a:xfrm>
            <a:off x="6568" y="805256"/>
            <a:ext cx="9117495" cy="5878532"/>
          </a:xfrm>
          <a:prstGeom prst="rect">
            <a:avLst/>
          </a:prstGeom>
          <a:noFill/>
        </p:spPr>
        <p:txBody>
          <a:bodyPr wrap="square">
            <a:spAutoFit/>
          </a:bodyPr>
          <a:lstStyle/>
          <a:p>
            <a:r>
              <a:rPr lang="en-US" sz="2800" dirty="0">
                <a:solidFill>
                  <a:srgbClr val="5294B6"/>
                </a:solidFill>
                <a:latin typeface="Calibri" panose="020F0502020204030204" pitchFamily="34" charset="0"/>
                <a:cs typeface="Calibri" panose="020F0502020204030204" pitchFamily="34" charset="0"/>
              </a:rPr>
              <a:t>Overview and Highlights of </a:t>
            </a:r>
          </a:p>
          <a:p>
            <a:r>
              <a:rPr lang="en-US" sz="2800" dirty="0">
                <a:solidFill>
                  <a:srgbClr val="5294B6"/>
                </a:solidFill>
                <a:latin typeface="Calibri" panose="020F0502020204030204" pitchFamily="34" charset="0"/>
                <a:cs typeface="Calibri" panose="020F0502020204030204" pitchFamily="34" charset="0"/>
              </a:rPr>
              <a:t>Constraints Analysis (Chapter 4)</a:t>
            </a:r>
          </a:p>
          <a:p>
            <a:r>
              <a:rPr lang="en-US" sz="2000" dirty="0">
                <a:solidFill>
                  <a:srgbClr val="5294B6"/>
                </a:solidFill>
                <a:latin typeface="Calibri" panose="020F0502020204030204" pitchFamily="34" charset="0"/>
                <a:cs typeface="Calibri" panose="020F0502020204030204" pitchFamily="34" charset="0"/>
              </a:rPr>
              <a:t>Assesses governmental and non-governmental restraints to development including:</a:t>
            </a:r>
          </a:p>
          <a:p>
            <a:pPr marL="914400" lvl="1" indent="-457200">
              <a:buFont typeface="+mj-lt"/>
              <a:buAutoNum type="arabicPeriod"/>
            </a:pPr>
            <a:r>
              <a:rPr lang="en-US" sz="2000" dirty="0">
                <a:solidFill>
                  <a:srgbClr val="5294B6"/>
                </a:solidFill>
                <a:latin typeface="Calibri" panose="020F0502020204030204" pitchFamily="34" charset="0"/>
                <a:cs typeface="Calibri" panose="020F0502020204030204" pitchFamily="34" charset="0"/>
              </a:rPr>
              <a:t>Potential Governmental Constraints</a:t>
            </a:r>
          </a:p>
          <a:p>
            <a:pPr marL="1257300" lvl="2" indent="-342900">
              <a:buFontTx/>
              <a:buChar char="-"/>
            </a:pPr>
            <a:r>
              <a:rPr lang="en-US" sz="2000" dirty="0">
                <a:solidFill>
                  <a:srgbClr val="5294B6"/>
                </a:solidFill>
                <a:latin typeface="Calibri" panose="020F0502020204030204" pitchFamily="34" charset="0"/>
                <a:cs typeface="Calibri" panose="020F0502020204030204" pitchFamily="34" charset="0"/>
              </a:rPr>
              <a:t>land use regulations</a:t>
            </a:r>
          </a:p>
          <a:p>
            <a:pPr marL="1257300" lvl="2" indent="-342900">
              <a:buFontTx/>
              <a:buChar char="-"/>
            </a:pPr>
            <a:r>
              <a:rPr lang="en-US" sz="2000" dirty="0">
                <a:solidFill>
                  <a:srgbClr val="5294B6"/>
                </a:solidFill>
                <a:latin typeface="Calibri" panose="020F0502020204030204" pitchFamily="34" charset="0"/>
                <a:cs typeface="Calibri" panose="020F0502020204030204" pitchFamily="34" charset="0"/>
              </a:rPr>
              <a:t>residential development standards </a:t>
            </a:r>
          </a:p>
          <a:p>
            <a:pPr marL="1257300" lvl="2" indent="-342900">
              <a:buFontTx/>
              <a:buChar char="-"/>
            </a:pPr>
            <a:r>
              <a:rPr lang="en-US" sz="2000" dirty="0">
                <a:solidFill>
                  <a:srgbClr val="5294B6"/>
                </a:solidFill>
                <a:latin typeface="Calibri" panose="020F0502020204030204" pitchFamily="34" charset="0"/>
                <a:cs typeface="Calibri" panose="020F0502020204030204" pitchFamily="34" charset="0"/>
              </a:rPr>
              <a:t>permits and procedures</a:t>
            </a:r>
          </a:p>
          <a:p>
            <a:pPr marL="914400" lvl="1" indent="-457200">
              <a:buFont typeface="+mj-lt"/>
              <a:buAutoNum type="arabicPeriod"/>
            </a:pPr>
            <a:r>
              <a:rPr lang="en-US" sz="2000" dirty="0">
                <a:solidFill>
                  <a:srgbClr val="5294B6"/>
                </a:solidFill>
                <a:latin typeface="Calibri" panose="020F0502020204030204" pitchFamily="34" charset="0"/>
                <a:cs typeface="Calibri" panose="020F0502020204030204" pitchFamily="34" charset="0"/>
              </a:rPr>
              <a:t>Environmental Considerations</a:t>
            </a:r>
          </a:p>
          <a:p>
            <a:pPr marL="1257300" lvl="2" indent="-342900">
              <a:buFontTx/>
              <a:buChar char="-"/>
            </a:pPr>
            <a:r>
              <a:rPr lang="en-US" sz="2000" dirty="0">
                <a:solidFill>
                  <a:srgbClr val="5294B6"/>
                </a:solidFill>
                <a:latin typeface="Calibri" panose="020F0502020204030204" pitchFamily="34" charset="0"/>
                <a:cs typeface="Calibri" panose="020F0502020204030204" pitchFamily="34" charset="0"/>
              </a:rPr>
              <a:t>Hazards</a:t>
            </a:r>
          </a:p>
          <a:p>
            <a:pPr marL="1257300" lvl="2" indent="-342900">
              <a:buFontTx/>
              <a:buChar char="-"/>
            </a:pPr>
            <a:r>
              <a:rPr lang="en-US" sz="2000" dirty="0">
                <a:solidFill>
                  <a:srgbClr val="5294B6"/>
                </a:solidFill>
                <a:latin typeface="Calibri" panose="020F0502020204030204" pitchFamily="34" charset="0"/>
                <a:cs typeface="Calibri" panose="020F0502020204030204" pitchFamily="34" charset="0"/>
              </a:rPr>
              <a:t>environmental regulations</a:t>
            </a:r>
          </a:p>
          <a:p>
            <a:pPr marL="1257300" lvl="2" indent="-342900">
              <a:buFontTx/>
              <a:buChar char="-"/>
            </a:pPr>
            <a:r>
              <a:rPr lang="en-US" sz="2000" dirty="0">
                <a:solidFill>
                  <a:srgbClr val="5294B6"/>
                </a:solidFill>
                <a:latin typeface="Calibri" panose="020F0502020204030204" pitchFamily="34" charset="0"/>
                <a:cs typeface="Calibri" panose="020F0502020204030204" pitchFamily="34" charset="0"/>
              </a:rPr>
              <a:t>infrastructure</a:t>
            </a:r>
          </a:p>
          <a:p>
            <a:pPr marL="914400" lvl="1" indent="-457200">
              <a:buFont typeface="+mj-lt"/>
              <a:buAutoNum type="arabicPeriod"/>
            </a:pPr>
            <a:r>
              <a:rPr lang="en-US" sz="2000" dirty="0">
                <a:solidFill>
                  <a:srgbClr val="5294B6"/>
                </a:solidFill>
                <a:latin typeface="Calibri" panose="020F0502020204030204" pitchFamily="34" charset="0"/>
                <a:cs typeface="Calibri" panose="020F0502020204030204" pitchFamily="34" charset="0"/>
              </a:rPr>
              <a:t>Non-Governmental (Market) Constraints</a:t>
            </a:r>
          </a:p>
          <a:p>
            <a:pPr marL="1257300" lvl="2" indent="-342900">
              <a:buFontTx/>
              <a:buChar char="-"/>
            </a:pPr>
            <a:r>
              <a:rPr lang="en-US" sz="2000" dirty="0">
                <a:solidFill>
                  <a:srgbClr val="5294B6"/>
                </a:solidFill>
                <a:latin typeface="Calibri" panose="020F0502020204030204" pitchFamily="34" charset="0"/>
                <a:cs typeface="Calibri" panose="020F0502020204030204" pitchFamily="34" charset="0"/>
              </a:rPr>
              <a:t>macroeconomy</a:t>
            </a:r>
          </a:p>
          <a:p>
            <a:pPr marL="1257300" lvl="2" indent="-342900">
              <a:buFontTx/>
              <a:buChar char="-"/>
            </a:pPr>
            <a:r>
              <a:rPr lang="en-US" sz="2000" dirty="0">
                <a:solidFill>
                  <a:srgbClr val="5294B6"/>
                </a:solidFill>
                <a:latin typeface="Calibri" panose="020F0502020204030204" pitchFamily="34" charset="0"/>
                <a:cs typeface="Calibri" panose="020F0502020204030204" pitchFamily="34" charset="0"/>
              </a:rPr>
              <a:t>land and home costs</a:t>
            </a:r>
          </a:p>
          <a:p>
            <a:pPr marL="1257300" lvl="2" indent="-342900">
              <a:buFontTx/>
              <a:buChar char="-"/>
            </a:pPr>
            <a:r>
              <a:rPr lang="en-US" sz="2000" dirty="0">
                <a:solidFill>
                  <a:srgbClr val="5294B6"/>
                </a:solidFill>
                <a:latin typeface="Calibri" panose="020F0502020204030204" pitchFamily="34" charset="0"/>
                <a:cs typeface="Calibri" panose="020F0502020204030204" pitchFamily="34" charset="0"/>
              </a:rPr>
              <a:t>financing availability</a:t>
            </a:r>
          </a:p>
          <a:p>
            <a:pPr marL="1257300" lvl="2" indent="-342900">
              <a:buFontTx/>
              <a:buChar char="-"/>
            </a:pPr>
            <a:endParaRPr lang="en-US" sz="2000" dirty="0">
              <a:solidFill>
                <a:srgbClr val="5294B6"/>
              </a:solidFill>
              <a:latin typeface="Calibri" panose="020F0502020204030204" pitchFamily="34" charset="0"/>
              <a:cs typeface="Calibri" panose="020F0502020204030204" pitchFamily="34" charset="0"/>
            </a:endParaRPr>
          </a:p>
          <a:p>
            <a:pPr marL="1257300" lvl="2" indent="-342900">
              <a:buFontTx/>
              <a:buChar char="-"/>
            </a:pPr>
            <a:endParaRPr lang="en-US" sz="2000" dirty="0">
              <a:solidFill>
                <a:srgbClr val="5294B6"/>
              </a:solidFill>
              <a:latin typeface="Calibri" panose="020F0502020204030204" pitchFamily="34" charset="0"/>
              <a:cs typeface="Calibri" panose="020F0502020204030204" pitchFamily="34" charset="0"/>
            </a:endParaRPr>
          </a:p>
          <a:p>
            <a:pPr marL="342900" indent="-342900">
              <a:buFontTx/>
              <a:buChar char="-"/>
            </a:pPr>
            <a:endParaRPr lang="en-US" sz="2000" dirty="0"/>
          </a:p>
        </p:txBody>
      </p:sp>
      <p:cxnSp>
        <p:nvCxnSpPr>
          <p:cNvPr id="11" name="Straight Connector 10">
            <a:extLst>
              <a:ext uri="{FF2B5EF4-FFF2-40B4-BE49-F238E27FC236}">
                <a16:creationId xmlns:a16="http://schemas.microsoft.com/office/drawing/2014/main" id="{88E5B416-A676-4155-B1E8-ECA2DDEEC39B}"/>
              </a:ext>
            </a:extLst>
          </p:cNvPr>
          <p:cNvCxnSpPr>
            <a:cxnSpLocks/>
          </p:cNvCxnSpPr>
          <p:nvPr/>
        </p:nvCxnSpPr>
        <p:spPr>
          <a:xfrm>
            <a:off x="6569" y="657227"/>
            <a:ext cx="9137431" cy="31744"/>
          </a:xfrm>
          <a:prstGeom prst="line">
            <a:avLst/>
          </a:prstGeom>
          <a:ln w="28575">
            <a:solidFill>
              <a:srgbClr val="C1D16E"/>
            </a:solidFill>
          </a:ln>
          <a:effectLst/>
        </p:spPr>
        <p:style>
          <a:lnRef idx="2">
            <a:schemeClr val="accent1"/>
          </a:lnRef>
          <a:fillRef idx="0">
            <a:schemeClr val="accent1"/>
          </a:fillRef>
          <a:effectRef idx="1">
            <a:schemeClr val="accent1"/>
          </a:effectRef>
          <a:fontRef idx="minor">
            <a:schemeClr val="tx1"/>
          </a:fontRef>
        </p:style>
      </p:cxnSp>
      <p:pic>
        <p:nvPicPr>
          <p:cNvPr id="7" name="Picture 2" descr="C:\Users\greddy\Desktop\PlaceWorks_White.png">
            <a:extLst>
              <a:ext uri="{FF2B5EF4-FFF2-40B4-BE49-F238E27FC236}">
                <a16:creationId xmlns:a16="http://schemas.microsoft.com/office/drawing/2014/main" id="{DD2E14C0-636C-4D73-A360-F840D647F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75" y="1000126"/>
            <a:ext cx="1758156" cy="31814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E9BB326-E34A-154E-A06A-F69B6792D458}"/>
              </a:ext>
            </a:extLst>
          </p:cNvPr>
          <p:cNvPicPr>
            <a:picLocks noChangeAspect="1"/>
          </p:cNvPicPr>
          <p:nvPr/>
        </p:nvPicPr>
        <p:blipFill>
          <a:blip r:embed="rId4"/>
          <a:stretch>
            <a:fillRect/>
          </a:stretch>
        </p:blipFill>
        <p:spPr>
          <a:xfrm>
            <a:off x="6525986" y="1000126"/>
            <a:ext cx="2514600" cy="419100"/>
          </a:xfrm>
          <a:prstGeom prst="rect">
            <a:avLst/>
          </a:prstGeom>
        </p:spPr>
      </p:pic>
      <p:pic>
        <p:nvPicPr>
          <p:cNvPr id="14" name="Picture 2" descr="logo">
            <a:extLst>
              <a:ext uri="{FF2B5EF4-FFF2-40B4-BE49-F238E27FC236}">
                <a16:creationId xmlns:a16="http://schemas.microsoft.com/office/drawing/2014/main" id="{2253B77F-36A1-B302-3E2B-4F3522A2B52C}"/>
              </a:ext>
            </a:extLst>
          </p:cNvPr>
          <p:cNvPicPr>
            <a:picLocks noChangeAspect="1" noChangeArrowheads="1"/>
          </p:cNvPicPr>
          <p:nvPr/>
        </p:nvPicPr>
        <p:blipFill>
          <a:blip r:embed="rId5" cstate="print"/>
          <a:srcRect/>
          <a:stretch>
            <a:fillRect/>
          </a:stretch>
        </p:blipFill>
        <p:spPr bwMode="auto">
          <a:xfrm>
            <a:off x="457200" y="6172200"/>
            <a:ext cx="609600" cy="616515"/>
          </a:xfrm>
          <a:prstGeom prst="rect">
            <a:avLst/>
          </a:prstGeom>
          <a:noFill/>
          <a:ln w="9525">
            <a:noFill/>
            <a:miter lim="800000"/>
            <a:headEnd/>
            <a:tailEnd/>
          </a:ln>
        </p:spPr>
      </p:pic>
      <p:sp>
        <p:nvSpPr>
          <p:cNvPr id="15" name="TextBox 14">
            <a:extLst>
              <a:ext uri="{FF2B5EF4-FFF2-40B4-BE49-F238E27FC236}">
                <a16:creationId xmlns:a16="http://schemas.microsoft.com/office/drawing/2014/main" id="{C229AA3F-3249-F86C-D440-CEB164305419}"/>
              </a:ext>
            </a:extLst>
          </p:cNvPr>
          <p:cNvSpPr txBox="1"/>
          <p:nvPr/>
        </p:nvSpPr>
        <p:spPr>
          <a:xfrm>
            <a:off x="1" y="29069"/>
            <a:ext cx="8975272" cy="707886"/>
          </a:xfrm>
          <a:prstGeom prst="rect">
            <a:avLst/>
          </a:prstGeom>
          <a:noFill/>
        </p:spPr>
        <p:txBody>
          <a:bodyPr wrap="square">
            <a:spAutoFit/>
          </a:bodyPr>
          <a:lstStyle/>
          <a:p>
            <a:r>
              <a:rPr lang="en-US" sz="4000" b="0" dirty="0">
                <a:solidFill>
                  <a:srgbClr val="5294B6"/>
                </a:solidFill>
                <a:latin typeface="Calibri" panose="020F0502020204030204" pitchFamily="34" charset="0"/>
                <a:cs typeface="Calibri" panose="020F0502020204030204" pitchFamily="34" charset="0"/>
              </a:rPr>
              <a:t>2023-2031 HOUSING ELEMENT</a:t>
            </a:r>
            <a:endParaRPr lang="en-US" sz="4000" dirty="0"/>
          </a:p>
        </p:txBody>
      </p:sp>
      <p:pic>
        <p:nvPicPr>
          <p:cNvPr id="10" name="Picture 9" descr="Icon&#10;&#10;Description automatically generated">
            <a:extLst>
              <a:ext uri="{FF2B5EF4-FFF2-40B4-BE49-F238E27FC236}">
                <a16:creationId xmlns:a16="http://schemas.microsoft.com/office/drawing/2014/main" id="{E4946133-B9E3-4D9C-B113-00B25C2E2E65}"/>
              </a:ext>
            </a:extLst>
          </p:cNvPr>
          <p:cNvPicPr>
            <a:picLocks noChangeAspect="1"/>
          </p:cNvPicPr>
          <p:nvPr/>
        </p:nvPicPr>
        <p:blipFill>
          <a:blip r:embed="rId6"/>
          <a:stretch>
            <a:fillRect/>
          </a:stretch>
        </p:blipFill>
        <p:spPr>
          <a:xfrm>
            <a:off x="6525986" y="4281959"/>
            <a:ext cx="2217126" cy="1770785"/>
          </a:xfrm>
          <a:prstGeom prst="rect">
            <a:avLst/>
          </a:prstGeom>
        </p:spPr>
      </p:pic>
    </p:spTree>
    <p:extLst>
      <p:ext uri="{BB962C8B-B14F-4D97-AF65-F5344CB8AC3E}">
        <p14:creationId xmlns:p14="http://schemas.microsoft.com/office/powerpoint/2010/main" val="16125953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1929</TotalTime>
  <Words>3547</Words>
  <Application>Microsoft Office PowerPoint</Application>
  <PresentationFormat>On-screen Show (4:3)</PresentationFormat>
  <Paragraphs>616</Paragraphs>
  <Slides>35</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Emeryville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Navarre Oaks</dc:creator>
  <cp:lastModifiedBy>Valerie Bernardo</cp:lastModifiedBy>
  <cp:revision>24</cp:revision>
  <dcterms:created xsi:type="dcterms:W3CDTF">2022-05-25T21:14:32Z</dcterms:created>
  <dcterms:modified xsi:type="dcterms:W3CDTF">2022-06-01T23:47:43Z</dcterms:modified>
</cp:coreProperties>
</file>