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302" r:id="rId33"/>
    <p:sldId id="288" r:id="rId34"/>
    <p:sldId id="303" r:id="rId35"/>
    <p:sldId id="289" r:id="rId36"/>
    <p:sldId id="304" r:id="rId37"/>
    <p:sldId id="290" r:id="rId38"/>
    <p:sldId id="305" r:id="rId39"/>
    <p:sldId id="291" r:id="rId40"/>
    <p:sldId id="292" r:id="rId41"/>
    <p:sldId id="293" r:id="rId42"/>
    <p:sldId id="295" r:id="rId43"/>
    <p:sldId id="296" r:id="rId44"/>
    <p:sldId id="297" r:id="rId45"/>
    <p:sldId id="298" r:id="rId46"/>
    <p:sldId id="299" r:id="rId47"/>
    <p:sldId id="300" r:id="rId48"/>
    <p:sldId id="301" r:id="rId49"/>
  </p:sldIdLst>
  <p:sldSz cx="9753600" cy="7315200"/>
  <p:notesSz cx="6858000" cy="9144000"/>
  <p:embeddedFontLst>
    <p:embeddedFont>
      <p:font typeface="Arimo" panose="020B0604020202020204" pitchFamily="3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Montserrat Classic" pitchFamily="2" charset="77"/>
      <p:regular r:id="rId55"/>
    </p:embeddedFont>
    <p:embeddedFont>
      <p:font typeface="Montserrat Light" pitchFamily="2" charset="77"/>
      <p:regular r:id="rId56"/>
    </p:embeddedFont>
    <p:embeddedFont>
      <p:font typeface="Montserrat Light Bold" pitchFamily="2" charset="77"/>
      <p:regular r:id="rId57"/>
      <p:bold r:id="rId58"/>
    </p:embeddedFont>
    <p:embeddedFont>
      <p:font typeface="Open Sans" panose="020B0606030504020204" pitchFamily="34" charset="0"/>
      <p:regular r:id="rId59"/>
      <p:bold r:id="rId60"/>
      <p:italic r:id="rId61"/>
      <p:boldItalic r:id="rId62"/>
    </p:embeddedFont>
    <p:embeddedFont>
      <p:font typeface="Open Sans Light" panose="020B0306030504020204" pitchFamily="34" charset="0"/>
      <p:regular r:id="rId63"/>
      <p:italic r:id="rId64"/>
    </p:embeddedFont>
    <p:embeddedFont>
      <p:font typeface="Open Sans Light Bold" panose="020B0806030504020204" pitchFamily="34" charset="0"/>
      <p:regular r:id="rId65"/>
      <p:bold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233167-FC71-9040-9097-F815E4B94DBC}" v="221" dt="2021-05-20T08:28:18.6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07" autoAdjust="0"/>
  </p:normalViewPr>
  <p:slideViewPr>
    <p:cSldViewPr>
      <p:cViewPr varScale="1">
        <p:scale>
          <a:sx n="99" d="100"/>
          <a:sy n="99" d="100"/>
        </p:scale>
        <p:origin x="181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4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ci.emeryville.ca.us/DocumentCenter/View/10421/Employee-Good-Faith-Form?bidId=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10.emf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www.ci.emeryville.ca.us/DocumentCenter/View/10420/City-Of-Emeryville-FWW-Advance-Notice-Form?bidId=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2.emf"/><Relationship Id="rId5" Type="http://schemas.openxmlformats.org/officeDocument/2006/relationships/hyperlink" Target="https://www.ci.emeryville.ca.us/DocumentCenter/View/10420/City-Of-Emeryville-FWW-Advance-Notice-Form?bidId=" TargetMode="Externa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15.jpe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ci.emeryville.ca.us/DocumentCenter/View/10422/Predictability-Pay-Structure-Reference-Sheet-Final?bidId=" TargetMode="Externa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6.emf"/><Relationship Id="rId5" Type="http://schemas.openxmlformats.org/officeDocument/2006/relationships/image" Target="../media/image15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hyperlink" Target="https://www.ci.emeryville.ca.us/DocumentCenter/View/10189/Employee-Claim-FormFinal?bidId=" TargetMode="External"/><Relationship Id="rId5" Type="http://schemas.openxmlformats.org/officeDocument/2006/relationships/image" Target="../media/image23.emf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6.png"/><Relationship Id="rId5" Type="http://schemas.openxmlformats.org/officeDocument/2006/relationships/image" Target="../media/image24.jpeg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hyperlink" Target="https://www.ci.emeryville.ca.us/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i.emeryville.ca.us/DocumentCenter/View/10422/Predictability-Pay-Structure-Reference-Sheet-Final?bidId=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ci.emeryville.ca.us/DocumentCenter/View/10180/Final-Final-Draft-_Content_FWW-Notice-For-Employees?bidId=" TargetMode="Externa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hyperlink" Target="https://www.ci.emeryville.ca.us/DocumentCenter/View/10190/16-007FairWorkWeek110116?bidId=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i.emeryville.ca.us/DocumentCenter/View/10232/2017-FWW-Poster-Mandarin_Final?bidId=" TargetMode="External"/><Relationship Id="rId13" Type="http://schemas.openxmlformats.org/officeDocument/2006/relationships/hyperlink" Target="https://www.ci.emeryville.ca.us/DocumentCenter/View/10421/Employee-Good-Faith-Form?bidId=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ci.emeryville.ca.us/DocumentCenter/View/10233/2017-FWW-Poster-Spanish_Final?bidId=" TargetMode="External"/><Relationship Id="rId12" Type="http://schemas.openxmlformats.org/officeDocument/2006/relationships/hyperlink" Target="https://www.ci.emeryville.ca.us/DocumentCenter/View/10420/City-Of-Emeryville-FWW-Advance-Notice-Form?bidId=" TargetMode="Externa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hyperlink" Target="https://www.ci.emeryville.ca.us/DocumentCenter/View/10183/Fair-Work-Week-Poster?bidId=" TargetMode="External"/><Relationship Id="rId11" Type="http://schemas.openxmlformats.org/officeDocument/2006/relationships/hyperlink" Target="https://www.ci.emeryville.ca.us/DocumentCenter/View/10236/Chinese_FWW-Notice-1-2?bidId=" TargetMode="External"/><Relationship Id="rId5" Type="http://schemas.openxmlformats.org/officeDocument/2006/relationships/image" Target="../media/image26.jpeg"/><Relationship Id="rId10" Type="http://schemas.openxmlformats.org/officeDocument/2006/relationships/hyperlink" Target="https://www.ci.emeryville.ca.us/DocumentCenter/View/10180/Final-Final-Draft-_Content_FWW-Notice-For-Employees?bidId=" TargetMode="External"/><Relationship Id="rId4" Type="http://schemas.openxmlformats.org/officeDocument/2006/relationships/image" Target="../media/image1.jpeg"/><Relationship Id="rId9" Type="http://schemas.openxmlformats.org/officeDocument/2006/relationships/hyperlink" Target="https://www.ci.emeryville.ca.us/DocumentCenter/View/10238/FWW-Farsi?bidId=" TargetMode="External"/><Relationship Id="rId1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hyperlink" Target="https://www.ci.emeryville.ca.us/DocumentCenter/View/10189/Employee-Claim-FormFinal?bidId=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2526" t="16497" r="37769" b="4986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46000"/>
          </a:blip>
          <a:srcRect l="5268" r="5268" b="24765"/>
          <a:stretch>
            <a:fillRect/>
          </a:stretch>
        </p:blipFill>
        <p:spPr>
          <a:xfrm>
            <a:off x="4936679" y="910779"/>
            <a:ext cx="4486957" cy="25155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alphaModFix amt="53000"/>
          </a:blip>
          <a:srcRect l="1438" t="1349" r="1044" b="16960"/>
          <a:stretch>
            <a:fillRect/>
          </a:stretch>
        </p:blipFill>
        <p:spPr>
          <a:xfrm>
            <a:off x="3380002" y="3426326"/>
            <a:ext cx="4733393" cy="2446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alphaModFix amt="70000"/>
          </a:blip>
          <a:srcRect/>
          <a:stretch>
            <a:fillRect/>
          </a:stretch>
        </p:blipFill>
        <p:spPr>
          <a:xfrm>
            <a:off x="7281317" y="3221123"/>
            <a:ext cx="2142319" cy="14282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alphaModFix amt="48000"/>
          </a:blip>
          <a:srcRect l="1726" r="1726"/>
          <a:stretch>
            <a:fillRect/>
          </a:stretch>
        </p:blipFill>
        <p:spPr>
          <a:xfrm>
            <a:off x="1865948" y="3426326"/>
            <a:ext cx="2556510" cy="17653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31520" y="523686"/>
            <a:ext cx="5734050" cy="20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69"/>
              </a:lnSpc>
            </a:pPr>
            <a:r>
              <a:rPr lang="en-US" sz="1192" spc="226" dirty="0">
                <a:solidFill>
                  <a:srgbClr val="F2F2F2"/>
                </a:solidFill>
                <a:latin typeface="Montserrat Classic"/>
              </a:rPr>
              <a:t>ENTRENAMIENTO DE NORMAS LABORALES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6174105"/>
            <a:ext cx="4205159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4"/>
              </a:lnSpc>
            </a:pPr>
            <a:r>
              <a:rPr lang="en-US" sz="1192" spc="226" dirty="0">
                <a:solidFill>
                  <a:srgbClr val="F2F2F2"/>
                </a:solidFill>
                <a:latin typeface="Montserrat Classic"/>
              </a:rPr>
              <a:t>ORDENANZA DE FAIR WORKWEEK</a:t>
            </a:r>
          </a:p>
          <a:p>
            <a:pPr>
              <a:lnSpc>
                <a:spcPts val="1574"/>
              </a:lnSpc>
            </a:pPr>
            <a:r>
              <a:rPr lang="en-US" sz="1125" spc="213" dirty="0">
                <a:solidFill>
                  <a:srgbClr val="F2F2F2"/>
                </a:solidFill>
                <a:latin typeface="Montserrat Classic"/>
              </a:rPr>
              <a:t> CODIGO MUNICIPAL DE EMERYVILLE </a:t>
            </a:r>
          </a:p>
          <a:p>
            <a:pPr>
              <a:lnSpc>
                <a:spcPts val="1574"/>
              </a:lnSpc>
            </a:pPr>
            <a:r>
              <a:rPr lang="en-US" sz="1125" spc="213" dirty="0">
                <a:solidFill>
                  <a:srgbClr val="F2F2F2"/>
                </a:solidFill>
                <a:latin typeface="Montserrat Classic"/>
              </a:rPr>
              <a:t>CAPITULO 39 DEL TITULO 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04992" y="6555105"/>
            <a:ext cx="3240564" cy="174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Classic"/>
              </a:rPr>
              <a:t>WWW.CI.EMERYVILLE.CA.US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520" y="1078230"/>
            <a:ext cx="7381875" cy="239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60"/>
              </a:lnSpc>
            </a:pPr>
            <a:r>
              <a:rPr lang="en-US" sz="6956" spc="1321" dirty="0">
                <a:solidFill>
                  <a:srgbClr val="F2F2F2"/>
                </a:solidFill>
                <a:latin typeface="Montserrat Light"/>
              </a:rPr>
              <a:t>FAIR WORK- WEEK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1520" y="844104"/>
            <a:ext cx="738187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400" dirty="0">
                <a:solidFill>
                  <a:srgbClr val="FFFFFF"/>
                </a:solidFill>
                <a:latin typeface="Open Sans"/>
              </a:rPr>
              <a:t>ORDENANZA</a:t>
            </a:r>
          </a:p>
        </p:txBody>
      </p:sp>
      <p:pic>
        <p:nvPicPr>
          <p:cNvPr id="11" name="Audio Recording May 12, 2021 at 4:58:55 PM" descr="Audio Recording May 12, 2021 at 4:58:55 PM">
            <a:hlinkClick r:id="" action="ppaction://media"/>
            <a:extLst>
              <a:ext uri="{FF2B5EF4-FFF2-40B4-BE49-F238E27FC236}">
                <a16:creationId xmlns:a16="http://schemas.microsoft.com/office/drawing/2014/main" id="{7734B594-45EE-944D-B04C-014C147E1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37000"/>
          </a:blip>
          <a:srcRect b="16763"/>
          <a:stretch>
            <a:fillRect/>
          </a:stretch>
        </p:blipFill>
        <p:spPr>
          <a:xfrm>
            <a:off x="731520" y="1489625"/>
            <a:ext cx="7662790" cy="47836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4438" y="293462"/>
            <a:ext cx="8369482" cy="588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56"/>
              </a:lnSpc>
            </a:pPr>
            <a:r>
              <a:rPr lang="en-US" sz="3397" spc="645" dirty="0">
                <a:solidFill>
                  <a:srgbClr val="F2F2F2"/>
                </a:solidFill>
                <a:latin typeface="Montserrat Light"/>
              </a:rPr>
              <a:t>TAMAÑO DEL EMPLEADOR: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1520" y="2220301"/>
            <a:ext cx="7583868" cy="10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4"/>
              </a:lnSpc>
            </a:pPr>
            <a:r>
              <a:rPr lang="en-US" sz="2024" spc="222" dirty="0">
                <a:solidFill>
                  <a:srgbClr val="F2F2F2"/>
                </a:solidFill>
                <a:latin typeface="Montserrat Light"/>
              </a:rPr>
              <a:t>EL TAMAÑO DEL EMPLEADOR PARA EMPRESAS EN LAS QUE EMPLEADOS FLUCTUANTES ESTÁ DETERMINADO POR: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35855" y="6383655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1018" y="843629"/>
            <a:ext cx="7343831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DOTACION DE PERSONAL FLUCTUANTE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3456940"/>
            <a:ext cx="766279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NÚMERO PROMEDIO SEMANAL DE EMPLEADOS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2059" y="4071974"/>
            <a:ext cx="7662790" cy="74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NÚMERO DE EMPLEADOS POR TRIMESTRE A PARTIR DEL 1 DE ENERO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2598" y="5225013"/>
            <a:ext cx="766279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u="sng" dirty="0">
                <a:solidFill>
                  <a:srgbClr val="FFFFFF"/>
                </a:solidFill>
                <a:latin typeface="Montserrat Light"/>
              </a:rPr>
              <a:t>(50 EE/WK * 6 WEEKS) + (65 EE/WK * 7 WKS)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2598" y="5550133"/>
            <a:ext cx="766279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13 WKS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57048" y="5225013"/>
            <a:ext cx="1925207" cy="372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7"/>
              </a:lnSpc>
            </a:pPr>
            <a:r>
              <a:rPr lang="en-US" sz="2205" dirty="0">
                <a:solidFill>
                  <a:srgbClr val="FFFFFF"/>
                </a:solidFill>
                <a:latin typeface="Montserrat Light Bold"/>
              </a:rPr>
              <a:t>= 58</a:t>
            </a:r>
          </a:p>
        </p:txBody>
      </p:sp>
      <p:pic>
        <p:nvPicPr>
          <p:cNvPr id="12" name="Audio Recording May 12, 2021 at 6:16:52 PM" descr="Audio Recording May 12, 2021 at 6:16:52 PM">
            <a:hlinkClick r:id="" action="ppaction://media"/>
            <a:extLst>
              <a:ext uri="{FF2B5EF4-FFF2-40B4-BE49-F238E27FC236}">
                <a16:creationId xmlns:a16="http://schemas.microsoft.com/office/drawing/2014/main" id="{045A366B-44B4-F54B-A08D-F959B0961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37000"/>
          </a:blip>
          <a:srcRect b="16763"/>
          <a:stretch>
            <a:fillRect/>
          </a:stretch>
        </p:blipFill>
        <p:spPr>
          <a:xfrm>
            <a:off x="731520" y="1489625"/>
            <a:ext cx="7662790" cy="47836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2598" y="306432"/>
            <a:ext cx="7343831" cy="514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3"/>
              </a:lnSpc>
            </a:pPr>
            <a:r>
              <a:rPr lang="en-US" sz="2981" spc="566" dirty="0">
                <a:solidFill>
                  <a:srgbClr val="F2F2F2"/>
                </a:solidFill>
                <a:latin typeface="Montserrat Light"/>
              </a:rPr>
              <a:t>TAMAÑO DEL EMPLEADOR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1520" y="1610701"/>
            <a:ext cx="6743700" cy="31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4"/>
              </a:lnSpc>
            </a:pPr>
            <a:r>
              <a:rPr lang="en-US" sz="2024" spc="222" dirty="0">
                <a:solidFill>
                  <a:srgbClr val="F2F2F2"/>
                </a:solidFill>
                <a:latin typeface="Montserrat Light"/>
              </a:rPr>
              <a:t>EJERCISIO 1: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35855" y="6383655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2598" y="783155"/>
            <a:ext cx="7343831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DOTACION DE PERSONAL FLUCTUANTE</a:t>
            </a:r>
            <a:r>
              <a:rPr lang="en-US" sz="1200" dirty="0">
                <a:solidFill>
                  <a:srgbClr val="F2F2F2"/>
                </a:solidFill>
                <a:latin typeface="Arimo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2100104"/>
            <a:ext cx="7662790" cy="432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LA TIENDA FIESTA VENDE SUMINISTROS PARA LA FIESTA Y CONTRATA TRABAJADORES TEMPORALES ADICIONALES DURANTE LAS VACACIONES DURANTE EL AÑO. EL AÑO PASADO EMPLEÓ UN PROMEDIO DE 30 TRABAJADORES POR SEMANA DURANTE 6 SEMANAS, PERO LA MITAD DE ELLOS ERA EMPLEADOS TEMPORALES. ACTUALMENTE LA TIENDA FIESTA TIENE SOLO 12 EMPLEADOS. ¿LA TIENDA FIESTA TIENE SUFICIENTES TRABAJADORES PARA CONTAR COMO EMPLEADOR MINORISTA BAJO LA ORDENANZA?</a:t>
            </a:r>
          </a:p>
        </p:txBody>
      </p:sp>
      <p:pic>
        <p:nvPicPr>
          <p:cNvPr id="8" name="Audio Recording May 12, 2021 at 6:22:02 PM" descr="Audio Recording May 12, 2021 at 6:22:02 PM">
            <a:hlinkClick r:id="" action="ppaction://media"/>
            <a:extLst>
              <a:ext uri="{FF2B5EF4-FFF2-40B4-BE49-F238E27FC236}">
                <a16:creationId xmlns:a16="http://schemas.microsoft.com/office/drawing/2014/main" id="{4E6B5394-0192-2146-BFFC-3C2EF6AB7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37000"/>
          </a:blip>
          <a:srcRect b="16763"/>
          <a:stretch>
            <a:fillRect/>
          </a:stretch>
        </p:blipFill>
        <p:spPr>
          <a:xfrm>
            <a:off x="731520" y="1489625"/>
            <a:ext cx="7662790" cy="47836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2598" y="306432"/>
            <a:ext cx="7343831" cy="514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3"/>
              </a:lnSpc>
            </a:pPr>
            <a:r>
              <a:rPr lang="en-US" sz="2981" spc="566" dirty="0">
                <a:solidFill>
                  <a:srgbClr val="F2F2F2"/>
                </a:solidFill>
                <a:latin typeface="Montserrat Light"/>
              </a:rPr>
              <a:t>TAMAÑO DEL EMPLEADOR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2150" y="1625941"/>
            <a:ext cx="6743700" cy="31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4"/>
              </a:lnSpc>
            </a:pPr>
            <a:r>
              <a:rPr lang="en-US" sz="2024" spc="222" dirty="0">
                <a:solidFill>
                  <a:srgbClr val="F2F2F2"/>
                </a:solidFill>
                <a:latin typeface="Montserrat Light"/>
              </a:rPr>
              <a:t>EJERCISIO 1: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35855" y="6383655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2598" y="783155"/>
            <a:ext cx="7343831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DOTACION DE PERSONAL FLUCTUANTE</a:t>
            </a:r>
            <a:r>
              <a:rPr lang="en-US" sz="1200" dirty="0">
                <a:solidFill>
                  <a:srgbClr val="F2F2F2"/>
                </a:solidFill>
                <a:latin typeface="Arimo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2411902"/>
            <a:ext cx="766279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RESPUESTA: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1520" y="2985809"/>
            <a:ext cx="7662790" cy="2738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SI. AUNQUE LOS TRABAJADORES DE LA TIENDA FIESTA CUENTAN CAMBIOS DE SEMANA A SEMANA, EL NÚMERO PROMEDIO DE EMPLEADOS SEMANALES SERÍA 20, POR LO QUE EMPLEA SUFICIENTES EMPLEADOS PARA ESTAR CUBIERTOS AUNQUE HAY ALGUNOS EMPLEADOS TEMPORALES DURANTE EL AÑO.</a:t>
            </a:r>
          </a:p>
        </p:txBody>
      </p:sp>
      <p:pic>
        <p:nvPicPr>
          <p:cNvPr id="9" name="Audio Recording May 12, 2021 at 6:23:45 PM" descr="Audio Recording May 12, 2021 at 6:23:45 PM">
            <a:hlinkClick r:id="" action="ppaction://media"/>
            <a:extLst>
              <a:ext uri="{FF2B5EF4-FFF2-40B4-BE49-F238E27FC236}">
                <a16:creationId xmlns:a16="http://schemas.microsoft.com/office/drawing/2014/main" id="{CD8199AF-502A-7840-8E45-3A3532A43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37000"/>
          </a:blip>
          <a:srcRect b="16763"/>
          <a:stretch>
            <a:fillRect/>
          </a:stretch>
        </p:blipFill>
        <p:spPr>
          <a:xfrm>
            <a:off x="731520" y="1489625"/>
            <a:ext cx="7662790" cy="47836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2598" y="306432"/>
            <a:ext cx="7343831" cy="514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3"/>
              </a:lnSpc>
            </a:pPr>
            <a:r>
              <a:rPr lang="en-US" sz="2981" spc="566" dirty="0">
                <a:solidFill>
                  <a:srgbClr val="F2F2F2"/>
                </a:solidFill>
                <a:latin typeface="Montserrat Light"/>
              </a:rPr>
              <a:t>TAMAÑO DEL EMPLEADOR</a:t>
            </a:r>
            <a:r>
              <a:rPr lang="en-US" sz="1200" spc="228" dirty="0">
                <a:solidFill>
                  <a:srgbClr val="F2F2F2"/>
                </a:solidFill>
                <a:latin typeface="Arimo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2150" y="1625941"/>
            <a:ext cx="6743700" cy="33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4"/>
              </a:lnSpc>
            </a:pPr>
            <a:r>
              <a:rPr lang="en-US" sz="2024" spc="222" dirty="0">
                <a:solidFill>
                  <a:srgbClr val="F2F2F2"/>
                </a:solidFill>
                <a:latin typeface="Montserrat Light"/>
              </a:rPr>
              <a:t>PREGUNTA: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62737" y="6856095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2598" y="783155"/>
            <a:ext cx="7343831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DOTACION DE PERSONAL FLUCTUANTE</a:t>
            </a:r>
            <a:r>
              <a:rPr lang="en-US" sz="1200" dirty="0">
                <a:solidFill>
                  <a:srgbClr val="F2F2F2"/>
                </a:solidFill>
                <a:latin typeface="Arimo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2411902"/>
            <a:ext cx="7662790" cy="1148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¿QUÉ SUCEDE CUANDO UN EMPLEADOR CUBIERTO HA LLEVADO EMPLEADOS DE OTRAS TIENDAS Y TRABAJAN DURANTE UN PERIODO CORTO?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1520" y="4011014"/>
            <a:ext cx="766279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RESPUESTA: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520" y="4427574"/>
            <a:ext cx="7662790" cy="2340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LA ORDENANZA SE APLICA SI LOS CAMBIOS DE PERSONAL HACEN QUE EL EMPLEADOR TENGA 20 EE'S O MÁS QUE TRABAJAN UN MINIMO DE 2 HORAS / SEMANA EN LA CIUDAD DE EMERYVILLE. POR LO TANTO, EL EMPLEADOR DEBE INFORMAR EL CAMBIO DE EE Y EL PROMEDIO DE EE POR TRIMESTRE.</a:t>
            </a:r>
          </a:p>
        </p:txBody>
      </p:sp>
      <p:pic>
        <p:nvPicPr>
          <p:cNvPr id="10" name="Audio Recording May 12, 2021 at 6:27:15 PM" descr="Audio Recording May 12, 2021 at 6:27:15 PM">
            <a:hlinkClick r:id="" action="ppaction://media"/>
            <a:extLst>
              <a:ext uri="{FF2B5EF4-FFF2-40B4-BE49-F238E27FC236}">
                <a16:creationId xmlns:a16="http://schemas.microsoft.com/office/drawing/2014/main" id="{91DF9187-EDCC-FA4B-A97F-47C9D24BA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37000"/>
          </a:blip>
          <a:srcRect b="16763"/>
          <a:stretch>
            <a:fillRect/>
          </a:stretch>
        </p:blipFill>
        <p:spPr>
          <a:xfrm>
            <a:off x="731520" y="1489625"/>
            <a:ext cx="7662790" cy="47836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2598" y="306432"/>
            <a:ext cx="7343831" cy="514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3"/>
              </a:lnSpc>
            </a:pPr>
            <a:r>
              <a:rPr lang="en-US" sz="2981" spc="566" dirty="0">
                <a:solidFill>
                  <a:srgbClr val="F2F2F2"/>
                </a:solidFill>
                <a:latin typeface="Montserrat Light"/>
              </a:rPr>
              <a:t>TAMAÑO DEL EMPLEADOR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2150" y="1625941"/>
            <a:ext cx="6743700" cy="10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4"/>
              </a:lnSpc>
            </a:pPr>
            <a:r>
              <a:rPr lang="en-US" sz="2024" spc="222" dirty="0">
                <a:solidFill>
                  <a:srgbClr val="F2F2F2"/>
                </a:solidFill>
                <a:latin typeface="Montserrat Light"/>
              </a:rPr>
              <a:t>UNA NUEVA EMPRESA DEBE CALCULAR EL TAMAÑO DE LA EMPRESA PARA EL TRIMESTRE ACTUAL, EN BASE A: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35855" y="6383655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2598" y="783155"/>
            <a:ext cx="7343831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NUEVA EMPREZA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2969481"/>
            <a:ext cx="7662790" cy="74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NÚMERO PROMEDIO DE EMPLEADOS  POR SEMANA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1520" y="4054194"/>
            <a:ext cx="7662790" cy="74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EMPLEADO TRABAJÓ 90 DÍAS DESPUÉS DE LA APERTURA DEL NEGOCIO</a:t>
            </a:r>
          </a:p>
        </p:txBody>
      </p:sp>
      <p:pic>
        <p:nvPicPr>
          <p:cNvPr id="9" name="Audio Recording May 17, 2021 at 9:07:03 PM" descr="Audio Recording May 17, 2021 at 9:07:03 PM">
            <a:hlinkClick r:id="" action="ppaction://media"/>
            <a:extLst>
              <a:ext uri="{FF2B5EF4-FFF2-40B4-BE49-F238E27FC236}">
                <a16:creationId xmlns:a16="http://schemas.microsoft.com/office/drawing/2014/main" id="{FE5A6C1A-1DDC-C246-BB5F-E6315CF46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2598" y="306432"/>
            <a:ext cx="8166791" cy="104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3"/>
              </a:lnSpc>
            </a:pPr>
            <a:r>
              <a:rPr lang="en-US" sz="2981" spc="566" dirty="0">
                <a:solidFill>
                  <a:srgbClr val="F2F2F2"/>
                </a:solidFill>
                <a:latin typeface="Montserrat Light"/>
              </a:rPr>
              <a:t>FORMULARIO DE ESTIMACIÓN DE BUENA FE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10200" y="7017381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64078" y="1316555"/>
            <a:ext cx="7343831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MUESTRA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78586" y="6011545"/>
            <a:ext cx="2691854" cy="74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DESCARGAR AQUI! </a:t>
            </a:r>
          </a:p>
          <a:p>
            <a:pPr algn="ctr">
              <a:lnSpc>
                <a:spcPts val="3079"/>
              </a:lnSpc>
            </a:pPr>
            <a:endParaRPr lang="en-US" sz="2200" dirty="0">
              <a:solidFill>
                <a:srgbClr val="F2F2F2"/>
              </a:solidFill>
              <a:latin typeface="Montserrat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C7441D-BD6A-5B4B-970A-158B98B55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73" y="1354654"/>
            <a:ext cx="4959928" cy="54011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Audio Recording May 17, 2021 at 9:11:57 PM" descr="Audio Recording May 17, 2021 at 9:11:57 PM">
            <a:hlinkClick r:id="" action="ppaction://media"/>
            <a:extLst>
              <a:ext uri="{FF2B5EF4-FFF2-40B4-BE49-F238E27FC236}">
                <a16:creationId xmlns:a16="http://schemas.microsoft.com/office/drawing/2014/main" id="{453180FC-567E-AC4A-832C-884BC3D62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4C8AB3-F99C-3547-BC47-AC9173ED1CE4}"/>
              </a:ext>
            </a:extLst>
          </p:cNvPr>
          <p:cNvSpPr txBox="1"/>
          <p:nvPr/>
        </p:nvSpPr>
        <p:spPr>
          <a:xfrm>
            <a:off x="2571913" y="6841726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7"/>
              </a:rPr>
              <a:t>DESCARGAR AQUI!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36000"/>
          </a:blip>
          <a:srcRect/>
          <a:stretch>
            <a:fillRect/>
          </a:stretch>
        </p:blipFill>
        <p:spPr>
          <a:xfrm>
            <a:off x="934691" y="1345130"/>
            <a:ext cx="7594984" cy="506648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3548" y="296907"/>
            <a:ext cx="7343831" cy="104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3"/>
              </a:lnSpc>
            </a:pPr>
            <a:r>
              <a:rPr lang="en-US" sz="2981" spc="566" dirty="0">
                <a:solidFill>
                  <a:srgbClr val="F2F2F2"/>
                </a:solidFill>
                <a:latin typeface="Montserrat Light"/>
              </a:rPr>
              <a:t>AVISO OFICIAL A LOS EMPLEADOS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28802" y="1410885"/>
            <a:ext cx="7295997" cy="1191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4"/>
              </a:lnSpc>
            </a:pPr>
            <a:r>
              <a:rPr lang="en-US" sz="2224" spc="244" dirty="0">
                <a:solidFill>
                  <a:srgbClr val="F2F2F2"/>
                </a:solidFill>
                <a:latin typeface="Montserrat Light"/>
              </a:rPr>
              <a:t>EL AVISO OFICIAL DE LA SEMANA DE TRABAJO JUSTA PARA LOS EMPLEADOS DEBE SER: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07924" y="6664846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4828" y="2745740"/>
            <a:ext cx="7596062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SUMINISTRADO AL INICIO DEL EMPLEO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4828" y="3294380"/>
            <a:ext cx="7478492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FIRMADO POR EL EMPLEADO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5906" y="3970020"/>
            <a:ext cx="7594984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GUARDADO EN ARCHIVO DE EMPLEADOS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4691" y="5763917"/>
            <a:ext cx="7594984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  <a:hlinkClick r:id="rId6"/>
              </a:rPr>
              <a:t>DESCARGAR AQUI! </a:t>
            </a:r>
            <a:endParaRPr lang="en-US" sz="2200" dirty="0">
              <a:solidFill>
                <a:srgbClr val="FFFFFF"/>
              </a:solidFill>
              <a:latin typeface="Montserrat Light"/>
            </a:endParaRPr>
          </a:p>
        </p:txBody>
      </p:sp>
      <p:pic>
        <p:nvPicPr>
          <p:cNvPr id="11" name="Audio Recording May 12, 2021 at 6:33:20 PM" descr="Audio Recording May 12, 2021 at 6:33:20 PM">
            <a:hlinkClick r:id="" action="ppaction://media"/>
            <a:extLst>
              <a:ext uri="{FF2B5EF4-FFF2-40B4-BE49-F238E27FC236}">
                <a16:creationId xmlns:a16="http://schemas.microsoft.com/office/drawing/2014/main" id="{6393369A-EA4F-EB40-92E3-06659B465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36000"/>
          </a:blip>
          <a:srcRect/>
          <a:stretch>
            <a:fillRect/>
          </a:stretch>
        </p:blipFill>
        <p:spPr>
          <a:xfrm>
            <a:off x="934691" y="1392755"/>
            <a:ext cx="7594984" cy="506648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3548" y="296907"/>
            <a:ext cx="7343831" cy="104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3"/>
              </a:lnSpc>
            </a:pPr>
            <a:r>
              <a:rPr lang="en-US" sz="2981" spc="566" dirty="0">
                <a:solidFill>
                  <a:srgbClr val="F2F2F2"/>
                </a:solidFill>
                <a:latin typeface="Montserrat Light"/>
              </a:rPr>
              <a:t>AVISO PREVIO DEL HORARIO DE TRABAJO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1520" y="2027833"/>
            <a:ext cx="7798155" cy="10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7197" lvl="1" indent="-218599">
              <a:lnSpc>
                <a:spcPts val="2834"/>
              </a:lnSpc>
              <a:buFont typeface="Arial"/>
              <a:buChar char="•"/>
            </a:pPr>
            <a:r>
              <a:rPr lang="en-US" sz="2024" spc="222" dirty="0">
                <a:solidFill>
                  <a:srgbClr val="F2F2F2"/>
                </a:solidFill>
                <a:latin typeface="Montserrat Light"/>
              </a:rPr>
              <a:t>EL EMPLEADOR DEBE PROPORCIONAR AL MENOS 2 SEMANAS DE AVISO DE CAMBIOS DE HORARIO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35855" y="6383655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" y="3211249"/>
            <a:ext cx="7690765" cy="15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EL HORARIO ORIGINAL SE DEBE DAR A UN NUEVO EMPLEADO ANTES DE COMENZAR Y PROPORCIONAR ESTIMACIÓN DEL HORARIO DE TRABAJO POR ESCRITO.</a:t>
            </a:r>
          </a:p>
        </p:txBody>
      </p:sp>
      <p:pic>
        <p:nvPicPr>
          <p:cNvPr id="8" name="Audio Recording May 17, 2021 at 9:15:02 PM" descr="Audio Recording May 17, 2021 at 9:15:02 PM">
            <a:hlinkClick r:id="" action="ppaction://media"/>
            <a:extLst>
              <a:ext uri="{FF2B5EF4-FFF2-40B4-BE49-F238E27FC236}">
                <a16:creationId xmlns:a16="http://schemas.microsoft.com/office/drawing/2014/main" id="{CD420220-11C4-2C4B-A3A4-BAEB87B0A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3548" y="296907"/>
            <a:ext cx="8388532" cy="104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3"/>
              </a:lnSpc>
            </a:pPr>
            <a:r>
              <a:rPr lang="en-US" sz="2981" spc="566" dirty="0">
                <a:solidFill>
                  <a:srgbClr val="F2F2F2"/>
                </a:solidFill>
                <a:latin typeface="Montserrat Light"/>
              </a:rPr>
              <a:t>PREAVISO DE HORARIOS DE TRABAJO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393055" y="6816646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41714" y="6717665"/>
            <a:ext cx="674370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Montserrat Light"/>
                <a:hlinkClick r:id="rId5"/>
              </a:rPr>
              <a:t>DESCARGAR AQUI! </a:t>
            </a:r>
            <a:endParaRPr lang="en-US" sz="2200" dirty="0">
              <a:solidFill>
                <a:srgbClr val="F2F2F2"/>
              </a:solidFill>
              <a:latin typeface="Montserrat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33944" y="1307030"/>
            <a:ext cx="8388532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MUESTRA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69F2C-405F-7149-A0F7-7A8260865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90916"/>
            <a:ext cx="4655128" cy="52546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Audio Recording May 17, 2021 at 9:35:05 PM" descr="Audio Recording May 17, 2021 at 9:35:05 PM">
            <a:hlinkClick r:id="" action="ppaction://media"/>
            <a:extLst>
              <a:ext uri="{FF2B5EF4-FFF2-40B4-BE49-F238E27FC236}">
                <a16:creationId xmlns:a16="http://schemas.microsoft.com/office/drawing/2014/main" id="{8B493BDE-4D4A-F54E-8E19-ABF0AF0D0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31000"/>
          </a:blip>
          <a:srcRect t="5230" b="15897"/>
          <a:stretch>
            <a:fillRect/>
          </a:stretch>
        </p:blipFill>
        <p:spPr>
          <a:xfrm>
            <a:off x="633548" y="1440553"/>
            <a:ext cx="8388532" cy="496215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3548" y="296907"/>
            <a:ext cx="7343831" cy="104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3"/>
              </a:lnSpc>
            </a:pPr>
            <a:r>
              <a:rPr lang="en-US" sz="2981" spc="566" dirty="0">
                <a:solidFill>
                  <a:srgbClr val="F2F2F2"/>
                </a:solidFill>
                <a:latin typeface="Montserrat Light"/>
              </a:rPr>
              <a:t>DERECHO AL DESCANSO / "CLOPENINGS"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1520" y="2027833"/>
            <a:ext cx="8290560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20" dirty="0">
                <a:solidFill>
                  <a:srgbClr val="F2F2F2"/>
                </a:solidFill>
                <a:latin typeface="Montserrat Light"/>
              </a:rPr>
              <a:t>EL EMPLEADOR DEBE PAGAR TIEMPO Y MEDIO POR CUALQUIER HORA TRABAJADA ENTRE EL CIERRE Y LA APERTURA PARA TURNOS QUE ESTÁN SEPARADOS POR MENOS DE 11 HORAS.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3548" y="3883529"/>
            <a:ext cx="7493232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F2F2F2"/>
                </a:solidFill>
                <a:latin typeface="Montserrat Light"/>
              </a:rPr>
              <a:t>SI SE DA MENOS DE 11 HORAS DE AVISO DESPUÉS DEL FINAL DEL TURNO DEL DÍA ANTERIOR, EL EMPLEADO TIENE DERECHO A RECHAZAR EL TRABAJO.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74971" y="6564630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pic>
        <p:nvPicPr>
          <p:cNvPr id="7" name="Audio Recording May 12, 2021 at 6:49:14 PM" descr="Audio Recording May 12, 2021 at 6:49:14 PM">
            <a:hlinkClick r:id="" action="ppaction://media"/>
            <a:extLst>
              <a:ext uri="{FF2B5EF4-FFF2-40B4-BE49-F238E27FC236}">
                <a16:creationId xmlns:a16="http://schemas.microsoft.com/office/drawing/2014/main" id="{BF066437-961C-9A47-B875-3A4209930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7940" t="15562" r="2355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4438" y="590920"/>
            <a:ext cx="6543675" cy="713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43"/>
              </a:lnSpc>
            </a:pPr>
            <a:r>
              <a:rPr lang="en-US" sz="4173" spc="793" dirty="0">
                <a:solidFill>
                  <a:srgbClr val="F2F2F2"/>
                </a:solidFill>
                <a:latin typeface="Montserrat Light"/>
              </a:rPr>
              <a:t>TEMAS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273541" y="6815883"/>
            <a:ext cx="3985024" cy="186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94"/>
              </a:lnSpc>
            </a:pPr>
            <a:r>
              <a:rPr lang="en-US" sz="1138" spc="444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4438" y="1430059"/>
            <a:ext cx="651331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F2F2F2"/>
                </a:solidFill>
                <a:latin typeface="Open Sans"/>
              </a:rPr>
              <a:t>FAIR WORK WEEK ORDENANZA - 1/3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2878" y="2400617"/>
            <a:ext cx="8140959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0" lvl="1" indent="-269875">
              <a:lnSpc>
                <a:spcPts val="3499"/>
              </a:lnSpc>
              <a:buFont typeface="Arial"/>
              <a:buChar char="•"/>
            </a:pPr>
            <a:r>
              <a:rPr lang="en-US" sz="2500" dirty="0">
                <a:solidFill>
                  <a:srgbClr val="F2F2F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EMPLEADORES CUBIERTOS &amp; DETERMINACION DE TAMAÑO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2878" y="3402965"/>
            <a:ext cx="842257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0" lvl="1" indent="-269875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2F2F2"/>
                </a:solidFill>
                <a:latin typeface="Open Sans Light"/>
              </a:rPr>
              <a:t>AVISO AVANZADO DE HORARIO DE TRABAJO Y AVIZOS OFICIALES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2878" y="4515485"/>
            <a:ext cx="842257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0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2F2F2"/>
                </a:solidFill>
                <a:latin typeface="Open Sans Light"/>
              </a:rPr>
              <a:t>DERECHO AL DESCANSO O "CERRAMIENTOS"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2878" y="5235575"/>
            <a:ext cx="9326255" cy="86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086" lvl="1" indent="-271043">
              <a:lnSpc>
                <a:spcPts val="3515"/>
              </a:lnSpc>
              <a:buFont typeface="Arial"/>
              <a:buChar char="•"/>
            </a:pPr>
            <a:r>
              <a:rPr lang="en-US" sz="2510" dirty="0">
                <a:solidFill>
                  <a:srgbClr val="F2F2F2"/>
                </a:solidFill>
                <a:latin typeface="Open Sans Light"/>
              </a:rPr>
              <a:t>DERECHO A RECHAZAR Y COMPENSACIÓN POR CAMBIOS DE HORARIO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2878" y="6304107"/>
            <a:ext cx="9183067" cy="40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0343" lvl="1" indent="-265172" algn="just">
              <a:lnSpc>
                <a:spcPts val="3439"/>
              </a:lnSpc>
              <a:buFont typeface="Arial"/>
              <a:buChar char="•"/>
            </a:pPr>
            <a:r>
              <a:rPr lang="en-US" sz="2456" dirty="0">
                <a:solidFill>
                  <a:srgbClr val="F2F2F2"/>
                </a:solidFill>
                <a:latin typeface="Open Sans Light"/>
              </a:rPr>
              <a:t>ESTRUCTURA DE PAGO DE PREVISIBILIDAD</a:t>
            </a:r>
          </a:p>
        </p:txBody>
      </p:sp>
      <p:pic>
        <p:nvPicPr>
          <p:cNvPr id="10" name="Audio Recording May 12, 2021 at 5:04:49 PM" descr="Audio Recording May 12, 2021 at 5:04:49 PM">
            <a:hlinkClick r:id="" action="ppaction://media"/>
            <a:extLst>
              <a:ext uri="{FF2B5EF4-FFF2-40B4-BE49-F238E27FC236}">
                <a16:creationId xmlns:a16="http://schemas.microsoft.com/office/drawing/2014/main" id="{C74B5636-8E33-A740-BB4D-0E32F6653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28000"/>
          </a:blip>
          <a:srcRect/>
          <a:stretch>
            <a:fillRect/>
          </a:stretch>
        </p:blipFill>
        <p:spPr>
          <a:xfrm>
            <a:off x="731520" y="1406371"/>
            <a:ext cx="7973083" cy="528216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3548" y="296907"/>
            <a:ext cx="7343831" cy="104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3"/>
              </a:lnSpc>
            </a:pPr>
            <a:r>
              <a:rPr lang="en-US" sz="2981" spc="566" dirty="0">
                <a:solidFill>
                  <a:srgbClr val="F2F2F2"/>
                </a:solidFill>
                <a:latin typeface="Montserrat Light"/>
              </a:rPr>
              <a:t>AVISO DE DERECHO A RECHAZAR UN HORARIO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1520" y="2027833"/>
            <a:ext cx="7973083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20" dirty="0">
                <a:solidFill>
                  <a:srgbClr val="F2F2F2"/>
                </a:solidFill>
                <a:latin typeface="Montserrat Light"/>
              </a:rPr>
              <a:t>EL EMPLEADOR DEBE PROPORCIONAR UN AVISO DE 14 DÍAS DE CUALQUIER CAMBIO EN LOS HORARIOS QUE FUERON INICIADOS POR EL EMPLEADOR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3619500"/>
            <a:ext cx="7493232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20" dirty="0">
                <a:solidFill>
                  <a:srgbClr val="F2F2F2"/>
                </a:solidFill>
                <a:latin typeface="Montserrat Light"/>
              </a:rPr>
              <a:t>SI EL EMPLEADO NO RECIBIÓ UN AVISO DE 14 DÍAS, EL EMPLEADO TIENE DERECHO A RECHAZAR CUALQUIER HORA NO PROGRAMADA ANTERIORMENTE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35855" y="6383655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pic>
        <p:nvPicPr>
          <p:cNvPr id="7" name="Audio Recording May 12, 2021 at 6:52:10 PM" descr="Audio Recording May 12, 2021 at 6:52:10 PM">
            <a:hlinkClick r:id="" action="ppaction://media"/>
            <a:extLst>
              <a:ext uri="{FF2B5EF4-FFF2-40B4-BE49-F238E27FC236}">
                <a16:creationId xmlns:a16="http://schemas.microsoft.com/office/drawing/2014/main" id="{157FBA3F-1E47-2144-BED9-7D61794A0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28000"/>
          </a:blip>
          <a:srcRect t="8160"/>
          <a:stretch>
            <a:fillRect/>
          </a:stretch>
        </p:blipFill>
        <p:spPr>
          <a:xfrm>
            <a:off x="401380" y="1345130"/>
            <a:ext cx="8290560" cy="50759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3548" y="296907"/>
            <a:ext cx="7343831" cy="104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3"/>
              </a:lnSpc>
            </a:pPr>
            <a:r>
              <a:rPr lang="en-US" sz="2981" spc="566" dirty="0">
                <a:solidFill>
                  <a:srgbClr val="F2F2F2"/>
                </a:solidFill>
                <a:latin typeface="Montserrat Light"/>
              </a:rPr>
              <a:t>COMPENSACIÓN POR CAMBIOS DE HORARIO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1520" y="2027833"/>
            <a:ext cx="7960420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20" dirty="0">
                <a:solidFill>
                  <a:srgbClr val="F2F2F2"/>
                </a:solidFill>
                <a:latin typeface="Montserrat Light"/>
              </a:rPr>
              <a:t>EL EMPLEADOR DEBE DAR UN PAGO DE PREVISIBILIDAD POR LOS CAMBIOS REALIZADOS EN EL HORARIO: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35855" y="6383655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" y="3316883"/>
            <a:ext cx="7728251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F2F2F2"/>
                </a:solidFill>
                <a:latin typeface="Montserrat Light"/>
              </a:rPr>
              <a:t>AVISO DADO MENOS DE 14 DÍAS PERO 24 HORAS O MÁS = 1 HORA DE PAGO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4319233"/>
            <a:ext cx="7728251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F2F2F2"/>
                </a:solidFill>
                <a:latin typeface="Montserrat Light"/>
              </a:rPr>
              <a:t>AVISO DADO MENOS DE 24 HORAS = 4 HORAS DE PAGO</a:t>
            </a:r>
          </a:p>
          <a:p>
            <a:pPr>
              <a:lnSpc>
                <a:spcPts val="2799"/>
              </a:lnSpc>
            </a:pPr>
            <a:r>
              <a:rPr lang="en-US" sz="1999" dirty="0">
                <a:solidFill>
                  <a:srgbClr val="F2F2F2"/>
                </a:solidFill>
                <a:latin typeface="Montserrat Light"/>
              </a:rPr>
              <a:t>    O NÚMERO DE HORAS EN EL TURNO PROGRAMADO, LO QUE SEA MENOR</a:t>
            </a:r>
          </a:p>
        </p:txBody>
      </p:sp>
      <p:pic>
        <p:nvPicPr>
          <p:cNvPr id="8" name="Audio Recording May 12, 2021 at 6:53:47 PM" descr="Audio Recording May 12, 2021 at 6:53:47 PM">
            <a:hlinkClick r:id="" action="ppaction://media"/>
            <a:extLst>
              <a:ext uri="{FF2B5EF4-FFF2-40B4-BE49-F238E27FC236}">
                <a16:creationId xmlns:a16="http://schemas.microsoft.com/office/drawing/2014/main" id="{FCC8822B-9682-E642-B3A6-A48EFD6FC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28000"/>
          </a:blip>
          <a:srcRect t="8160"/>
          <a:stretch>
            <a:fillRect/>
          </a:stretch>
        </p:blipFill>
        <p:spPr>
          <a:xfrm>
            <a:off x="401380" y="1345130"/>
            <a:ext cx="8290560" cy="50759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3548" y="296907"/>
            <a:ext cx="7343831" cy="104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3"/>
              </a:lnSpc>
            </a:pPr>
            <a:r>
              <a:rPr lang="en-US" sz="2981" spc="566" dirty="0">
                <a:solidFill>
                  <a:srgbClr val="F2F2F2"/>
                </a:solidFill>
                <a:latin typeface="Montserrat Light"/>
              </a:rPr>
              <a:t>ESTRUCTURA DE PAGO DE PREVISIBILIDAD 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660014" y="7014027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CBC755-AA88-6340-9D8A-A4A39825D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73" y="1389529"/>
            <a:ext cx="4578928" cy="50315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AED062-10B5-0041-B3DB-71D79CFADF08}"/>
              </a:ext>
            </a:extLst>
          </p:cNvPr>
          <p:cNvSpPr txBox="1"/>
          <p:nvPr/>
        </p:nvSpPr>
        <p:spPr>
          <a:xfrm>
            <a:off x="2590800" y="66294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DESCARGAR AQUI!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Audio Recording May 20, 2021 at 1:28:18 AM" descr="Audio Recording May 20, 2021 at 1:28:18 AM">
            <a:hlinkClick r:id="" action="ppaction://media"/>
            <a:extLst>
              <a:ext uri="{FF2B5EF4-FFF2-40B4-BE49-F238E27FC236}">
                <a16:creationId xmlns:a16="http://schemas.microsoft.com/office/drawing/2014/main" id="{A4257F8A-CD95-BB45-858D-0A580072B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32999"/>
          </a:blip>
          <a:srcRect/>
          <a:stretch>
            <a:fillRect/>
          </a:stretch>
        </p:blipFill>
        <p:spPr>
          <a:xfrm>
            <a:off x="633548" y="1499970"/>
            <a:ext cx="7468427" cy="497583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3548" y="296907"/>
            <a:ext cx="7343831" cy="104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3"/>
              </a:lnSpc>
            </a:pPr>
            <a:r>
              <a:rPr lang="en-US" sz="2981" spc="566" dirty="0">
                <a:solidFill>
                  <a:srgbClr val="F2F2F2"/>
                </a:solidFill>
                <a:latin typeface="Montserrat Light"/>
              </a:rPr>
              <a:t>OFERTA DE TRABAJO A EMPLEADOS EXISTENTES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3752" y="2631995"/>
            <a:ext cx="7658223" cy="210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220" dirty="0">
                <a:solidFill>
                  <a:srgbClr val="FFFFFF"/>
                </a:solidFill>
                <a:latin typeface="Montserrat Light"/>
              </a:rPr>
              <a:t>EL EMPLEADOR DEBE OFRECER HORAS ADICIONALES DISPONIBLES A LOS EMPLEADOS DE TIEMPO PARCIAL CALIFICADOS EXISTENTES HASTA LAS 35 HORAS DE TRABAJO EN UNA SEMANA CALENDARIO, EN AL MENOS 4 HORAS DE INCREMENTOS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35855" y="6564630"/>
            <a:ext cx="4086225" cy="336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WWW.CITI.EMERYVILLE.CA.US</a:t>
            </a:r>
          </a:p>
          <a:p>
            <a:pPr algn="r">
              <a:lnSpc>
                <a:spcPts val="1391"/>
              </a:lnSpc>
            </a:pPr>
            <a:endParaRPr lang="en-US" sz="993" spc="387" dirty="0">
              <a:solidFill>
                <a:srgbClr val="F2F2F2"/>
              </a:solidFill>
              <a:latin typeface="Montserrat Light"/>
            </a:endParaRPr>
          </a:p>
        </p:txBody>
      </p:sp>
      <p:pic>
        <p:nvPicPr>
          <p:cNvPr id="6" name="Audio Recording May 12, 2021 at 6:57:17 PM" descr="Audio Recording May 12, 2021 at 6:57:17 PM">
            <a:hlinkClick r:id="" action="ppaction://media"/>
            <a:extLst>
              <a:ext uri="{FF2B5EF4-FFF2-40B4-BE49-F238E27FC236}">
                <a16:creationId xmlns:a16="http://schemas.microsoft.com/office/drawing/2014/main" id="{1E93FF7B-2604-7444-86C5-B254C8897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19999"/>
          </a:blip>
          <a:srcRect/>
          <a:stretch>
            <a:fillRect/>
          </a:stretch>
        </p:blipFill>
        <p:spPr>
          <a:xfrm>
            <a:off x="731520" y="894080"/>
            <a:ext cx="8290560" cy="55270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345892"/>
            <a:ext cx="7483812" cy="1243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 Bold"/>
              </a:rPr>
              <a:t>DERECHO A SOLICITAR UN ARREGLO DE TRABAJO FLEXIBLE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33613" y="2129075"/>
            <a:ext cx="7945597" cy="1545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spc="242" dirty="0">
                <a:solidFill>
                  <a:srgbClr val="FFFFFF"/>
                </a:solidFill>
                <a:latin typeface="Montserrat Light"/>
              </a:rPr>
              <a:t>EL EMPLEADO TIENE DERECHO A SOLICITAR TURNOS Y HORAS ADICIONALES, CAMBIOS EN LA HORA DE INICIO O FINALIZACIÓN, CAMBIOS DE TURNO, EMPLEO A TIEMPO PARCIAL, ETC.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35855" y="6383655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pic>
        <p:nvPicPr>
          <p:cNvPr id="6" name="Audio Recording May 12, 2021 at 6:59:52 PM" descr="Audio Recording May 12, 2021 at 6:59:52 PM">
            <a:hlinkClick r:id="" action="ppaction://media"/>
            <a:extLst>
              <a:ext uri="{FF2B5EF4-FFF2-40B4-BE49-F238E27FC236}">
                <a16:creationId xmlns:a16="http://schemas.microsoft.com/office/drawing/2014/main" id="{496ED5C5-E66A-D947-8279-0418EF9E9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23000"/>
          </a:blip>
          <a:srcRect/>
          <a:stretch>
            <a:fillRect/>
          </a:stretch>
        </p:blipFill>
        <p:spPr>
          <a:xfrm>
            <a:off x="731520" y="903580"/>
            <a:ext cx="8290560" cy="550804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54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 Bold"/>
              </a:rPr>
              <a:t>EXCEPCIONES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33613" y="1228812"/>
            <a:ext cx="7825740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20" dirty="0">
                <a:solidFill>
                  <a:srgbClr val="FFFFFF"/>
                </a:solidFill>
                <a:latin typeface="Montserrat Light"/>
              </a:rPr>
              <a:t>PERÍODO DE GRACIA PARA SUBTRACCIONES DE 10 MINUTOS O MENOS ANTES Y DESPUÉS DEL COMIENZO Y FINALIZACIÓN DE UN TURNO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3613" y="2641417"/>
            <a:ext cx="7592793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20" dirty="0">
                <a:solidFill>
                  <a:srgbClr val="F2F2F2"/>
                </a:solidFill>
                <a:latin typeface="Montserrat Light"/>
              </a:rPr>
              <a:t>CAMBIOS DE TURNO INICIADOS POR EL EMPLEADO / CAMBIO DE HORARIO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3775871"/>
            <a:ext cx="8290560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spc="220" dirty="0">
                <a:solidFill>
                  <a:srgbClr val="FFFFFF"/>
                </a:solidFill>
                <a:latin typeface="Montserrat Light"/>
              </a:rPr>
              <a:t>EL EMPLEADO TRABAJA PASADO EL FINAL DEL TURNO PARA COMPLETAR LA TRANSACCIÓN QUE RESULTA EN UNA TRANSACCIÓN, UNA COMISIÓN Y / O UNA PROPINA</a:t>
            </a:r>
          </a:p>
        </p:txBody>
      </p:sp>
      <p:pic>
        <p:nvPicPr>
          <p:cNvPr id="8" name="Audio Recording May 12, 2021 at 7:08:15 PM" descr="Audio Recording May 12, 2021 at 7:08:15 PM">
            <a:hlinkClick r:id="" action="ppaction://media"/>
            <a:extLst>
              <a:ext uri="{FF2B5EF4-FFF2-40B4-BE49-F238E27FC236}">
                <a16:creationId xmlns:a16="http://schemas.microsoft.com/office/drawing/2014/main" id="{810AEE85-F86F-2247-B938-A2F2AC0BA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23000"/>
          </a:blip>
          <a:srcRect/>
          <a:stretch>
            <a:fillRect/>
          </a:stretch>
        </p:blipFill>
        <p:spPr>
          <a:xfrm>
            <a:off x="624840" y="903580"/>
            <a:ext cx="8290560" cy="550804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54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 Bold"/>
              </a:rPr>
              <a:t>EXCEPCIONES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0239" y="1028757"/>
            <a:ext cx="8290560" cy="1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FFFFF"/>
                </a:solidFill>
                <a:latin typeface="Montserrat Light"/>
              </a:rPr>
              <a:t>AVISO DERECHO DE RECHAZO Y EXCEPCIONES DE COMPENSACIÓN SE HACEN POR AMENAZAS CIVILES, AMENAZAS DE SERVICIOS PÚBLICOS, FALLAS DE SERVICIOS PÚBLICOS, ACTOS DE LA NATURALEZA U OTRAS CAUSAS FUERA DEL CONTROL DEL EMPLEADOR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0239" y="3266440"/>
            <a:ext cx="8290560" cy="74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CUANDO EL EMPLEADO ACEPTÓ TRABAJO ADICIONAL DADO CON UN AVISO DE 14 DÍAS.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0239" y="4333221"/>
            <a:ext cx="8290560" cy="112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CUANDO LOS EMPLEADOS ACUERDAN MUTUAMENTE INTERCAMBIAR TURNOS (INICIADO POR LOS EMPLEADOS)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0239" y="5667400"/>
            <a:ext cx="8290560" cy="74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CUANDO EL PAGO POR TIEMPO EXTRA EXCEDE PAGO DE PREVISIBILIDAD DEL TIEMPO EXTRA</a:t>
            </a:r>
          </a:p>
        </p:txBody>
      </p:sp>
      <p:pic>
        <p:nvPicPr>
          <p:cNvPr id="9" name="Audio Recording May 12, 2021 at 7:13:12 PM" descr="Audio Recording May 12, 2021 at 7:13:12 PM">
            <a:hlinkClick r:id="" action="ppaction://media"/>
            <a:extLst>
              <a:ext uri="{FF2B5EF4-FFF2-40B4-BE49-F238E27FC236}">
                <a16:creationId xmlns:a16="http://schemas.microsoft.com/office/drawing/2014/main" id="{1F74C74E-04C0-054F-8CC3-A56CF17E0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31999"/>
          </a:blip>
          <a:srcRect/>
          <a:stretch>
            <a:fillRect/>
          </a:stretch>
        </p:blipFill>
        <p:spPr>
          <a:xfrm>
            <a:off x="731520" y="898398"/>
            <a:ext cx="8290560" cy="551840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54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 Bold"/>
              </a:rPr>
              <a:t>CARTELES REQUERIDOS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1148080"/>
            <a:ext cx="8290560" cy="1148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LOS EMPLEADORES DEBEN COLOCAR CARTELES DE FAIRWORK WEEK ACTUALIZADOS EN UN ÁREA ACCESIBLE PARA LOS EMPLEADOS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" y="2873502"/>
            <a:ext cx="8290560" cy="112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LOS CARTELES DEBEN SER MOSTRADOS EN EL IDIOMA (S) SEGÚN LAS NECESIDADES DE IDIOMA DEL EMPLEADO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0004" y="4355585"/>
            <a:ext cx="8193591" cy="74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EL CARTEL DEBE SER PUBLICADO EN SU TOTALIDAD / SIN OBSTÁCULOS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1520" y="5601210"/>
            <a:ext cx="8442726" cy="378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6"/>
              </a:lnSpc>
            </a:pPr>
            <a:r>
              <a:rPr lang="en-US" sz="2240" dirty="0">
                <a:solidFill>
                  <a:srgbClr val="FFFFFF"/>
                </a:solidFill>
                <a:latin typeface="Montserrat Light"/>
              </a:rPr>
              <a:t>DESCARGAR CARTELES AQUI! </a:t>
            </a:r>
          </a:p>
        </p:txBody>
      </p:sp>
      <p:pic>
        <p:nvPicPr>
          <p:cNvPr id="9" name="Audio Recording May 12, 2021 at 7:15:08 PM" descr="Audio Recording May 12, 2021 at 7:15:08 PM">
            <a:hlinkClick r:id="" action="ppaction://media"/>
            <a:extLst>
              <a:ext uri="{FF2B5EF4-FFF2-40B4-BE49-F238E27FC236}">
                <a16:creationId xmlns:a16="http://schemas.microsoft.com/office/drawing/2014/main" id="{B00F4BD8-7157-6248-9010-170EB6EFC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34000"/>
          </a:blip>
          <a:srcRect/>
          <a:stretch>
            <a:fillRect/>
          </a:stretch>
        </p:blipFill>
        <p:spPr>
          <a:xfrm>
            <a:off x="731520" y="1716576"/>
            <a:ext cx="8290560" cy="46634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10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REQUISITOS ADMINISTRATIVOS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336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  <a:p>
            <a:pPr algn="r">
              <a:lnSpc>
                <a:spcPts val="1391"/>
              </a:lnSpc>
            </a:pPr>
            <a:endParaRPr lang="en-US" sz="993" spc="387" dirty="0">
              <a:solidFill>
                <a:srgbClr val="F2F2F2"/>
              </a:solidFill>
              <a:latin typeface="Montserrat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31520" y="2285598"/>
            <a:ext cx="8290560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Montserrat Light"/>
              </a:rPr>
              <a:t>LOS EMPLEADORES DEBEN MANTENER REGISTROS PARA DOCUMENTAR EL CUMPLIMIENTO DURANTE 3 AÑOS, INCLUYENDO PERO NO LIMITADO A LO SIGUIENTE: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" y="1260606"/>
            <a:ext cx="829056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* MANTENIMIENTO DE REGISTRO DEL EMPLEADOR *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3665391"/>
            <a:ext cx="829056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 Light"/>
              </a:rPr>
              <a:t>HOJAS DE CALCULO O DBA UTILIZADAS PARA CALCULAR EL NÚMERO DE EMPLEADOS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1520" y="4630980"/>
            <a:ext cx="8088467" cy="68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510" lvl="1" indent="-215755">
              <a:lnSpc>
                <a:spcPts val="2798"/>
              </a:lnSpc>
              <a:buFont typeface="Arial"/>
              <a:buChar char="•"/>
            </a:pPr>
            <a:r>
              <a:rPr lang="en-US" sz="1998" dirty="0">
                <a:solidFill>
                  <a:srgbClr val="FFFFFF"/>
                </a:solidFill>
                <a:latin typeface="Montserrat Light"/>
              </a:rPr>
              <a:t>CÁLCULOS DE LAS TASAS DE PAGO DE LOS EMPLEADOS, INCLUYENDO EL ANÁLISIS DE COMISIÓN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520" y="5556057"/>
            <a:ext cx="829056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Montserrat Light"/>
              </a:rPr>
              <a:t>HORARIOS DE TRABAJO DADOS A LOS EMPLEADOS</a:t>
            </a:r>
          </a:p>
        </p:txBody>
      </p:sp>
      <p:pic>
        <p:nvPicPr>
          <p:cNvPr id="10" name="Audio Recording May 12, 2021 at 7:17:06 PM" descr="Audio Recording May 12, 2021 at 7:17:06 PM">
            <a:hlinkClick r:id="" action="ppaction://media"/>
            <a:extLst>
              <a:ext uri="{FF2B5EF4-FFF2-40B4-BE49-F238E27FC236}">
                <a16:creationId xmlns:a16="http://schemas.microsoft.com/office/drawing/2014/main" id="{8BA9E869-B17E-CC48-9E79-DD421A3A7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34000"/>
          </a:blip>
          <a:srcRect/>
          <a:stretch>
            <a:fillRect/>
          </a:stretch>
        </p:blipFill>
        <p:spPr>
          <a:xfrm>
            <a:off x="731520" y="1920240"/>
            <a:ext cx="8290560" cy="46634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10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REQUISITOS ADMINISTRATIVOS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336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  <a:p>
            <a:pPr algn="r">
              <a:lnSpc>
                <a:spcPts val="1391"/>
              </a:lnSpc>
            </a:pPr>
            <a:endParaRPr lang="en-US" sz="993" spc="387" dirty="0">
              <a:solidFill>
                <a:srgbClr val="F2F2F2"/>
              </a:solidFill>
              <a:latin typeface="Montserrat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11480" y="1260606"/>
            <a:ext cx="829056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* MANTENIMIENTO DE REGISTRO DEL EMPLEADOR *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0239" y="4057650"/>
            <a:ext cx="829056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 Light"/>
              </a:rPr>
              <a:t>CORRESPONDENCIA EN RELACIÓN CON LAS DISPOSICIONES DE TRABAJO FLEXIBLES; Y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0239" y="5199981"/>
            <a:ext cx="8088467" cy="68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510" lvl="1" indent="-215755">
              <a:lnSpc>
                <a:spcPts val="2798"/>
              </a:lnSpc>
              <a:buFont typeface="Arial"/>
              <a:buChar char="•"/>
            </a:pPr>
            <a:r>
              <a:rPr lang="en-US" sz="1998" dirty="0">
                <a:solidFill>
                  <a:srgbClr val="FFFFFF"/>
                </a:solidFill>
                <a:latin typeface="Montserrat Light"/>
              </a:rPr>
              <a:t>CUALQUIER OTRA CORRESPONDENCIA REFERENCIADA EN EL REGLAMENTO O LA ORDENANZA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0239" y="3192780"/>
            <a:ext cx="829056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Montserrat Light"/>
              </a:rPr>
              <a:t>PUBLICACIONES Y CORRESPONDENCIA SOBRE HORAS ADICIONALES DISPONIBLES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0727" y="2259330"/>
            <a:ext cx="829056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Montserrat Light"/>
              </a:rPr>
              <a:t>CORRESPONDENCIA CON EMPLEADOS SOBRE HORARIOS Y CAMBIOS (TEXTO, EMAILS, DOCUMENTOS) </a:t>
            </a:r>
          </a:p>
        </p:txBody>
      </p:sp>
      <p:pic>
        <p:nvPicPr>
          <p:cNvPr id="10" name="Audio Recording May 12, 2021 at 7:19:35 PM" descr="Audio Recording May 12, 2021 at 7:19:35 PM">
            <a:hlinkClick r:id="" action="ppaction://media"/>
            <a:extLst>
              <a:ext uri="{FF2B5EF4-FFF2-40B4-BE49-F238E27FC236}">
                <a16:creationId xmlns:a16="http://schemas.microsoft.com/office/drawing/2014/main" id="{C23EBFEE-55E2-A942-9CD3-3769A3BE8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7940" t="15562" r="2355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4800" y="1076608"/>
            <a:ext cx="6543675" cy="713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43"/>
              </a:lnSpc>
            </a:pPr>
            <a:r>
              <a:rPr lang="en-US" sz="4173" spc="793" dirty="0">
                <a:solidFill>
                  <a:srgbClr val="F2F2F2"/>
                </a:solidFill>
                <a:latin typeface="Montserrat Light"/>
              </a:rPr>
              <a:t>TEMAS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202733" y="6691278"/>
            <a:ext cx="3985024" cy="186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94"/>
              </a:lnSpc>
            </a:pPr>
            <a:r>
              <a:rPr lang="en-US" sz="1138" spc="444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5285" y="1897630"/>
            <a:ext cx="651331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F2F2F2"/>
                </a:solidFill>
                <a:latin typeface="Open Sans"/>
              </a:rPr>
              <a:t>FAIR WORK WEEK- 2 / 3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5141" y="4685096"/>
            <a:ext cx="2871183" cy="406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1808" lvl="1" indent="-255904">
              <a:lnSpc>
                <a:spcPts val="3318"/>
              </a:lnSpc>
              <a:buFont typeface="Arial"/>
              <a:buChar char="•"/>
            </a:pPr>
            <a:r>
              <a:rPr lang="en-US" sz="2370" dirty="0">
                <a:solidFill>
                  <a:srgbClr val="FFFFFF"/>
                </a:solidFill>
                <a:latin typeface="Open Sans Light"/>
              </a:rPr>
              <a:t>EXCEPCIONES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4800" y="3413125"/>
            <a:ext cx="8882957" cy="874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3066" lvl="1" indent="-271533">
              <a:lnSpc>
                <a:spcPts val="3521"/>
              </a:lnSpc>
              <a:buFont typeface="Arial"/>
              <a:buChar char="•"/>
            </a:pPr>
            <a:r>
              <a:rPr lang="en-US" sz="2515" dirty="0">
                <a:solidFill>
                  <a:srgbClr val="FFFFFF"/>
                </a:solidFill>
                <a:latin typeface="Open Sans Light"/>
              </a:rPr>
              <a:t>DERECHO A SOLICITAR UN ARREGLO DE TRABAJO FLEXIBLE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4800" y="2750545"/>
            <a:ext cx="8882957" cy="4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9378" lvl="1" indent="-274689" algn="just">
              <a:lnSpc>
                <a:spcPts val="3562"/>
              </a:lnSpc>
              <a:buFont typeface="Arial"/>
              <a:buChar char="•"/>
            </a:pPr>
            <a:r>
              <a:rPr lang="en-US" sz="2544" dirty="0">
                <a:solidFill>
                  <a:srgbClr val="F2F2F2"/>
                </a:solidFill>
                <a:latin typeface="Open Sans Light"/>
              </a:rPr>
              <a:t>OFERTA DE TRABAJO A EMPLEADOS EXISTENTES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8504" y="5486400"/>
            <a:ext cx="4465895" cy="41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50" lvl="1" indent="-269875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2F2F2"/>
                </a:solidFill>
                <a:latin typeface="Open Sans Light"/>
              </a:rPr>
              <a:t>ESCENARIOS/ EJERCISIOS</a:t>
            </a:r>
          </a:p>
        </p:txBody>
      </p:sp>
      <p:pic>
        <p:nvPicPr>
          <p:cNvPr id="9" name="Audio Recording May 12, 2021 at 5:35:15 PM" descr="Audio Recording May 12, 2021 at 5:35:15 PM">
            <a:hlinkClick r:id="" action="ppaction://media"/>
            <a:extLst>
              <a:ext uri="{FF2B5EF4-FFF2-40B4-BE49-F238E27FC236}">
                <a16:creationId xmlns:a16="http://schemas.microsoft.com/office/drawing/2014/main" id="{4E2ED31D-204E-E04B-9A64-32C056DC2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24000"/>
          </a:blip>
          <a:srcRect/>
          <a:stretch>
            <a:fillRect/>
          </a:stretch>
        </p:blipFill>
        <p:spPr>
          <a:xfrm>
            <a:off x="731520" y="1457313"/>
            <a:ext cx="8290560" cy="552876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10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REPRESALIAS Y DISCRIMINACIÓN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336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  <a:p>
            <a:pPr algn="r">
              <a:lnSpc>
                <a:spcPts val="1391"/>
              </a:lnSpc>
            </a:pPr>
            <a:endParaRPr lang="en-US" sz="993" spc="387" dirty="0">
              <a:solidFill>
                <a:srgbClr val="F2F2F2"/>
              </a:solidFill>
              <a:latin typeface="Montserrat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31520" y="1911985"/>
            <a:ext cx="8290560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Montserrat Light"/>
              </a:rPr>
              <a:t>LA ORDENANZA PROHÍBE LAS REPRESALIAS O LA DISCRIMINACIÓN CONTRA CUALQUIER PERSONA QUE BUSQUE EJERCER SUS DERECHOS PROPORCIONADOS POR LA ORDENANZA</a:t>
            </a:r>
          </a:p>
        </p:txBody>
      </p:sp>
      <p:pic>
        <p:nvPicPr>
          <p:cNvPr id="7" name="Audio Recording May 17, 2021 at 6:36:29 PM" descr="Audio Recording May 17, 2021 at 6:36:29 PM">
            <a:hlinkClick r:id="" action="ppaction://media"/>
            <a:extLst>
              <a:ext uri="{FF2B5EF4-FFF2-40B4-BE49-F238E27FC236}">
                <a16:creationId xmlns:a16="http://schemas.microsoft.com/office/drawing/2014/main" id="{3123A069-2E03-544A-BADA-4E5375FA9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19999"/>
          </a:blip>
          <a:srcRect/>
          <a:stretch>
            <a:fillRect/>
          </a:stretch>
        </p:blipFill>
        <p:spPr>
          <a:xfrm>
            <a:off x="731520" y="894080"/>
            <a:ext cx="8290560" cy="55270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10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FAIR WORK WEEK                -EJERCISIOS-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1389062"/>
            <a:ext cx="8290560" cy="55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2800" dirty="0">
                <a:solidFill>
                  <a:srgbClr val="FFFFFF"/>
                </a:solidFill>
                <a:latin typeface="Open Sans"/>
              </a:rPr>
              <a:t>ESCENARIO 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3207" y="2192655"/>
            <a:ext cx="7887186" cy="3693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1"/>
              </a:lnSpc>
            </a:pPr>
            <a:r>
              <a:rPr lang="en-US" sz="2036" dirty="0">
                <a:solidFill>
                  <a:srgbClr val="FFFFFF"/>
                </a:solidFill>
                <a:latin typeface="Open Sans Light"/>
              </a:rPr>
              <a:t>Un asociado está programado para trabajar de 9:30 am a 6:00 pm. El asociado se registra temprano a las 9:10 am, que es 20 minutos antes de la hora de inicio de turno programada. El asociado sale a las 4:40 pm, que es 1 hora y 20 minutos antes de la hora del fin del turno. El asociado estaba programado para trabajar 8.5 horas y terminó trabajando 7.5 horas. Por lo tanto, el empleado todavía tiene menos de 1 hora de lo que estaba programado.</a:t>
            </a:r>
          </a:p>
          <a:p>
            <a:pPr>
              <a:lnSpc>
                <a:spcPts val="2851"/>
              </a:lnSpc>
            </a:pPr>
            <a:endParaRPr lang="en-US" sz="2036" dirty="0">
              <a:solidFill>
                <a:srgbClr val="FFFFFF"/>
              </a:solidFill>
              <a:latin typeface="Open Sans Light"/>
            </a:endParaRPr>
          </a:p>
          <a:p>
            <a:pPr>
              <a:lnSpc>
                <a:spcPts val="2851"/>
              </a:lnSpc>
            </a:pPr>
            <a:r>
              <a:rPr lang="en-US" sz="2036" dirty="0">
                <a:solidFill>
                  <a:srgbClr val="FFFFFF"/>
                </a:solidFill>
                <a:latin typeface="Open Sans Light"/>
              </a:rPr>
              <a:t>¿Se requiere que el empleador pague un pago por previsibilidad?</a:t>
            </a:r>
          </a:p>
          <a:p>
            <a:pPr>
              <a:lnSpc>
                <a:spcPts val="2851"/>
              </a:lnSpc>
            </a:pPr>
            <a:endParaRPr lang="en-US" sz="2036" dirty="0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7" name="Audio Recording May 17, 2021 at 6:52:23 PM" descr="Audio Recording May 17, 2021 at 6:52:23 PM">
            <a:hlinkClick r:id="" action="ppaction://media"/>
            <a:extLst>
              <a:ext uri="{FF2B5EF4-FFF2-40B4-BE49-F238E27FC236}">
                <a16:creationId xmlns:a16="http://schemas.microsoft.com/office/drawing/2014/main" id="{DD18FDE8-F728-C04A-B41E-6A7642667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5465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19999"/>
          </a:blip>
          <a:srcRect/>
          <a:stretch>
            <a:fillRect/>
          </a:stretch>
        </p:blipFill>
        <p:spPr>
          <a:xfrm>
            <a:off x="731520" y="894080"/>
            <a:ext cx="8290560" cy="55270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10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FAIR WORK WEEK                -EJERCISIOS-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1389062"/>
            <a:ext cx="8290560" cy="55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2800" dirty="0">
                <a:solidFill>
                  <a:srgbClr val="FFFFFF"/>
                </a:solidFill>
                <a:latin typeface="Open Sans"/>
              </a:rPr>
              <a:t>RESPUESTA: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3207" y="2192655"/>
            <a:ext cx="7887186" cy="296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1"/>
              </a:lnSpc>
            </a:pPr>
            <a:endParaRPr lang="en-US" sz="2400" dirty="0">
              <a:solidFill>
                <a:schemeClr val="bg1"/>
              </a:solidFill>
              <a:latin typeface="Open Sans Light"/>
            </a:endParaRPr>
          </a:p>
          <a:p>
            <a:pPr>
              <a:lnSpc>
                <a:spcPts val="2851"/>
              </a:lnSpc>
            </a:pPr>
            <a:r>
              <a:rPr lang="es-ES" sz="2400" dirty="0">
                <a:solidFill>
                  <a:schemeClr val="bg1"/>
                </a:solidFill>
              </a:rPr>
              <a:t>El </a:t>
            </a:r>
            <a:r>
              <a:rPr lang="es-ES" sz="2400" u="sng" dirty="0">
                <a:solidFill>
                  <a:schemeClr val="bg1"/>
                </a:solidFill>
              </a:rPr>
              <a:t>empleador debe un pago por previsibilidad </a:t>
            </a:r>
            <a:r>
              <a:rPr lang="es-ES" sz="2400" dirty="0">
                <a:solidFill>
                  <a:schemeClr val="bg1"/>
                </a:solidFill>
              </a:rPr>
              <a:t>por la reducción del total de horas </a:t>
            </a:r>
            <a:r>
              <a:rPr lang="es-ES" sz="2400" u="sng" dirty="0">
                <a:solidFill>
                  <a:schemeClr val="bg1"/>
                </a:solidFill>
              </a:rPr>
              <a:t>SI el empleado no se fue temprano voluntariamente</a:t>
            </a:r>
            <a:r>
              <a:rPr lang="es-ES" sz="2400" dirty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ts val="2851"/>
              </a:lnSpc>
            </a:pPr>
            <a:endParaRPr lang="es-ES" sz="2400" dirty="0">
              <a:solidFill>
                <a:schemeClr val="bg1"/>
              </a:solidFill>
            </a:endParaRPr>
          </a:p>
          <a:p>
            <a:pPr>
              <a:lnSpc>
                <a:spcPts val="2851"/>
              </a:lnSpc>
            </a:pPr>
            <a:r>
              <a:rPr lang="es-ES" sz="2400" u="sng" dirty="0">
                <a:solidFill>
                  <a:schemeClr val="bg1"/>
                </a:solidFill>
              </a:rPr>
              <a:t>SI el empleador le pidió al empleado que se fuera</a:t>
            </a:r>
            <a:r>
              <a:rPr lang="es-ES" sz="2400" dirty="0">
                <a:solidFill>
                  <a:schemeClr val="bg1"/>
                </a:solidFill>
              </a:rPr>
              <a:t>, el empleador </a:t>
            </a:r>
            <a:r>
              <a:rPr lang="es-ES" sz="2400" u="sng" dirty="0">
                <a:solidFill>
                  <a:schemeClr val="bg1"/>
                </a:solidFill>
              </a:rPr>
              <a:t>le debe al empleado </a:t>
            </a:r>
            <a:r>
              <a:rPr lang="es-ES" sz="2400" dirty="0">
                <a:solidFill>
                  <a:schemeClr val="bg1"/>
                </a:solidFill>
              </a:rPr>
              <a:t>la cantidad de horas del turno o 4 horas (la menor de las dos).</a:t>
            </a:r>
            <a:endParaRPr lang="en-US" sz="2400" dirty="0">
              <a:solidFill>
                <a:schemeClr val="bg1"/>
              </a:solidFill>
              <a:latin typeface="Open Sans Light"/>
            </a:endParaRPr>
          </a:p>
        </p:txBody>
      </p:sp>
      <p:pic>
        <p:nvPicPr>
          <p:cNvPr id="8" name="Audio Recording May 19, 2021 at 11:34:49 PM" descr="Audio Recording May 19, 2021 at 11:34:49 PM">
            <a:hlinkClick r:id="" action="ppaction://media"/>
            <a:extLst>
              <a:ext uri="{FF2B5EF4-FFF2-40B4-BE49-F238E27FC236}">
                <a16:creationId xmlns:a16="http://schemas.microsoft.com/office/drawing/2014/main" id="{4FBFE03C-2B62-AC4D-ADE4-8791C7C55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1400" y="22383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1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19999"/>
          </a:blip>
          <a:srcRect/>
          <a:stretch>
            <a:fillRect/>
          </a:stretch>
        </p:blipFill>
        <p:spPr>
          <a:xfrm>
            <a:off x="731520" y="894080"/>
            <a:ext cx="8290560" cy="55270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10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FAIR WORK WEEK                -EJERCISIOS-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1389062"/>
            <a:ext cx="8290560" cy="55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2800" dirty="0">
                <a:solidFill>
                  <a:srgbClr val="FFFFFF"/>
                </a:solidFill>
                <a:latin typeface="Open Sans"/>
              </a:rPr>
              <a:t>ESCENARIO 2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" y="2266632"/>
            <a:ext cx="8519160" cy="3153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Open Sans Light"/>
              </a:rPr>
              <a:t>Un asociado está programado para trabajar de 12:30 pm a 8:30 pm. El asociado marca su salida a las 8:52 pm, que es 22 minutos más tarde que la hora del fin de su turno programado.</a:t>
            </a:r>
          </a:p>
          <a:p>
            <a:pPr>
              <a:lnSpc>
                <a:spcPts val="3079"/>
              </a:lnSpc>
            </a:pPr>
            <a:endParaRPr lang="en-US" sz="2200" dirty="0">
              <a:solidFill>
                <a:srgbClr val="F2F2F2"/>
              </a:solidFill>
              <a:latin typeface="Open Sans Light"/>
            </a:endParaRPr>
          </a:p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Open Sans Light"/>
              </a:rPr>
              <a:t>¿El empleador debe un pago por previsibilidad? </a:t>
            </a:r>
          </a:p>
          <a:p>
            <a:pPr>
              <a:lnSpc>
                <a:spcPts val="3079"/>
              </a:lnSpc>
            </a:pPr>
            <a:endParaRPr lang="en-US" sz="2200" dirty="0">
              <a:solidFill>
                <a:srgbClr val="F2F2F2"/>
              </a:solidFill>
              <a:latin typeface="Open Sans Light"/>
            </a:endParaRPr>
          </a:p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Open Sans Light"/>
              </a:rPr>
              <a:t> </a:t>
            </a:r>
          </a:p>
          <a:p>
            <a:pPr algn="r">
              <a:lnSpc>
                <a:spcPts val="3079"/>
              </a:lnSpc>
            </a:pPr>
            <a:endParaRPr lang="en-US" sz="2200" dirty="0">
              <a:solidFill>
                <a:srgbClr val="F2F2F2"/>
              </a:solidFill>
              <a:latin typeface="Open Sans Light"/>
            </a:endParaRPr>
          </a:p>
        </p:txBody>
      </p:sp>
      <p:pic>
        <p:nvPicPr>
          <p:cNvPr id="7" name="Audio Recording May 17, 2021 at 6:58:02 PM" descr="Audio Recording May 17, 2021 at 6:58:02 PM">
            <a:hlinkClick r:id="" action="ppaction://media"/>
            <a:extLst>
              <a:ext uri="{FF2B5EF4-FFF2-40B4-BE49-F238E27FC236}">
                <a16:creationId xmlns:a16="http://schemas.microsoft.com/office/drawing/2014/main" id="{BB8B9B64-0C3C-5142-9216-C0A8BB8C2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31593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19999"/>
          </a:blip>
          <a:srcRect/>
          <a:stretch>
            <a:fillRect/>
          </a:stretch>
        </p:blipFill>
        <p:spPr>
          <a:xfrm>
            <a:off x="747619" y="1262559"/>
            <a:ext cx="8290560" cy="55270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10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FAIR WORK WEEK                -EJERCISIOS-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1389062"/>
            <a:ext cx="8290560" cy="55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2800" dirty="0">
                <a:solidFill>
                  <a:srgbClr val="FFFFFF"/>
                </a:solidFill>
                <a:latin typeface="Open Sans"/>
              </a:rPr>
              <a:t>RESPUESTA: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" y="2266632"/>
            <a:ext cx="8519160" cy="1172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s-ES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empleador debe un pago por previsibilidad porque el empleado trabajó 22 minutos después de la hora del fin del turno.</a:t>
            </a:r>
            <a:endParaRPr lang="en-US" sz="2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Audio Recording May 19, 2021 at 11:38:15 PM" descr="Audio Recording May 19, 2021 at 11:38:15 PM">
            <a:hlinkClick r:id="" action="ppaction://media"/>
            <a:extLst>
              <a:ext uri="{FF2B5EF4-FFF2-40B4-BE49-F238E27FC236}">
                <a16:creationId xmlns:a16="http://schemas.microsoft.com/office/drawing/2014/main" id="{292717A1-6423-9A48-BFC7-EF1BD1AA9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0913" y="325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6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19999"/>
          </a:blip>
          <a:srcRect/>
          <a:stretch>
            <a:fillRect/>
          </a:stretch>
        </p:blipFill>
        <p:spPr>
          <a:xfrm>
            <a:off x="731520" y="855980"/>
            <a:ext cx="8290560" cy="55270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10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FAIR WORK WEEK</a:t>
            </a:r>
          </a:p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-EJERCISIOS- 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2252980"/>
            <a:ext cx="8290560" cy="1166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Open Sans Light"/>
              </a:rPr>
              <a:t>¿Los Gerentes son empleados cubiertos por la Ordenanza? En este caso, </a:t>
            </a:r>
          </a:p>
          <a:p>
            <a:pPr>
              <a:lnSpc>
                <a:spcPts val="3079"/>
              </a:lnSpc>
            </a:pPr>
            <a:endParaRPr lang="en-US" sz="2200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31520" y="1373822"/>
            <a:ext cx="8290560" cy="55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2800" dirty="0">
                <a:solidFill>
                  <a:srgbClr val="FFFFFF"/>
                </a:solidFill>
                <a:latin typeface="Open Sans"/>
              </a:rPr>
              <a:t>ESCENARIO 3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7200" y="3290346"/>
            <a:ext cx="8290560" cy="15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2F2F2"/>
                </a:solidFill>
                <a:latin typeface="Open Sans Light"/>
              </a:rPr>
              <a:t> ¿Puede un gerente intercambiar un turno con un empleado por horas?</a:t>
            </a:r>
          </a:p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2F2F2"/>
                </a:solidFill>
                <a:latin typeface="Open Sans Light"/>
              </a:rPr>
              <a:t>  ¿Quién tiene derecho al pago por previsibilidad?</a:t>
            </a:r>
          </a:p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2F2F2"/>
                </a:solidFill>
                <a:latin typeface="Open Sans Light"/>
              </a:rPr>
              <a:t>  ¿A qué tipo de compensación tiene derecho el gerente?</a:t>
            </a:r>
          </a:p>
        </p:txBody>
      </p:sp>
      <p:pic>
        <p:nvPicPr>
          <p:cNvPr id="10" name="Audio Recording May 20, 2021 at 12:31:10 AM" descr="Audio Recording May 20, 2021 at 12:31:10 AM">
            <a:hlinkClick r:id="" action="ppaction://media"/>
            <a:extLst>
              <a:ext uri="{FF2B5EF4-FFF2-40B4-BE49-F238E27FC236}">
                <a16:creationId xmlns:a16="http://schemas.microsoft.com/office/drawing/2014/main" id="{5FF9BA1A-23BD-1F41-A4FA-8F79D81E2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19999"/>
          </a:blip>
          <a:srcRect/>
          <a:stretch>
            <a:fillRect/>
          </a:stretch>
        </p:blipFill>
        <p:spPr>
          <a:xfrm>
            <a:off x="731520" y="855980"/>
            <a:ext cx="8290560" cy="55270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10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FAIR WORK WEEK</a:t>
            </a:r>
          </a:p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-EJERCISIOS- 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2252980"/>
            <a:ext cx="8290560" cy="196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s-ES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 el gerente es un empleado no-exento por hora a los fines de los requisitos de horas extra y el salario mínimo según lo establecido en la ley federal y estatal y las Órdenes salariales de la Comisión de Bienestar Industrial de California, él / ella es un empleado cubierto por la Ordenanza.</a:t>
            </a:r>
            <a:endParaRPr lang="en-US" sz="2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31520" y="1373822"/>
            <a:ext cx="8290560" cy="55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2800" dirty="0">
                <a:solidFill>
                  <a:srgbClr val="FFFFFF"/>
                </a:solidFill>
                <a:latin typeface="Open Sans"/>
              </a:rPr>
              <a:t>RESPUESTA </a:t>
            </a:r>
          </a:p>
        </p:txBody>
      </p:sp>
      <p:pic>
        <p:nvPicPr>
          <p:cNvPr id="7" name="Audio Recording May 19, 2021 at 11:47:30 PM" descr="Audio Recording May 19, 2021 at 11:47:30 PM">
            <a:hlinkClick r:id="" action="ppaction://media"/>
            <a:extLst>
              <a:ext uri="{FF2B5EF4-FFF2-40B4-BE49-F238E27FC236}">
                <a16:creationId xmlns:a16="http://schemas.microsoft.com/office/drawing/2014/main" id="{7AEAC313-24F5-CE45-95EC-7E6408673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4000" y="2806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1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19999"/>
          </a:blip>
          <a:srcRect/>
          <a:stretch>
            <a:fillRect/>
          </a:stretch>
        </p:blipFill>
        <p:spPr>
          <a:xfrm>
            <a:off x="731520" y="855980"/>
            <a:ext cx="8290560" cy="55270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10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FAIR WORK WEEK</a:t>
            </a:r>
          </a:p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-EXERCICIOS- 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2281555"/>
            <a:ext cx="8290560" cy="226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Open Sans Light"/>
              </a:rPr>
              <a:t>Originalmente, un empleado estaba programado para trabajar un turno de 8 horas, de 8 am a 4:30 pm, pero sufrió una lesión laboral mientras estaba en el trabajo y solo trabajó hasta las 12 pm. El gerente llamó a otro empleado y le preguntó si podía cubrir el resto del turno. El empleado estuvo de acuerdo.</a:t>
            </a:r>
          </a:p>
          <a:p>
            <a:pPr>
              <a:lnSpc>
                <a:spcPts val="3079"/>
              </a:lnSpc>
            </a:pPr>
            <a:endParaRPr lang="en-US" sz="2200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31520" y="1373822"/>
            <a:ext cx="8290560" cy="55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2800" dirty="0">
                <a:solidFill>
                  <a:srgbClr val="FFFFFF"/>
                </a:solidFill>
                <a:latin typeface="Open Sans"/>
              </a:rPr>
              <a:t>ESCENARIO 4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2173" y="4650740"/>
            <a:ext cx="8290560" cy="1166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Open Sans Light"/>
              </a:rPr>
              <a:t>A. ¿Qué tipo de compensación tienen derecho los empleados?</a:t>
            </a:r>
          </a:p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Open Sans Light"/>
              </a:rPr>
              <a:t>A. Empleado A (empleado lesionado)</a:t>
            </a:r>
          </a:p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Open Sans Light"/>
              </a:rPr>
              <a:t>B. Empleado B (turno de cobertura)</a:t>
            </a:r>
          </a:p>
        </p:txBody>
      </p:sp>
      <p:pic>
        <p:nvPicPr>
          <p:cNvPr id="8" name="Audio Recording May 20, 2021 at 12:33:53 AM" descr="Audio Recording May 20, 2021 at 12:33:53 AM">
            <a:hlinkClick r:id="" action="ppaction://media"/>
            <a:extLst>
              <a:ext uri="{FF2B5EF4-FFF2-40B4-BE49-F238E27FC236}">
                <a16:creationId xmlns:a16="http://schemas.microsoft.com/office/drawing/2014/main" id="{52A59B84-53D5-3249-91A4-5615A724E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19999"/>
          </a:blip>
          <a:srcRect/>
          <a:stretch>
            <a:fillRect/>
          </a:stretch>
        </p:blipFill>
        <p:spPr>
          <a:xfrm>
            <a:off x="731520" y="855980"/>
            <a:ext cx="8290560" cy="55270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10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FAIR WORK WEEK</a:t>
            </a:r>
          </a:p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-EJERCICIOS- 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2281555"/>
            <a:ext cx="8290560" cy="15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s-ES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el caso de Compensación para trabajadores, el pago por previsibilidad se debe al empleado que cubre los turnos, pero el pago por previsibilidad no se debe al empleado con derecho a la Compensación para trabajadores.</a:t>
            </a:r>
            <a:r>
              <a:rPr lang="en-US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" y="1373822"/>
            <a:ext cx="829056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2800" dirty="0">
                <a:solidFill>
                  <a:srgbClr val="FFFFFF"/>
                </a:solidFill>
                <a:latin typeface="Open Sans"/>
              </a:rPr>
              <a:t>RESPUESTA</a:t>
            </a:r>
            <a:r>
              <a:rPr lang="en-US" sz="3400" dirty="0">
                <a:solidFill>
                  <a:srgbClr val="FFFFFF"/>
                </a:solidFill>
                <a:latin typeface="Open Sans"/>
              </a:rPr>
              <a:t> </a:t>
            </a:r>
          </a:p>
        </p:txBody>
      </p:sp>
      <p:pic>
        <p:nvPicPr>
          <p:cNvPr id="7" name="Audio Recording May 19, 2021 at 11:54:39 PM" descr="Audio Recording May 19, 2021 at 11:54:39 PM">
            <a:hlinkClick r:id="" action="ppaction://media"/>
            <a:extLst>
              <a:ext uri="{FF2B5EF4-FFF2-40B4-BE49-F238E27FC236}">
                <a16:creationId xmlns:a16="http://schemas.microsoft.com/office/drawing/2014/main" id="{E91C5E22-3673-5A4D-8212-F81DEAE25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6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3613" y="231592"/>
            <a:ext cx="7483812" cy="523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FORMULARIO DE QUEJA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791200" y="7008768"/>
            <a:ext cx="3650817" cy="149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43"/>
              </a:lnSpc>
            </a:pPr>
            <a:r>
              <a:rPr lang="en-US" sz="887" spc="346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1C50A8-A515-A548-9EAF-F444D11D5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97858"/>
            <a:ext cx="5036128" cy="60259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D4642E-C01B-7E4C-827D-7C2AACF1B721}"/>
              </a:ext>
            </a:extLst>
          </p:cNvPr>
          <p:cNvSpPr txBox="1"/>
          <p:nvPr/>
        </p:nvSpPr>
        <p:spPr>
          <a:xfrm>
            <a:off x="2171701" y="6898941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linkClick r:id="rId6"/>
              </a:rPr>
              <a:t>DESCARGAR AQUI!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Audio Recording May 17, 2021 at 9:42:09 PM" descr="Audio Recording May 17, 2021 at 9:42:09 PM">
            <a:hlinkClick r:id="" action="ppaction://media"/>
            <a:extLst>
              <a:ext uri="{FF2B5EF4-FFF2-40B4-BE49-F238E27FC236}">
                <a16:creationId xmlns:a16="http://schemas.microsoft.com/office/drawing/2014/main" id="{4E1DFD80-8DC1-C74A-91A0-73978D832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7940" t="15562" r="2355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4800" y="1076608"/>
            <a:ext cx="6543675" cy="713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43"/>
              </a:lnSpc>
            </a:pPr>
            <a:r>
              <a:rPr lang="en-US" sz="4173" spc="793" dirty="0">
                <a:solidFill>
                  <a:srgbClr val="F2F2F2"/>
                </a:solidFill>
                <a:latin typeface="Montserrat Light"/>
              </a:rPr>
              <a:t>TEMAS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202733" y="6691278"/>
            <a:ext cx="3985024" cy="186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94"/>
              </a:lnSpc>
            </a:pPr>
            <a:r>
              <a:rPr lang="en-US" sz="1138" spc="444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5285" y="1897630"/>
            <a:ext cx="651331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F2F2F2"/>
                </a:solidFill>
                <a:latin typeface="Open Sans"/>
              </a:rPr>
              <a:t>FAIR WORK WEEK- 3 / 3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4800" y="2534285"/>
            <a:ext cx="928723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0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2F2F2"/>
                </a:solidFill>
                <a:latin typeface="Open Sans Light"/>
              </a:rPr>
              <a:t>CARTELES Y REQUISITOS ADMINISTRATIVOS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4800" y="3922755"/>
            <a:ext cx="7915631" cy="87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9378" lvl="1" indent="-274689">
              <a:lnSpc>
                <a:spcPts val="3562"/>
              </a:lnSpc>
              <a:buFont typeface="Arial"/>
              <a:buChar char="•"/>
            </a:pPr>
            <a:r>
              <a:rPr lang="en-US" sz="2544" dirty="0">
                <a:solidFill>
                  <a:srgbClr val="F2F2F2"/>
                </a:solidFill>
                <a:latin typeface="Open Sans Light"/>
              </a:rPr>
              <a:t>FORMULARIO DE QUEJA Y DOCUMENTOS REQUERIDOS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5285" y="5089152"/>
            <a:ext cx="855571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0" lvl="1" indent="-269875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Open Sans Light"/>
              </a:rPr>
              <a:t>CUÁNDO Y CÓMO PRESENTAR UNA QUEJA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5285" y="5783842"/>
            <a:ext cx="4007330" cy="430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4988" lvl="1" indent="-277494">
              <a:lnSpc>
                <a:spcPts val="3598"/>
              </a:lnSpc>
              <a:buFont typeface="Arial"/>
              <a:buChar char="•"/>
            </a:pPr>
            <a:r>
              <a:rPr lang="en-US" sz="2570" dirty="0">
                <a:solidFill>
                  <a:srgbClr val="FFFFFF"/>
                </a:solidFill>
                <a:latin typeface="Open Sans Light"/>
              </a:rPr>
              <a:t>CONTÁCTENOS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4800" y="3141980"/>
            <a:ext cx="928723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0" lvl="1" indent="-269875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2F2F2"/>
                </a:solidFill>
                <a:latin typeface="Open Sans Light"/>
              </a:rPr>
              <a:t>REPRESALIAS Y DISCRIMINACIÓN</a:t>
            </a:r>
          </a:p>
        </p:txBody>
      </p:sp>
      <p:pic>
        <p:nvPicPr>
          <p:cNvPr id="10" name="Audio Recording May 12, 2021 at 5:36:08 PM" descr="Audio Recording May 12, 2021 at 5:36:08 PM">
            <a:hlinkClick r:id="" action="ppaction://media"/>
            <a:extLst>
              <a:ext uri="{FF2B5EF4-FFF2-40B4-BE49-F238E27FC236}">
                <a16:creationId xmlns:a16="http://schemas.microsoft.com/office/drawing/2014/main" id="{F3FE4E7D-C402-194C-A694-A8EA3A1D9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23000"/>
          </a:blip>
          <a:srcRect/>
          <a:stretch>
            <a:fillRect/>
          </a:stretch>
        </p:blipFill>
        <p:spPr>
          <a:xfrm>
            <a:off x="731520" y="1212291"/>
            <a:ext cx="8290560" cy="553394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10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DOCUMENTOS REQUERIDOS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336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  <a:p>
            <a:pPr algn="r">
              <a:lnSpc>
                <a:spcPts val="1391"/>
              </a:lnSpc>
            </a:pPr>
            <a:endParaRPr lang="en-US" sz="993" spc="387" dirty="0">
              <a:solidFill>
                <a:srgbClr val="F2F2F2"/>
              </a:solidFill>
              <a:latin typeface="Montserrat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31520" y="717039"/>
            <a:ext cx="829056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Open Sans Light"/>
              </a:rPr>
              <a:t>PARA EMPLEADOS AL PRESENTAR UNA QUEJA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" y="1511300"/>
            <a:ext cx="8290560" cy="74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Open Sans Light"/>
              </a:rPr>
              <a:t>LOS EMPLEADOS DEBEN PRESENTAR LO SIGUIENTE JUNTO CON SU FORMULARIO DE QUEJA: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9600" y="2255520"/>
            <a:ext cx="9022080" cy="434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>
              <a:lnSpc>
                <a:spcPts val="3134"/>
              </a:lnSpc>
            </a:pPr>
            <a:endParaRPr lang="en-US" sz="2238" dirty="0">
              <a:solidFill>
                <a:srgbClr val="F2F2F2"/>
              </a:solidFill>
              <a:latin typeface="Open Sans Light"/>
            </a:endParaRPr>
          </a:p>
          <a:p>
            <a:pPr marL="483312" lvl="1" indent="-241656">
              <a:lnSpc>
                <a:spcPts val="3134"/>
              </a:lnSpc>
              <a:buFont typeface="Arial"/>
              <a:buChar char="•"/>
            </a:pPr>
            <a:r>
              <a:rPr lang="en-US" sz="2238" dirty="0">
                <a:solidFill>
                  <a:srgbClr val="F2F2F2"/>
                </a:solidFill>
                <a:latin typeface="Open Sans Light"/>
              </a:rPr>
              <a:t>CARTA DE OFERTA ORIGINAL CON HORARIO DE TRABAJO</a:t>
            </a:r>
          </a:p>
          <a:p>
            <a:pPr marL="483312" lvl="1" indent="-241656">
              <a:lnSpc>
                <a:spcPts val="3134"/>
              </a:lnSpc>
              <a:buFont typeface="Arial"/>
              <a:buChar char="•"/>
            </a:pPr>
            <a:r>
              <a:rPr lang="en-US" sz="2238" dirty="0">
                <a:solidFill>
                  <a:srgbClr val="F2F2F2"/>
                </a:solidFill>
                <a:latin typeface="Open Sans Light"/>
              </a:rPr>
              <a:t>CORREOS ELECTRÓNICOS</a:t>
            </a:r>
          </a:p>
          <a:p>
            <a:pPr marL="483312" lvl="1" indent="-241656">
              <a:lnSpc>
                <a:spcPts val="3134"/>
              </a:lnSpc>
              <a:buFont typeface="Arial"/>
              <a:buChar char="•"/>
            </a:pPr>
            <a:r>
              <a:rPr lang="en-US" sz="2238" dirty="0">
                <a:solidFill>
                  <a:srgbClr val="F2F2F2"/>
                </a:solidFill>
                <a:latin typeface="Open Sans Light"/>
              </a:rPr>
              <a:t>CORRESPONDENCIA</a:t>
            </a:r>
          </a:p>
          <a:p>
            <a:pPr marL="483312" lvl="1" indent="-241656">
              <a:lnSpc>
                <a:spcPts val="3134"/>
              </a:lnSpc>
              <a:buFont typeface="Arial"/>
              <a:buChar char="•"/>
            </a:pPr>
            <a:r>
              <a:rPr lang="en-US" sz="2238" dirty="0">
                <a:solidFill>
                  <a:srgbClr val="F2F2F2"/>
                </a:solidFill>
                <a:latin typeface="Open Sans Light"/>
              </a:rPr>
              <a:t>NOTAS</a:t>
            </a:r>
          </a:p>
          <a:p>
            <a:pPr marL="483312" lvl="1" indent="-241656">
              <a:lnSpc>
                <a:spcPts val="3134"/>
              </a:lnSpc>
              <a:buFont typeface="Arial"/>
              <a:buChar char="•"/>
            </a:pPr>
            <a:r>
              <a:rPr lang="en-US" sz="2238" dirty="0">
                <a:solidFill>
                  <a:srgbClr val="F2F2F2"/>
                </a:solidFill>
                <a:latin typeface="Open Sans Light"/>
              </a:rPr>
              <a:t>MENSAJES DE TEXTO</a:t>
            </a:r>
          </a:p>
          <a:p>
            <a:pPr marL="483312" lvl="1" indent="-241656">
              <a:lnSpc>
                <a:spcPts val="3134"/>
              </a:lnSpc>
              <a:buFont typeface="Arial"/>
              <a:buChar char="•"/>
            </a:pPr>
            <a:r>
              <a:rPr lang="en-US" sz="2238" dirty="0">
                <a:solidFill>
                  <a:srgbClr val="F2F2F2"/>
                </a:solidFill>
                <a:latin typeface="Open Sans Light"/>
              </a:rPr>
              <a:t>TODAS LAS COMUNICACIONES RELATIVAS AL CAMBIO DE TURNO</a:t>
            </a:r>
          </a:p>
          <a:p>
            <a:pPr marL="483312" lvl="1" indent="-241656">
              <a:lnSpc>
                <a:spcPts val="3134"/>
              </a:lnSpc>
              <a:buFont typeface="Arial"/>
              <a:buChar char="•"/>
            </a:pPr>
            <a:r>
              <a:rPr lang="en-US" sz="2238" dirty="0">
                <a:solidFill>
                  <a:srgbClr val="F2F2F2"/>
                </a:solidFill>
                <a:latin typeface="Open Sans Light"/>
              </a:rPr>
              <a:t>SI ES VERBAL, SE GUARDE CUALQUIER DOCUMENTACIÓN - INCLUYENDO CALENDARIOS O DIARIOS DONDE EL EMPLEADO DOCUMENTÓ CAMBIOS EN LOS TURNOS INICIADOS POR EL EMPLEADOR</a:t>
            </a:r>
          </a:p>
        </p:txBody>
      </p:sp>
      <p:pic>
        <p:nvPicPr>
          <p:cNvPr id="8" name="Audio Recording May 17, 2021 at 7:27:29 PM" descr="Audio Recording May 17, 2021 at 7:27:29 PM">
            <a:hlinkClick r:id="" action="ppaction://media"/>
            <a:extLst>
              <a:ext uri="{FF2B5EF4-FFF2-40B4-BE49-F238E27FC236}">
                <a16:creationId xmlns:a16="http://schemas.microsoft.com/office/drawing/2014/main" id="{32F8F381-72D6-9D4C-8095-7F1284CA7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23000"/>
          </a:blip>
          <a:srcRect/>
          <a:stretch>
            <a:fillRect/>
          </a:stretch>
        </p:blipFill>
        <p:spPr>
          <a:xfrm>
            <a:off x="731520" y="1274953"/>
            <a:ext cx="8290560" cy="47843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10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CUÁNDO PRESENTAR UNA QUEJA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1236853"/>
            <a:ext cx="829056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PUEDE PRESENTAR UNA QUEJA SI SU EMPLEADOR: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3548" y="1792060"/>
            <a:ext cx="8290560" cy="74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NO LE DA AVISO CON 2 SEMANAS DE AVISO PARA CAMBIOS DE HORARIO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3548" y="2788112"/>
            <a:ext cx="8290560" cy="112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SI ES UN EMPLEADO NUEVO Y NO RECIBIÓ UN HORARIO DE TRABAJO ESTIMADO DE BUENA FE POR ESCRITO ANTES DE COMENZAR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3548" y="4283450"/>
            <a:ext cx="8290560" cy="1148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SI ESTÁ ”CLOPENING" Y NO SE LE PAGA TIEMPO Y MEDIO POR HORAS EN MEDIO DE TURNO (SI TIENE MENOS DE 11 HORAS DE DESCANSO)</a:t>
            </a:r>
          </a:p>
        </p:txBody>
      </p:sp>
      <p:pic>
        <p:nvPicPr>
          <p:cNvPr id="9" name="Audio Recording May 17, 2021 at 7:51:07 PM" descr="Audio Recording May 17, 2021 at 7:51:07 PM">
            <a:hlinkClick r:id="" action="ppaction://media"/>
            <a:extLst>
              <a:ext uri="{FF2B5EF4-FFF2-40B4-BE49-F238E27FC236}">
                <a16:creationId xmlns:a16="http://schemas.microsoft.com/office/drawing/2014/main" id="{C6FF6211-FA68-0444-8F42-99A224114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23000"/>
          </a:blip>
          <a:srcRect/>
          <a:stretch>
            <a:fillRect/>
          </a:stretch>
        </p:blipFill>
        <p:spPr>
          <a:xfrm>
            <a:off x="731520" y="1274953"/>
            <a:ext cx="8290560" cy="47843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10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CUÁNDO PRESENTAR UNA QUEJA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3548" y="1351185"/>
            <a:ext cx="8290560" cy="74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NO COMPENSA A LOS EMPLEADOS POR ESTRUCTURA DE PAGO DE PREVISIBILIDAD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3548" y="2330908"/>
            <a:ext cx="8290560" cy="74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NO OFRECE A LOS EMPLEADOS A TIEMPO PARCIAL HORAS ADICIONALES DISPONIBLES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3548" y="3499671"/>
            <a:ext cx="829056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REPRESALIA O DISCRIMINA A LOS EMPLEADOS POR: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9232" y="4026179"/>
            <a:ext cx="9120052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0" lvl="2" indent="-316653">
              <a:lnSpc>
                <a:spcPts val="3079"/>
              </a:lnSpc>
              <a:buFont typeface="Arial"/>
              <a:buChar char="⚬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SOLICITAR HORAS DE TRABAJO FLEXIBLES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9232" y="4351299"/>
            <a:ext cx="829056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0" lvl="2" indent="-316653">
              <a:lnSpc>
                <a:spcPts val="3079"/>
              </a:lnSpc>
              <a:buFont typeface="Arial"/>
              <a:buChar char="⚬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EJERCER DERECHO A RECHAZAR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9232" y="4676419"/>
            <a:ext cx="829056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0" lvl="2" indent="-316653">
              <a:lnSpc>
                <a:spcPts val="3079"/>
              </a:lnSpc>
              <a:buFont typeface="Arial"/>
              <a:buChar char="⚬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SOLICITAR HORAS ADICIONALES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9232" y="5001539"/>
            <a:ext cx="829056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0" lvl="2" indent="-316653">
              <a:lnSpc>
                <a:spcPts val="3079"/>
              </a:lnSpc>
              <a:buFont typeface="Arial"/>
              <a:buChar char="⚬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ESTADO DE INMIGRACIÓN</a:t>
            </a:r>
          </a:p>
        </p:txBody>
      </p:sp>
      <p:pic>
        <p:nvPicPr>
          <p:cNvPr id="12" name="Audio Recording May 17, 2021 at 8:01:35 PM" descr="Audio Recording May 17, 2021 at 8:01:35 PM">
            <a:hlinkClick r:id="" action="ppaction://media"/>
            <a:extLst>
              <a:ext uri="{FF2B5EF4-FFF2-40B4-BE49-F238E27FC236}">
                <a16:creationId xmlns:a16="http://schemas.microsoft.com/office/drawing/2014/main" id="{A69CF6CC-FDB6-244A-9180-F83CFF056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8590" y="288825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23000"/>
          </a:blip>
          <a:srcRect/>
          <a:stretch>
            <a:fillRect/>
          </a:stretch>
        </p:blipFill>
        <p:spPr>
          <a:xfrm>
            <a:off x="731520" y="1284478"/>
            <a:ext cx="8290560" cy="47843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10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CÓMO PRESENTAR UNA QUEJA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0239" y="3048722"/>
            <a:ext cx="829056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CORREO ELECTRONICO: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8226" y="1217803"/>
            <a:ext cx="8517148" cy="773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</a:pPr>
            <a:r>
              <a:rPr lang="en-US" sz="2260" dirty="0">
                <a:solidFill>
                  <a:srgbClr val="FFFFFF"/>
                </a:solidFill>
                <a:latin typeface="Montserrat Light"/>
              </a:rPr>
              <a:t>PUEDE PRESENTAR UNA QUEJA ANTE LA CIUDAD DE EMERYVILLE POR: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0239" y="2262992"/>
            <a:ext cx="8517148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TELEFONO: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0239" y="4208061"/>
            <a:ext cx="829056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PAGINA WEB: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0239" y="5008168"/>
            <a:ext cx="829056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EN PERSONA: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22342" y="2588112"/>
            <a:ext cx="589508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(</a:t>
            </a:r>
            <a:r>
              <a:rPr lang="en-US" sz="2200" dirty="0">
                <a:solidFill>
                  <a:srgbClr val="FFFFFF"/>
                </a:solidFill>
                <a:latin typeface="Montserrat Light Bold"/>
              </a:rPr>
              <a:t>510) 596-4351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0239" y="3373842"/>
            <a:ext cx="829056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Open Sans Light Bold"/>
              </a:rPr>
              <a:t>FAIRWORKWEEK@EMERYVILLE.ORG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0239" y="4533181"/>
            <a:ext cx="8290560" cy="370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Open Sans Light"/>
                <a:hlinkClick r:id="rId6"/>
              </a:rPr>
              <a:t>https://</a:t>
            </a:r>
            <a:r>
              <a:rPr lang="en-US" sz="2200" dirty="0" err="1">
                <a:solidFill>
                  <a:srgbClr val="FFFFFF"/>
                </a:solidFill>
                <a:latin typeface="Open Sans Light"/>
                <a:hlinkClick r:id="rId6"/>
              </a:rPr>
              <a:t>www.ci.emeryville.ca.us</a:t>
            </a:r>
            <a:endParaRPr lang="en-US" sz="2200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56827" y="5333288"/>
            <a:ext cx="829056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FFFFFF"/>
                </a:solidFill>
                <a:latin typeface="Open Sans Light Bold"/>
              </a:rPr>
              <a:t>1313 PARK AVE, EMERYVILLE, CA</a:t>
            </a:r>
          </a:p>
        </p:txBody>
      </p:sp>
      <p:pic>
        <p:nvPicPr>
          <p:cNvPr id="14" name="Audio Recording May 17, 2021 at 8:03:00 PM" descr="Audio Recording May 17, 2021 at 8:03:00 PM">
            <a:hlinkClick r:id="" action="ppaction://media"/>
            <a:extLst>
              <a:ext uri="{FF2B5EF4-FFF2-40B4-BE49-F238E27FC236}">
                <a16:creationId xmlns:a16="http://schemas.microsoft.com/office/drawing/2014/main" id="{990D6818-0C8F-8A48-B338-76D426CDC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23000"/>
          </a:blip>
          <a:srcRect/>
          <a:stretch>
            <a:fillRect/>
          </a:stretch>
        </p:blipFill>
        <p:spPr>
          <a:xfrm>
            <a:off x="731520" y="1265428"/>
            <a:ext cx="8290560" cy="47843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10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CÓMO PRESENTAR UNA QUEJA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0239" y="1615036"/>
            <a:ext cx="829056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DOCUMENTOS REQUERIDOS: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0239" y="2103443"/>
            <a:ext cx="829056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7490" lvl="1"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1.  FAIRWORK WEEK FORMULARIO DE QUEJA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2606547"/>
            <a:ext cx="8089279" cy="341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5"/>
              </a:lnSpc>
            </a:pPr>
            <a:r>
              <a:rPr lang="en-US" sz="2146" dirty="0">
                <a:solidFill>
                  <a:srgbClr val="FFFFFF"/>
                </a:solidFill>
                <a:latin typeface="Montserrat Light"/>
              </a:rPr>
              <a:t>2. COPIAS DE AVISO DE HORARIOS OFICIALES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1520" y="3440611"/>
            <a:ext cx="8290560" cy="74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3. AVISO ANTICIPADO DE CAMBIOS DE HORARIO (INICIADO POR EL EMPLEADOR)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520" y="4505963"/>
            <a:ext cx="8290560" cy="112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4. CORREOS ELECTRÓNICOS, TEXTOS O CUALQUIER CORRESPONDENCIA CON RESPECTO A CAMBIOS DE HORARIO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1520" y="5849112"/>
            <a:ext cx="829056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5. TALONES DE PAGO </a:t>
            </a:r>
          </a:p>
        </p:txBody>
      </p:sp>
      <p:pic>
        <p:nvPicPr>
          <p:cNvPr id="11" name="Audio Recording May 17, 2021 at 8:07:45 PM" descr="Audio Recording May 17, 2021 at 8:07:45 PM">
            <a:hlinkClick r:id="" action="ppaction://media"/>
            <a:extLst>
              <a:ext uri="{FF2B5EF4-FFF2-40B4-BE49-F238E27FC236}">
                <a16:creationId xmlns:a16="http://schemas.microsoft.com/office/drawing/2014/main" id="{13BAD22A-5D87-2C41-9102-1E3D94412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15000"/>
          </a:blip>
          <a:srcRect/>
          <a:stretch>
            <a:fillRect/>
          </a:stretch>
        </p:blipFill>
        <p:spPr>
          <a:xfrm>
            <a:off x="731520" y="894080"/>
            <a:ext cx="8290560" cy="55270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523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 RECURSOS GENERALES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85CD66-8877-C848-A2DB-95AE3FB93B9E}"/>
              </a:ext>
            </a:extLst>
          </p:cNvPr>
          <p:cNvSpPr/>
          <p:nvPr/>
        </p:nvSpPr>
        <p:spPr>
          <a:xfrm>
            <a:off x="901416" y="1524000"/>
            <a:ext cx="7937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ES" sz="2400" dirty="0">
                <a:hlinkClick r:id="rId6"/>
              </a:rPr>
              <a:t>ORDENANZA FIRMADA DE FAIRWORK WEEK</a:t>
            </a:r>
            <a:endParaRPr lang="es-ES" sz="2400" dirty="0"/>
          </a:p>
          <a:p>
            <a:pPr marL="342900" indent="-342900">
              <a:buAutoNum type="arabicPeriod"/>
            </a:pPr>
            <a:r>
              <a:rPr lang="en-US" sz="2400" dirty="0">
                <a:hlinkClick r:id="rId7"/>
              </a:rPr>
              <a:t>REGLAMENTOS FINALES FIRMADOS DE FAIRWORK WEEK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s-ES" sz="2400" dirty="0">
                <a:hlinkClick r:id="rId8"/>
              </a:rPr>
              <a:t>PREGUNTAS FRECUENTES DE FAIRWORKWEEK</a:t>
            </a:r>
            <a:endParaRPr lang="es-ES" sz="2400" dirty="0"/>
          </a:p>
          <a:p>
            <a:pPr marL="342900" indent="-342900">
              <a:buAutoNum type="arabicPeriod"/>
            </a:pPr>
            <a:r>
              <a:rPr lang="es-ES" sz="2400" dirty="0">
                <a:hlinkClick r:id="rId8"/>
              </a:rPr>
              <a:t>ESTRUCTURA DE PAGO DE PREVISIBILIDAD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Audio Recording May 17, 2021 at 8:51:32 PM" descr="Audio Recording May 17, 2021 at 8:51:32 PM">
            <a:hlinkClick r:id="" action="ppaction://media"/>
            <a:extLst>
              <a:ext uri="{FF2B5EF4-FFF2-40B4-BE49-F238E27FC236}">
                <a16:creationId xmlns:a16="http://schemas.microsoft.com/office/drawing/2014/main" id="{77A9B253-E898-3643-B80E-1C4363F0D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23000"/>
          </a:blip>
          <a:srcRect/>
          <a:stretch>
            <a:fillRect/>
          </a:stretch>
        </p:blipFill>
        <p:spPr>
          <a:xfrm>
            <a:off x="741045" y="894080"/>
            <a:ext cx="8290560" cy="55270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3965" y="207973"/>
            <a:ext cx="8545671" cy="523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 RECURSOS PARA EMPLEADORES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AB0D5D-9276-D84D-AB43-D901B08411B4}"/>
              </a:ext>
            </a:extLst>
          </p:cNvPr>
          <p:cNvSpPr/>
          <p:nvPr/>
        </p:nvSpPr>
        <p:spPr>
          <a:xfrm>
            <a:off x="751777" y="1447800"/>
            <a:ext cx="7772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1. FAIRWORKWEEK CARTEL</a:t>
            </a:r>
          </a:p>
          <a:p>
            <a:r>
              <a:rPr lang="en-US" sz="2400" dirty="0">
                <a:solidFill>
                  <a:schemeClr val="bg1"/>
                </a:solidFill>
                <a:hlinkClick r:id="rId6"/>
              </a:rPr>
              <a:t>ENGLISH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>
                <a:solidFill>
                  <a:schemeClr val="bg1"/>
                </a:solidFill>
                <a:hlinkClick r:id="rId7"/>
              </a:rPr>
              <a:t>SPANISH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>
                <a:solidFill>
                  <a:schemeClr val="bg1"/>
                </a:solidFill>
                <a:hlinkClick r:id="rId8"/>
              </a:rPr>
              <a:t>CHINESE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>
                <a:solidFill>
                  <a:schemeClr val="bg1"/>
                </a:solidFill>
                <a:hlinkClick r:id="rId9"/>
              </a:rPr>
              <a:t>FARSI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2. </a:t>
            </a:r>
            <a:r>
              <a:rPr lang="es-ES" sz="2400" dirty="0">
                <a:solidFill>
                  <a:schemeClr val="bg1"/>
                </a:solidFill>
              </a:rPr>
              <a:t>AVISO FINAL DE LA SEMANA DE TRABAJO DE LA FERIA PARA EL EMPLEADO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hlinkClick r:id="rId10"/>
              </a:rPr>
              <a:t>ENGLISH</a:t>
            </a:r>
            <a:r>
              <a:rPr lang="en-US" sz="2400" dirty="0">
                <a:solidFill>
                  <a:schemeClr val="bg1"/>
                </a:solidFill>
              </a:rPr>
              <a:t>	SPANISH	</a:t>
            </a:r>
            <a:r>
              <a:rPr lang="en-US" sz="2400" dirty="0">
                <a:solidFill>
                  <a:schemeClr val="bg1"/>
                </a:solidFill>
                <a:hlinkClick r:id="rId11"/>
              </a:rPr>
              <a:t>CHINESE</a:t>
            </a:r>
            <a:r>
              <a:rPr lang="en-US" sz="2400" dirty="0">
                <a:solidFill>
                  <a:schemeClr val="bg1"/>
                </a:solidFill>
              </a:rPr>
              <a:t> 	</a:t>
            </a:r>
            <a:r>
              <a:rPr lang="en-US" sz="2400" dirty="0">
                <a:solidFill>
                  <a:schemeClr val="bg1"/>
                </a:solidFill>
                <a:hlinkClick r:id="rId9"/>
              </a:rPr>
              <a:t>FARSI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3. </a:t>
            </a:r>
            <a:r>
              <a:rPr lang="es-ES" sz="2400" dirty="0">
                <a:hlinkClick r:id="rId12"/>
              </a:rPr>
              <a:t>MODELO DE FORMULARIO DE AVISO ANTICIPADO</a:t>
            </a:r>
            <a:endParaRPr lang="es-ES" sz="2400" dirty="0"/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4. </a:t>
            </a:r>
            <a:r>
              <a:rPr lang="es-ES" sz="2400" dirty="0">
                <a:hlinkClick r:id="rId13"/>
              </a:rPr>
              <a:t>EJEMPLO DE FORMULARIO DE ESTIMACIÓN DE BUENA FE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Audio Recording May 17, 2021 at 9:01:24 PM" descr="Audio Recording May 17, 2021 at 9:01:24 PM">
            <a:hlinkClick r:id="" action="ppaction://media"/>
            <a:extLst>
              <a:ext uri="{FF2B5EF4-FFF2-40B4-BE49-F238E27FC236}">
                <a16:creationId xmlns:a16="http://schemas.microsoft.com/office/drawing/2014/main" id="{35C2169E-DC6C-844F-BD03-CE1A6B1F1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23000"/>
          </a:blip>
          <a:srcRect/>
          <a:stretch>
            <a:fillRect/>
          </a:stretch>
        </p:blipFill>
        <p:spPr>
          <a:xfrm>
            <a:off x="731520" y="894080"/>
            <a:ext cx="8290560" cy="55270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6409" y="169388"/>
            <a:ext cx="8545671" cy="523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 RECURSOS PARA EMPLEADOS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FA013A-D530-3E42-921A-13CBD7233EB3}"/>
              </a:ext>
            </a:extLst>
          </p:cNvPr>
          <p:cNvSpPr/>
          <p:nvPr/>
        </p:nvSpPr>
        <p:spPr>
          <a:xfrm>
            <a:off x="914400" y="1524000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hlinkClick r:id="rId6"/>
              </a:rPr>
              <a:t>FORMULARIO DE RECLAMO PARA EMPLEADOS DE LA SEMANA DE TRABAJO JUSTA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Audio Recording May 17, 2021 at 9:02:11 PM" descr="Audio Recording May 17, 2021 at 9:02:11 PM">
            <a:hlinkClick r:id="" action="ppaction://media"/>
            <a:extLst>
              <a:ext uri="{FF2B5EF4-FFF2-40B4-BE49-F238E27FC236}">
                <a16:creationId xmlns:a16="http://schemas.microsoft.com/office/drawing/2014/main" id="{B5DBCF28-7BFB-4B43-BDF7-F99F9B369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31000"/>
          </a:blip>
          <a:srcRect/>
          <a:stretch>
            <a:fillRect/>
          </a:stretch>
        </p:blipFill>
        <p:spPr>
          <a:xfrm>
            <a:off x="731520" y="894080"/>
            <a:ext cx="8290560" cy="55270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33613" y="231592"/>
            <a:ext cx="7483812" cy="523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spc="577" dirty="0">
                <a:solidFill>
                  <a:srgbClr val="FFFFFF"/>
                </a:solidFill>
                <a:latin typeface="Montserrat Light"/>
              </a:rPr>
              <a:t>CONTÁCTENOS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3059" y="6808202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1439937"/>
            <a:ext cx="543892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FFFFFF"/>
                </a:solidFill>
                <a:latin typeface="Open Sans"/>
              </a:rPr>
              <a:t>TELEFONO: (510) 596-4351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" y="2505292"/>
            <a:ext cx="7549086" cy="1119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68"/>
              </a:lnSpc>
            </a:pPr>
            <a:r>
              <a:rPr lang="en-US" sz="3192" dirty="0">
                <a:solidFill>
                  <a:srgbClr val="FFFFFF"/>
                </a:solidFill>
                <a:latin typeface="Montserrat Light"/>
              </a:rPr>
              <a:t>CORREO ELECTRONICO: FAIRWORKWEEK@EMERYVILLE.ORG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1328" y="4894969"/>
            <a:ext cx="8398997" cy="587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22"/>
              </a:lnSpc>
            </a:pPr>
            <a:r>
              <a:rPr lang="en-US" sz="3444" dirty="0">
                <a:solidFill>
                  <a:srgbClr val="FFFFFF"/>
                </a:solidFill>
                <a:latin typeface="Montserrat Light"/>
              </a:rPr>
              <a:t>OFICINA: 1313 PARK AVE., EMERYVILLE  </a:t>
            </a:r>
          </a:p>
        </p:txBody>
      </p:sp>
      <p:pic>
        <p:nvPicPr>
          <p:cNvPr id="8" name="Audio Recording May 17, 2021 at 8:24:20 PM" descr="Audio Recording May 17, 2021 at 8:24:20 PM">
            <a:hlinkClick r:id="" action="ppaction://media"/>
            <a:extLst>
              <a:ext uri="{FF2B5EF4-FFF2-40B4-BE49-F238E27FC236}">
                <a16:creationId xmlns:a16="http://schemas.microsoft.com/office/drawing/2014/main" id="{9560A2E4-924D-7746-8ABB-1A51290BF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0259" y="314312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7940" t="15741" r="2355" b="506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541" y="-15541"/>
            <a:ext cx="9796477" cy="3275662"/>
            <a:chOff x="0" y="0"/>
            <a:chExt cx="13061969" cy="43675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alphaModFix amt="44999"/>
            </a:blip>
            <a:srcRect t="24922" b="24922"/>
            <a:stretch>
              <a:fillRect/>
            </a:stretch>
          </p:blipFill>
          <p:spPr>
            <a:xfrm>
              <a:off x="0" y="0"/>
              <a:ext cx="13061969" cy="4367549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49567" y="3193446"/>
            <a:ext cx="8639390" cy="1243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4"/>
              </a:lnSpc>
            </a:pPr>
            <a:r>
              <a:rPr lang="en-US" sz="3539" spc="672" dirty="0">
                <a:solidFill>
                  <a:srgbClr val="F2F2F2"/>
                </a:solidFill>
                <a:latin typeface="Montserrat Light"/>
              </a:rPr>
              <a:t>ORDENANZA</a:t>
            </a:r>
          </a:p>
          <a:p>
            <a:pPr>
              <a:lnSpc>
                <a:spcPts val="4954"/>
              </a:lnSpc>
            </a:pPr>
            <a:r>
              <a:rPr lang="en-US" sz="3539" spc="672" dirty="0">
                <a:solidFill>
                  <a:srgbClr val="F2F2F2"/>
                </a:solidFill>
                <a:latin typeface="Montserrat Light"/>
              </a:rPr>
              <a:t>FAIR WORK WEEK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9567" y="4520300"/>
            <a:ext cx="6686550" cy="410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57"/>
              </a:lnSpc>
            </a:pPr>
            <a:r>
              <a:rPr lang="en-US" sz="2092" spc="167" dirty="0">
                <a:solidFill>
                  <a:srgbClr val="F2F2F2"/>
                </a:solidFill>
                <a:latin typeface="Montserrat Light"/>
              </a:rPr>
              <a:t>Adoptado el 1 de Julio de 2017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9567" y="5046980"/>
            <a:ext cx="9733799" cy="226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Requiere que los empleadores proporcionen:</a:t>
            </a:r>
          </a:p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Aviso anticipado de horario de trabajo y cambios</a:t>
            </a:r>
          </a:p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Derecho a descansar</a:t>
            </a:r>
          </a:p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Aviso de rechazo y compensación por cambios de horario</a:t>
            </a:r>
          </a:p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Ofrezca trabajo a los trabajadores existentes y derecho a solicitar   un horario flexible</a:t>
            </a:r>
          </a:p>
        </p:txBody>
      </p:sp>
      <p:pic>
        <p:nvPicPr>
          <p:cNvPr id="7" name="Audio Recording May 12, 2021 at 5:49:13 PM" descr="Audio Recording May 12, 2021 at 5:49:13 PM">
            <a:hlinkClick r:id="" action="ppaction://media"/>
            <a:extLst>
              <a:ext uri="{FF2B5EF4-FFF2-40B4-BE49-F238E27FC236}">
                <a16:creationId xmlns:a16="http://schemas.microsoft.com/office/drawing/2014/main" id="{D0ABBA4F-33F4-3748-8DEC-0585A2A0F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7940" t="15741" r="2355" b="506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39097" y="-47195"/>
            <a:ext cx="4541839" cy="7422394"/>
            <a:chOff x="0" y="0"/>
            <a:chExt cx="6055786" cy="989652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alphaModFix amt="44999"/>
            </a:blip>
            <a:srcRect l="29602" r="29602"/>
            <a:stretch>
              <a:fillRect/>
            </a:stretch>
          </p:blipFill>
          <p:spPr>
            <a:xfrm>
              <a:off x="0" y="0"/>
              <a:ext cx="6055786" cy="9896525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0" y="146354"/>
            <a:ext cx="5436870" cy="1456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3"/>
              </a:lnSpc>
            </a:pPr>
            <a:r>
              <a:rPr lang="en-US" sz="4173" spc="793" dirty="0">
                <a:solidFill>
                  <a:srgbClr val="F2F2F2"/>
                </a:solidFill>
                <a:latin typeface="Montserrat Light"/>
              </a:rPr>
              <a:t>EMPLEADORES</a:t>
            </a:r>
          </a:p>
          <a:p>
            <a:pPr algn="ctr">
              <a:lnSpc>
                <a:spcPts val="5843"/>
              </a:lnSpc>
            </a:pPr>
            <a:r>
              <a:rPr lang="en-US" sz="4173" spc="793" dirty="0">
                <a:solidFill>
                  <a:srgbClr val="F2F2F2"/>
                </a:solidFill>
                <a:latin typeface="Montserrat Light"/>
              </a:rPr>
              <a:t>CUBIERTOS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28394" y="2305688"/>
            <a:ext cx="375285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52"/>
              </a:lnSpc>
            </a:pPr>
            <a:r>
              <a:rPr lang="en-US" sz="3180" spc="604" dirty="0">
                <a:solidFill>
                  <a:srgbClr val="F2F2F2"/>
                </a:solidFill>
                <a:latin typeface="Montserrat Classic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" y="2905763"/>
            <a:ext cx="4052531" cy="356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1"/>
              </a:lnSpc>
            </a:pPr>
            <a:r>
              <a:rPr lang="en-US" sz="2086" spc="396" dirty="0">
                <a:solidFill>
                  <a:srgbClr val="F2F2F2"/>
                </a:solidFill>
                <a:latin typeface="Montserrat Light"/>
              </a:rPr>
              <a:t>GRANDES EMPRESAS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4087390"/>
            <a:ext cx="375285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52"/>
              </a:lnSpc>
            </a:pPr>
            <a:r>
              <a:rPr lang="en-US" sz="3180" spc="604" dirty="0">
                <a:solidFill>
                  <a:srgbClr val="F2F2F2"/>
                </a:solidFill>
                <a:latin typeface="Montserrat Classic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1520" y="4794145"/>
            <a:ext cx="4052531" cy="72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1"/>
              </a:lnSpc>
            </a:pPr>
            <a:r>
              <a:rPr lang="en-US" sz="2086" spc="396" dirty="0">
                <a:solidFill>
                  <a:srgbClr val="F2F2F2"/>
                </a:solidFill>
                <a:latin typeface="Montserrat Light"/>
              </a:rPr>
              <a:t>GRANDES EMPREZAS DE COMIDA RAPIDA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5688" y="3452178"/>
            <a:ext cx="434622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56+ EMPLEADOS (EE's) </a:t>
            </a:r>
            <a:r>
              <a:rPr lang="en-US" sz="2200" u="sng" dirty="0">
                <a:solidFill>
                  <a:srgbClr val="FFFFFF"/>
                </a:solidFill>
                <a:latin typeface="Montserrat Light Bold"/>
              </a:rPr>
              <a:t>GLOBAL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8592" y="5692748"/>
            <a:ext cx="479092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56+ O MAS EMPLEADOS </a:t>
            </a:r>
            <a:r>
              <a:rPr lang="en-US" sz="2200" u="sng" dirty="0">
                <a:solidFill>
                  <a:srgbClr val="FFFFFF"/>
                </a:solidFill>
                <a:latin typeface="Montserrat Light Bold"/>
              </a:rPr>
              <a:t> GLOBAL</a:t>
            </a:r>
            <a:r>
              <a:rPr lang="en-US" sz="2200" dirty="0">
                <a:solidFill>
                  <a:srgbClr val="FFFFFF"/>
                </a:solidFill>
                <a:latin typeface="Montserrat Light"/>
              </a:rPr>
              <a:t>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748" y="6192520"/>
            <a:ext cx="4775448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&amp; 20+ EN EMERYVILLE </a:t>
            </a:r>
          </a:p>
        </p:txBody>
      </p:sp>
      <p:pic>
        <p:nvPicPr>
          <p:cNvPr id="12" name="Audio Recording May 12, 2021 at 5:51:19 PM" descr="Audio Recording May 12, 2021 at 5:51:19 PM">
            <a:hlinkClick r:id="" action="ppaction://media"/>
            <a:extLst>
              <a:ext uri="{FF2B5EF4-FFF2-40B4-BE49-F238E27FC236}">
                <a16:creationId xmlns:a16="http://schemas.microsoft.com/office/drawing/2014/main" id="{C2783A32-CFE1-3244-84F8-77A1FB363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37000"/>
          </a:blip>
          <a:srcRect b="16763"/>
          <a:stretch>
            <a:fillRect/>
          </a:stretch>
        </p:blipFill>
        <p:spPr>
          <a:xfrm>
            <a:off x="731520" y="1489625"/>
            <a:ext cx="7662790" cy="47836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2598" y="306432"/>
            <a:ext cx="8898311" cy="104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73"/>
              </a:lnSpc>
            </a:pPr>
            <a:r>
              <a:rPr lang="en-US" sz="2981" spc="566" dirty="0">
                <a:solidFill>
                  <a:srgbClr val="F2F2F2"/>
                </a:solidFill>
                <a:latin typeface="Montserrat Light"/>
              </a:rPr>
              <a:t>DEFINICION DE "EMPLEADOS"</a:t>
            </a:r>
          </a:p>
          <a:p>
            <a:pPr>
              <a:lnSpc>
                <a:spcPts val="4173"/>
              </a:lnSpc>
            </a:pPr>
            <a:r>
              <a:rPr lang="en-US" sz="2981" spc="566" dirty="0">
                <a:solidFill>
                  <a:srgbClr val="F2F2F2"/>
                </a:solidFill>
                <a:latin typeface="Montserrat Light"/>
              </a:rPr>
              <a:t>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2150" y="1625941"/>
            <a:ext cx="6743700" cy="691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4"/>
              </a:lnSpc>
            </a:pPr>
            <a:r>
              <a:rPr lang="en-US" sz="2024" spc="222" dirty="0">
                <a:solidFill>
                  <a:srgbClr val="F2F2F2"/>
                </a:solidFill>
                <a:latin typeface="Montserrat Light"/>
              </a:rPr>
              <a:t>EL" EMPLEADO" SERÁ CUALQUIER PERSONA, QUE: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35855" y="6383655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2598" y="2396937"/>
            <a:ext cx="6743700" cy="112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TRABAJA EL MÍNIMO DE 2 HORAS EN EMERYVILLE EN UNA SEMANA DE CALENDARIO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2598" y="3736340"/>
            <a:ext cx="7741713" cy="112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CALIFICA COMO EMPLEADO CON DERECHO AL PAGO DE SALARIO MÍNIMO DE CUALQUIER EMPLEADOR EN CALIFORNIA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2598" y="783155"/>
            <a:ext cx="7343831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SECCION 5-39.01(d)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520" y="5329858"/>
            <a:ext cx="7842243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ESTUDIANTES / EMPLEADOS EN ENTRENAMIENTO </a:t>
            </a:r>
          </a:p>
        </p:txBody>
      </p:sp>
      <p:pic>
        <p:nvPicPr>
          <p:cNvPr id="10" name="Audio Recording May 12, 2021 at 5:54:14 PM" descr="Audio Recording May 12, 2021 at 5:54:14 PM">
            <a:hlinkClick r:id="" action="ppaction://media"/>
            <a:extLst>
              <a:ext uri="{FF2B5EF4-FFF2-40B4-BE49-F238E27FC236}">
                <a16:creationId xmlns:a16="http://schemas.microsoft.com/office/drawing/2014/main" id="{B4FF2482-6B88-EE4E-A5F5-C812BA370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37000"/>
          </a:blip>
          <a:srcRect b="16763"/>
          <a:stretch>
            <a:fillRect/>
          </a:stretch>
        </p:blipFill>
        <p:spPr>
          <a:xfrm>
            <a:off x="731520" y="1489625"/>
            <a:ext cx="7662790" cy="47836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2598" y="306432"/>
            <a:ext cx="7343831" cy="104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3"/>
              </a:lnSpc>
            </a:pPr>
            <a:r>
              <a:rPr lang="en-US" sz="2981" spc="566" dirty="0">
                <a:solidFill>
                  <a:srgbClr val="F2F2F2"/>
                </a:solidFill>
                <a:latin typeface="Montserrat Light"/>
              </a:rPr>
              <a:t>¿CÓMO SE DETERMINA EL TAMAÑO DEL EMPLEADOR?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2150" y="1625941"/>
            <a:ext cx="6743700" cy="691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4"/>
              </a:lnSpc>
            </a:pPr>
            <a:r>
              <a:rPr lang="en-US" sz="2024" spc="222" dirty="0">
                <a:solidFill>
                  <a:srgbClr val="F2F2F2"/>
                </a:solidFill>
                <a:latin typeface="Montserrat Light"/>
              </a:rPr>
              <a:t>BASADO EN EL NÚMERO DE LOS SIGUIENTES EMPLEADOS: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35855" y="6383655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" y="2554771"/>
            <a:ext cx="674370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TEMPORAL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3294380"/>
            <a:ext cx="674370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ON-CALL / DISPONIBLE POR LLAMADA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1520" y="2940953"/>
            <a:ext cx="674370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SEASONAL  O ESTACIONAL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0051" y="4146169"/>
            <a:ext cx="6976378" cy="156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"/>
              </a:lnSpc>
            </a:pPr>
            <a:r>
              <a:rPr lang="en-US" sz="2270" dirty="0">
                <a:solidFill>
                  <a:srgbClr val="F2F2F2"/>
                </a:solidFill>
                <a:latin typeface="Montserrat Light"/>
              </a:rPr>
              <a:t>SI TRABAJAN AL POR EMPREZAS DE VENTAS O EN UNA EMPRESA DE ALIMENTOS RÁPIDOS Y CUMPLEN CON LA DEFINICIÓN ESTABLECIDA EN LA SECCIÓN 5-39.01 (d).</a:t>
            </a:r>
          </a:p>
        </p:txBody>
      </p:sp>
      <p:pic>
        <p:nvPicPr>
          <p:cNvPr id="10" name="Audio Recording May 12, 2021 at 6:01:09 PM" descr="Audio Recording May 12, 2021 at 6:01:09 PM">
            <a:hlinkClick r:id="" action="ppaction://media"/>
            <a:extLst>
              <a:ext uri="{FF2B5EF4-FFF2-40B4-BE49-F238E27FC236}">
                <a16:creationId xmlns:a16="http://schemas.microsoft.com/office/drawing/2014/main" id="{C861412E-771B-404D-B52F-867DB665F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36596" t="15562" r="3699" b="50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37000"/>
          </a:blip>
          <a:srcRect b="16763"/>
          <a:stretch>
            <a:fillRect/>
          </a:stretch>
        </p:blipFill>
        <p:spPr>
          <a:xfrm>
            <a:off x="731520" y="1489625"/>
            <a:ext cx="7662790" cy="47836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2598" y="306432"/>
            <a:ext cx="7997165" cy="1136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5"/>
              </a:lnSpc>
            </a:pPr>
            <a:r>
              <a:rPr lang="en-US" sz="3246" spc="616" dirty="0">
                <a:solidFill>
                  <a:srgbClr val="F2F2F2"/>
                </a:solidFill>
                <a:latin typeface="Montserrat Light"/>
              </a:rPr>
              <a:t>¿CÓMO SE DETERMINA EL TAMAÑO DEL EMPLEADOR?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2150" y="1616416"/>
            <a:ext cx="7421035" cy="76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19"/>
              </a:lnSpc>
            </a:pPr>
            <a:r>
              <a:rPr lang="en-US" sz="2228" spc="245" dirty="0">
                <a:solidFill>
                  <a:srgbClr val="F2F2F2"/>
                </a:solidFill>
                <a:latin typeface="Montserrat Light"/>
              </a:rPr>
              <a:t>EL TAMAÑO DEL EMPLEADOR SE CALCULA POR: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29200" y="6783374"/>
            <a:ext cx="4086225" cy="16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1"/>
              </a:lnSpc>
            </a:pPr>
            <a:r>
              <a:rPr lang="en-US" sz="993" spc="387" dirty="0">
                <a:solidFill>
                  <a:srgbClr val="F2F2F2"/>
                </a:solidFill>
                <a:latin typeface="Montserrat Light"/>
              </a:rPr>
              <a:t>WWW.CI.EMERYVILLE.CA.US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62150" y="4996180"/>
            <a:ext cx="674370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Y NO POR NÚMERO DE: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5181" y="5552602"/>
            <a:ext cx="6976378" cy="364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0280" lvl="1" indent="-245140">
              <a:lnSpc>
                <a:spcPts val="3179"/>
              </a:lnSpc>
              <a:buFont typeface="Arial"/>
              <a:buChar char="•"/>
            </a:pPr>
            <a:r>
              <a:rPr lang="en-US" sz="2270" dirty="0">
                <a:solidFill>
                  <a:srgbClr val="F2F2F2"/>
                </a:solidFill>
                <a:latin typeface="Montserrat Light"/>
              </a:rPr>
              <a:t>EMPLEADOS EN CADA UBICACIÓN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2598" y="6039485"/>
            <a:ext cx="6976378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EMPLEADOS DE TIEMPO COMPLETO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5621" y="3294380"/>
            <a:ext cx="2122529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 dirty="0">
                <a:solidFill>
                  <a:srgbClr val="F2F2F2"/>
                </a:solidFill>
                <a:latin typeface="Montserrat Light"/>
              </a:rPr>
              <a:t>INCLUYE: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2598" y="3833849"/>
            <a:ext cx="5176229" cy="399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4459" lvl="1" indent="-247229">
              <a:lnSpc>
                <a:spcPts val="3206"/>
              </a:lnSpc>
              <a:buFont typeface="Arial"/>
              <a:buChar char="•"/>
            </a:pPr>
            <a:r>
              <a:rPr lang="en-US" sz="2290" dirty="0">
                <a:solidFill>
                  <a:srgbClr val="FFFFFF"/>
                </a:solidFill>
                <a:latin typeface="Montserrat Light"/>
              </a:rPr>
              <a:t>MEDIO TIEMPO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2598" y="4376774"/>
            <a:ext cx="766279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TIEMPO COMPLETO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1272" y="2454863"/>
            <a:ext cx="7662790" cy="74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79"/>
              </a:lnSpc>
              <a:buFont typeface="Arial"/>
              <a:buChar char="•"/>
            </a:pPr>
            <a:r>
              <a:rPr lang="en-US" sz="2200" dirty="0">
                <a:solidFill>
                  <a:srgbClr val="FFFFFF"/>
                </a:solidFill>
                <a:latin typeface="Montserrat Light"/>
              </a:rPr>
              <a:t>EL NÚMERO TOTAL DE TODOS LOS EMPLEADOS EN LA CIUDAD DE EMERYVILLE</a:t>
            </a:r>
            <a:r>
              <a:rPr lang="en-US" sz="1200" dirty="0">
                <a:solidFill>
                  <a:srgbClr val="FFFFFF"/>
                </a:solidFill>
                <a:latin typeface="Montserrat Light"/>
              </a:rPr>
              <a:t> </a:t>
            </a:r>
          </a:p>
        </p:txBody>
      </p:sp>
      <p:pic>
        <p:nvPicPr>
          <p:cNvPr id="13" name="Audio Recording May 12, 2021 at 6:08:34 PM" descr="Audio Recording May 12, 2021 at 6:08:34 PM">
            <a:hlinkClick r:id="" action="ppaction://media"/>
            <a:extLst>
              <a:ext uri="{FF2B5EF4-FFF2-40B4-BE49-F238E27FC236}">
                <a16:creationId xmlns:a16="http://schemas.microsoft.com/office/drawing/2014/main" id="{5E140860-74BB-BF48-9FCB-212D51580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0400" y="325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2716</Words>
  <Application>Microsoft Macintosh PowerPoint</Application>
  <PresentationFormat>Custom</PresentationFormat>
  <Paragraphs>307</Paragraphs>
  <Slides>48</Slides>
  <Notes>0</Notes>
  <HiddenSlides>0</HiddenSlides>
  <MMClips>48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Open Sans</vt:lpstr>
      <vt:lpstr>Open Sans Light Bold</vt:lpstr>
      <vt:lpstr>Open Sans Light</vt:lpstr>
      <vt:lpstr>Arimo</vt:lpstr>
      <vt:lpstr>Montserrat Light Bold</vt:lpstr>
      <vt:lpstr>Montserrat Light</vt:lpstr>
      <vt:lpstr>Montserrat Classic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Gradient Presentation</dc:title>
  <cp:lastModifiedBy>lucia sanchez</cp:lastModifiedBy>
  <cp:revision>13</cp:revision>
  <dcterms:created xsi:type="dcterms:W3CDTF">2006-08-16T00:00:00Z</dcterms:created>
  <dcterms:modified xsi:type="dcterms:W3CDTF">2021-05-20T08:37:34Z</dcterms:modified>
  <dc:identifier>DAEblGWtyS8</dc:identifier>
</cp:coreProperties>
</file>