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03" r:id="rId33"/>
    <p:sldId id="288" r:id="rId34"/>
    <p:sldId id="304" r:id="rId35"/>
    <p:sldId id="289" r:id="rId36"/>
    <p:sldId id="305" r:id="rId37"/>
    <p:sldId id="290" r:id="rId38"/>
    <p:sldId id="306" r:id="rId39"/>
    <p:sldId id="291" r:id="rId40"/>
    <p:sldId id="292" r:id="rId41"/>
    <p:sldId id="293" r:id="rId42"/>
    <p:sldId id="294" r:id="rId43"/>
    <p:sldId id="295" r:id="rId44"/>
    <p:sldId id="296" r:id="rId45"/>
    <p:sldId id="299" r:id="rId46"/>
    <p:sldId id="300" r:id="rId47"/>
    <p:sldId id="301" r:id="rId48"/>
    <p:sldId id="302" r:id="rId49"/>
  </p:sldIdLst>
  <p:sldSz cx="9753600" cy="7315200"/>
  <p:notesSz cx="6858000" cy="9144000"/>
  <p:embeddedFontLst>
    <p:embeddedFont>
      <p:font typeface="Calibri" panose="020F0502020204030204" pitchFamily="34" charset="0"/>
      <p:regular r:id="rId50"/>
      <p:bold r:id="rId51"/>
      <p:italic r:id="rId52"/>
      <p:boldItalic r:id="rId53"/>
    </p:embeddedFont>
    <p:embeddedFont>
      <p:font typeface="Montserrat Classic" pitchFamily="2" charset="77"/>
      <p:regular r:id="rId54"/>
    </p:embeddedFont>
    <p:embeddedFont>
      <p:font typeface="Montserrat Light" pitchFamily="2" charset="77"/>
      <p:regular r:id="rId55"/>
    </p:embeddedFont>
    <p:embeddedFont>
      <p:font typeface="Montserrat Light Bold" pitchFamily="2" charset="77"/>
      <p:regular r:id="rId56"/>
      <p:bold r:id="rId57"/>
    </p:embeddedFont>
    <p:embeddedFont>
      <p:font typeface="Open Sans" panose="020B0606030504020204" pitchFamily="34" charset="0"/>
      <p:regular r:id="rId58"/>
      <p:bold r:id="rId59"/>
      <p:italic r:id="rId60"/>
      <p:boldItalic r:id="rId61"/>
    </p:embeddedFont>
    <p:embeddedFont>
      <p:font typeface="Open Sans Light" panose="020B0306030504020204" pitchFamily="34" charset="0"/>
      <p:regular r:id="rId62"/>
      <p:italic r:id="rId63"/>
    </p:embeddedFont>
    <p:embeddedFont>
      <p:font typeface="Open Sans Light Bold" panose="020B080603050402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20C64-967C-754B-8FC4-D64C2B0910DC}" v="50" dt="2021-05-20T08:12:02.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autoAdjust="0"/>
    <p:restoredTop sz="94607" autoAdjust="0"/>
  </p:normalViewPr>
  <p:slideViewPr>
    <p:cSldViewPr>
      <p:cViewPr varScale="1">
        <p:scale>
          <a:sx n="99" d="100"/>
          <a:sy n="99" d="100"/>
        </p:scale>
        <p:origin x="3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emf"/><Relationship Id="rId5" Type="http://schemas.openxmlformats.org/officeDocument/2006/relationships/hyperlink" Target="https://www.ci.emeryville.ca.us/DocumentCenter/View/10421/Employee-Good-Faith-Form?bidId="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ci.emeryville.ca.us/DocumentCenter/View/10420/City-Of-Emeryville-FWW-Advance-Notice-Form?bidId=" TargetMode="External"/><Relationship Id="rId5" Type="http://schemas.openxmlformats.org/officeDocument/2006/relationships/image" Target="../media/image11.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emf"/><Relationship Id="rId5" Type="http://schemas.openxmlformats.org/officeDocument/2006/relationships/hyperlink" Target="https://www.ci.emeryville.ca.us/DocumentCenter/View/10420/City-Of-Emeryville-FWW-Advance-Notice-Form?bidId=" TargetMode="Externa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ci.emeryville.ca.us/DocumentCenter/View/10422/Predictability-Pay-Structure-Reference-Sheet-Final?bidId="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ci.emeryville.ca.us/DocumentCenter/View/10183/Fair-Work-Week-Poster?bidId=" TargetMode="External"/><Relationship Id="rId5" Type="http://schemas.openxmlformats.org/officeDocument/2006/relationships/image" Target="../media/image20.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ci.emeryville.ca.us/DocumentCenter/View/10189/Employee-Claim-FormFinal?bidId=" TargetMode="External"/><Relationship Id="rId5" Type="http://schemas.openxmlformats.org/officeDocument/2006/relationships/image" Target="../media/image23.em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www.ci.emeryville.ca.us/" TargetMode="External"/><Relationship Id="rId5" Type="http://schemas.openxmlformats.org/officeDocument/2006/relationships/image" Target="../media/image25.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8" Type="http://schemas.openxmlformats.org/officeDocument/2006/relationships/hyperlink" Target="https://www.ci.emeryville.ca.us/DocumentCenter/View/11712/FWW-FAQ_updatedAugust2019" TargetMode="External"/><Relationship Id="rId3" Type="http://schemas.openxmlformats.org/officeDocument/2006/relationships/slideLayout" Target="../slideLayouts/slideLayout7.xml"/><Relationship Id="rId7" Type="http://schemas.openxmlformats.org/officeDocument/2006/relationships/hyperlink" Target="https://www.ci.emeryville.ca.us/DocumentCenter/View/10182/17-160FairWorkweek101717Signed_Final-Regulations?bidId=" TargetMode="Externa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https://www.ci.emeryville.ca.us/DocumentCenter/View/10190/16-007FairWorkWeek110116?bidId=" TargetMode="External"/><Relationship Id="rId5" Type="http://schemas.openxmlformats.org/officeDocument/2006/relationships/image" Target="../media/image26.jpe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hyperlink" Target="https://www.ci.emeryville.ca.us/DocumentCenter/View/10422/Predictability-Pay-Structure-Reference-Sheet-Final?bidId="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ci.emeryville.ca.us/DocumentCenter/View/10232/2017-FWW-Poster-Mandarin_Final?bidId=" TargetMode="External"/><Relationship Id="rId13" Type="http://schemas.openxmlformats.org/officeDocument/2006/relationships/hyperlink" Target="https://www.ci.emeryville.ca.us/DocumentCenter/View/10420/City-Of-Emeryville-FWW-Advance-Notice-Form?bidId=" TargetMode="External"/><Relationship Id="rId3" Type="http://schemas.openxmlformats.org/officeDocument/2006/relationships/slideLayout" Target="../slideLayouts/slideLayout7.xml"/><Relationship Id="rId7" Type="http://schemas.openxmlformats.org/officeDocument/2006/relationships/hyperlink" Target="https://www.ci.emeryville.ca.us/DocumentCenter/View/10233/2017-FWW-Poster-Spanish_Final?bidId=" TargetMode="External"/><Relationship Id="rId12" Type="http://schemas.openxmlformats.org/officeDocument/2006/relationships/hyperlink" Target="https://www.ci.emeryville.ca.us/DocumentCenter/View/10238/FWW-Farsi?bidId=" TargetMode="Externa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s://www.ci.emeryville.ca.us/DocumentCenter/View/10183/Fair-Work-Week-Poster?bidId=" TargetMode="External"/><Relationship Id="rId11" Type="http://schemas.openxmlformats.org/officeDocument/2006/relationships/hyperlink" Target="https://www.ci.emeryville.ca.us/DocumentCenter/View/10236/Chinese_FWW-Notice-1-2?bidId=" TargetMode="External"/><Relationship Id="rId5" Type="http://schemas.openxmlformats.org/officeDocument/2006/relationships/image" Target="../media/image26.jpeg"/><Relationship Id="rId15" Type="http://schemas.openxmlformats.org/officeDocument/2006/relationships/image" Target="../media/image6.png"/><Relationship Id="rId10" Type="http://schemas.openxmlformats.org/officeDocument/2006/relationships/hyperlink" Target="https://www.ci.emeryville.ca.us/DocumentCenter/View/10180/Final-Final-Draft-_Content_FWW-Notice-For-Employees?bidId=" TargetMode="External"/><Relationship Id="rId4" Type="http://schemas.openxmlformats.org/officeDocument/2006/relationships/image" Target="../media/image1.jpeg"/><Relationship Id="rId9" Type="http://schemas.openxmlformats.org/officeDocument/2006/relationships/hyperlink" Target="https://www.ci.emeryville.ca.us/DocumentCenter/View/10381/2017-FWW-Poster-FARSI_FINAL-1?bidId=" TargetMode="External"/><Relationship Id="rId14" Type="http://schemas.openxmlformats.org/officeDocument/2006/relationships/hyperlink" Target="https://www.ci.emeryville.ca.us/DocumentCenter/View/10421/Employee-Good-Faith-Form?bidId="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https://www.ci.emeryville.ca.us/DocumentCenter/View/10189/Employee-Claim-FormFinal?bidId=" TargetMode="External"/><Relationship Id="rId5" Type="http://schemas.openxmlformats.org/officeDocument/2006/relationships/image" Target="../media/image26.jpe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rcRect l="2526" t="16497" r="37769" b="4986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46000"/>
          </a:blip>
          <a:srcRect l="5268" r="5268" b="24765"/>
          <a:stretch>
            <a:fillRect/>
          </a:stretch>
        </p:blipFill>
        <p:spPr>
          <a:xfrm>
            <a:off x="4936679" y="910779"/>
            <a:ext cx="4486957" cy="2515547"/>
          </a:xfrm>
          <a:prstGeom prst="rect">
            <a:avLst/>
          </a:prstGeom>
        </p:spPr>
      </p:pic>
      <p:pic>
        <p:nvPicPr>
          <p:cNvPr id="3" name="Picture 3"/>
          <p:cNvPicPr>
            <a:picLocks noChangeAspect="1"/>
          </p:cNvPicPr>
          <p:nvPr/>
        </p:nvPicPr>
        <p:blipFill>
          <a:blip r:embed="rId6">
            <a:alphaModFix amt="53000"/>
          </a:blip>
          <a:srcRect l="1438" t="1349" r="1044" b="16960"/>
          <a:stretch>
            <a:fillRect/>
          </a:stretch>
        </p:blipFill>
        <p:spPr>
          <a:xfrm>
            <a:off x="3380002" y="3426326"/>
            <a:ext cx="4733393" cy="2446020"/>
          </a:xfrm>
          <a:prstGeom prst="rect">
            <a:avLst/>
          </a:prstGeom>
        </p:spPr>
      </p:pic>
      <p:pic>
        <p:nvPicPr>
          <p:cNvPr id="4" name="Picture 4"/>
          <p:cNvPicPr>
            <a:picLocks noChangeAspect="1"/>
          </p:cNvPicPr>
          <p:nvPr/>
        </p:nvPicPr>
        <p:blipFill>
          <a:blip r:embed="rId7">
            <a:alphaModFix amt="70000"/>
          </a:blip>
          <a:srcRect/>
          <a:stretch>
            <a:fillRect/>
          </a:stretch>
        </p:blipFill>
        <p:spPr>
          <a:xfrm>
            <a:off x="7281317" y="3221123"/>
            <a:ext cx="2142319" cy="1428213"/>
          </a:xfrm>
          <a:prstGeom prst="rect">
            <a:avLst/>
          </a:prstGeom>
        </p:spPr>
      </p:pic>
      <p:pic>
        <p:nvPicPr>
          <p:cNvPr id="5" name="Picture 5"/>
          <p:cNvPicPr>
            <a:picLocks noChangeAspect="1"/>
          </p:cNvPicPr>
          <p:nvPr/>
        </p:nvPicPr>
        <p:blipFill>
          <a:blip r:embed="rId8">
            <a:alphaModFix amt="48000"/>
          </a:blip>
          <a:srcRect l="1726" r="1726"/>
          <a:stretch>
            <a:fillRect/>
          </a:stretch>
        </p:blipFill>
        <p:spPr>
          <a:xfrm>
            <a:off x="1865948" y="3426326"/>
            <a:ext cx="2556510" cy="1765300"/>
          </a:xfrm>
          <a:prstGeom prst="rect">
            <a:avLst/>
          </a:prstGeom>
        </p:spPr>
      </p:pic>
      <p:sp>
        <p:nvSpPr>
          <p:cNvPr id="6" name="TextBox 6"/>
          <p:cNvSpPr txBox="1"/>
          <p:nvPr/>
        </p:nvSpPr>
        <p:spPr>
          <a:xfrm>
            <a:off x="731520" y="702945"/>
            <a:ext cx="5734050" cy="207834"/>
          </a:xfrm>
          <a:prstGeom prst="rect">
            <a:avLst/>
          </a:prstGeom>
        </p:spPr>
        <p:txBody>
          <a:bodyPr lIns="0" tIns="0" rIns="0" bIns="0" rtlCol="0" anchor="t">
            <a:spAutoFit/>
          </a:bodyPr>
          <a:lstStyle/>
          <a:p>
            <a:pPr>
              <a:lnSpc>
                <a:spcPts val="1669"/>
              </a:lnSpc>
            </a:pPr>
            <a:r>
              <a:rPr lang="en-US" sz="1192" spc="226" dirty="0">
                <a:solidFill>
                  <a:srgbClr val="F2F2F2"/>
                </a:solidFill>
                <a:latin typeface="Montserrat Classic"/>
              </a:rPr>
              <a:t>LABOR STANDARDS TRAINING  </a:t>
            </a:r>
          </a:p>
        </p:txBody>
      </p:sp>
      <p:sp>
        <p:nvSpPr>
          <p:cNvPr id="7" name="TextBox 7"/>
          <p:cNvSpPr txBox="1"/>
          <p:nvPr/>
        </p:nvSpPr>
        <p:spPr>
          <a:xfrm>
            <a:off x="731520" y="6174105"/>
            <a:ext cx="4205159" cy="590550"/>
          </a:xfrm>
          <a:prstGeom prst="rect">
            <a:avLst/>
          </a:prstGeom>
        </p:spPr>
        <p:txBody>
          <a:bodyPr lIns="0" tIns="0" rIns="0" bIns="0" rtlCol="0" anchor="t">
            <a:spAutoFit/>
          </a:bodyPr>
          <a:lstStyle/>
          <a:p>
            <a:pPr>
              <a:lnSpc>
                <a:spcPts val="1574"/>
              </a:lnSpc>
            </a:pPr>
            <a:r>
              <a:rPr lang="en-US" sz="1192" spc="226" dirty="0">
                <a:solidFill>
                  <a:srgbClr val="F2F2F2"/>
                </a:solidFill>
                <a:latin typeface="Montserrat Classic"/>
              </a:rPr>
              <a:t>FAIR WORKWEEK ORDINANCE </a:t>
            </a:r>
          </a:p>
          <a:p>
            <a:pPr>
              <a:lnSpc>
                <a:spcPts val="1574"/>
              </a:lnSpc>
            </a:pPr>
            <a:r>
              <a:rPr lang="en-US" sz="1125" spc="213" dirty="0">
                <a:solidFill>
                  <a:srgbClr val="F2F2F2"/>
                </a:solidFill>
                <a:latin typeface="Montserrat Classic"/>
              </a:rPr>
              <a:t>EMERYVILLE MUNICIPAL CODE, </a:t>
            </a:r>
          </a:p>
          <a:p>
            <a:pPr>
              <a:lnSpc>
                <a:spcPts val="1574"/>
              </a:lnSpc>
            </a:pPr>
            <a:r>
              <a:rPr lang="en-US" sz="1125" spc="213" dirty="0">
                <a:solidFill>
                  <a:srgbClr val="F2F2F2"/>
                </a:solidFill>
                <a:latin typeface="Montserrat Classic"/>
              </a:rPr>
              <a:t>CHAPTER 39 OF TITLE 5</a:t>
            </a:r>
          </a:p>
        </p:txBody>
      </p:sp>
      <p:sp>
        <p:nvSpPr>
          <p:cNvPr id="8" name="TextBox 8"/>
          <p:cNvSpPr txBox="1"/>
          <p:nvPr/>
        </p:nvSpPr>
        <p:spPr>
          <a:xfrm>
            <a:off x="6304992" y="6555105"/>
            <a:ext cx="3240564" cy="174783"/>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Classic"/>
              </a:rPr>
              <a:t>WWW.CI.EMERYVILLE.CA.US</a:t>
            </a:r>
          </a:p>
        </p:txBody>
      </p:sp>
      <p:sp>
        <p:nvSpPr>
          <p:cNvPr id="9" name="TextBox 9"/>
          <p:cNvSpPr txBox="1"/>
          <p:nvPr/>
        </p:nvSpPr>
        <p:spPr>
          <a:xfrm>
            <a:off x="731520" y="1078230"/>
            <a:ext cx="7381875" cy="2396490"/>
          </a:xfrm>
          <a:prstGeom prst="rect">
            <a:avLst/>
          </a:prstGeom>
        </p:spPr>
        <p:txBody>
          <a:bodyPr lIns="0" tIns="0" rIns="0" bIns="0" rtlCol="0" anchor="t">
            <a:spAutoFit/>
          </a:bodyPr>
          <a:lstStyle/>
          <a:p>
            <a:pPr>
              <a:lnSpc>
                <a:spcPts val="9660"/>
              </a:lnSpc>
            </a:pPr>
            <a:r>
              <a:rPr lang="en-US" sz="6956" spc="1321" dirty="0">
                <a:solidFill>
                  <a:srgbClr val="F2F2F2"/>
                </a:solidFill>
                <a:latin typeface="Montserrat Light"/>
              </a:rPr>
              <a:t>FAIR WORK- WEEK</a:t>
            </a:r>
          </a:p>
        </p:txBody>
      </p:sp>
      <p:pic>
        <p:nvPicPr>
          <p:cNvPr id="10" name="Audio Recording Apr 16, 2021 at 8:47:22 PM" descr="Audio Recording Apr 16, 2021 at 8:47:22 PM">
            <a:hlinkClick r:id="" action="ppaction://media"/>
            <a:extLst>
              <a:ext uri="{FF2B5EF4-FFF2-40B4-BE49-F238E27FC236}">
                <a16:creationId xmlns:a16="http://schemas.microsoft.com/office/drawing/2014/main" id="{73D9AE23-8513-2D41-9294-C4364A8E91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EMPLOYER SIZE: </a:t>
            </a:r>
          </a:p>
        </p:txBody>
      </p:sp>
      <p:sp>
        <p:nvSpPr>
          <p:cNvPr id="4" name="TextBox 4"/>
          <p:cNvSpPr txBox="1"/>
          <p:nvPr/>
        </p:nvSpPr>
        <p:spPr>
          <a:xfrm>
            <a:off x="862150" y="1625941"/>
            <a:ext cx="6743700" cy="104394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EMPLOYER SIZE FOR BUSINESSES THAT EMPLOY FLUCTUATING EMPLOYEES IS DETERMINED BY: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FLUCTUATING STAFFING</a:t>
            </a:r>
          </a:p>
        </p:txBody>
      </p:sp>
      <p:sp>
        <p:nvSpPr>
          <p:cNvPr id="7" name="TextBox 7"/>
          <p:cNvSpPr txBox="1"/>
          <p:nvPr/>
        </p:nvSpPr>
        <p:spPr>
          <a:xfrm>
            <a:off x="731520" y="2936823"/>
            <a:ext cx="766279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WEEKLY AVERAGE NUMBER OF EMPLOYEES</a:t>
            </a:r>
          </a:p>
        </p:txBody>
      </p:sp>
      <p:sp>
        <p:nvSpPr>
          <p:cNvPr id="8" name="TextBox 8"/>
          <p:cNvSpPr txBox="1"/>
          <p:nvPr/>
        </p:nvSpPr>
        <p:spPr>
          <a:xfrm>
            <a:off x="731520" y="3261943"/>
            <a:ext cx="766279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NUMBER OF EMPLOYEES PER QUARTER (13 WKS) BEGINNING JANUARY 1ST</a:t>
            </a:r>
          </a:p>
        </p:txBody>
      </p:sp>
      <p:sp>
        <p:nvSpPr>
          <p:cNvPr id="9" name="TextBox 9"/>
          <p:cNvSpPr txBox="1"/>
          <p:nvPr/>
        </p:nvSpPr>
        <p:spPr>
          <a:xfrm>
            <a:off x="731520" y="4341093"/>
            <a:ext cx="7662790" cy="363220"/>
          </a:xfrm>
          <a:prstGeom prst="rect">
            <a:avLst/>
          </a:prstGeom>
        </p:spPr>
        <p:txBody>
          <a:bodyPr lIns="0" tIns="0" rIns="0" bIns="0" rtlCol="0" anchor="t">
            <a:spAutoFit/>
          </a:bodyPr>
          <a:lstStyle/>
          <a:p>
            <a:pPr algn="ctr">
              <a:lnSpc>
                <a:spcPts val="3079"/>
              </a:lnSpc>
            </a:pPr>
            <a:r>
              <a:rPr lang="en-US" sz="2200" u="sng" dirty="0">
                <a:solidFill>
                  <a:srgbClr val="FFFFFF"/>
                </a:solidFill>
                <a:latin typeface="Montserrat Light"/>
              </a:rPr>
              <a:t>(50 EE/WK * 6 WEEKS) + (65 EE/WK * 7 WKS)</a:t>
            </a:r>
          </a:p>
        </p:txBody>
      </p:sp>
      <p:sp>
        <p:nvSpPr>
          <p:cNvPr id="10" name="TextBox 10"/>
          <p:cNvSpPr txBox="1"/>
          <p:nvPr/>
        </p:nvSpPr>
        <p:spPr>
          <a:xfrm>
            <a:off x="731520" y="4666213"/>
            <a:ext cx="7662790"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13 WKS</a:t>
            </a:r>
          </a:p>
        </p:txBody>
      </p:sp>
      <p:sp>
        <p:nvSpPr>
          <p:cNvPr id="11" name="TextBox 11"/>
          <p:cNvSpPr txBox="1"/>
          <p:nvPr/>
        </p:nvSpPr>
        <p:spPr>
          <a:xfrm>
            <a:off x="6978968" y="4331696"/>
            <a:ext cx="1925207" cy="372616"/>
          </a:xfrm>
          <a:prstGeom prst="rect">
            <a:avLst/>
          </a:prstGeom>
        </p:spPr>
        <p:txBody>
          <a:bodyPr lIns="0" tIns="0" rIns="0" bIns="0" rtlCol="0" anchor="t">
            <a:spAutoFit/>
          </a:bodyPr>
          <a:lstStyle/>
          <a:p>
            <a:pPr algn="ctr">
              <a:lnSpc>
                <a:spcPts val="3087"/>
              </a:lnSpc>
            </a:pPr>
            <a:r>
              <a:rPr lang="en-US" sz="2205" dirty="0">
                <a:solidFill>
                  <a:srgbClr val="FFFFFF"/>
                </a:solidFill>
                <a:latin typeface="Montserrat Light Bold"/>
              </a:rPr>
              <a:t>= 58</a:t>
            </a:r>
          </a:p>
        </p:txBody>
      </p:sp>
      <p:pic>
        <p:nvPicPr>
          <p:cNvPr id="12" name="Audio Recording Apr 16, 2021 at 10:01:17 PM" descr="Audio Recording Apr 16, 2021 at 10:01:17 PM">
            <a:hlinkClick r:id="" action="ppaction://media"/>
            <a:extLst>
              <a:ext uri="{FF2B5EF4-FFF2-40B4-BE49-F238E27FC236}">
                <a16:creationId xmlns:a16="http://schemas.microsoft.com/office/drawing/2014/main" id="{79C808B9-2DE8-484E-8E23-4E9990C35A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4387" y="630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EMPLOYER SIZE: </a:t>
            </a:r>
          </a:p>
        </p:txBody>
      </p:sp>
      <p:sp>
        <p:nvSpPr>
          <p:cNvPr id="4" name="TextBox 4"/>
          <p:cNvSpPr txBox="1"/>
          <p:nvPr/>
        </p:nvSpPr>
        <p:spPr>
          <a:xfrm>
            <a:off x="862150" y="1625941"/>
            <a:ext cx="6743700" cy="33909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SCENARIO 1: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FLUCTUATING STAFFING</a:t>
            </a:r>
          </a:p>
        </p:txBody>
      </p:sp>
      <p:sp>
        <p:nvSpPr>
          <p:cNvPr id="7" name="TextBox 7"/>
          <p:cNvSpPr txBox="1"/>
          <p:nvPr/>
        </p:nvSpPr>
        <p:spPr>
          <a:xfrm>
            <a:off x="731520" y="2411902"/>
            <a:ext cx="7662790" cy="3792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THE FIESTA STORE SELLS PARTY SUPPLIES AND HIRES ADDITIONAL TEMPORARY WORKERS DURING THE HOLIDAY THROUGHOUT THE YEAR. LAST YEAR IT EMPLOYED AN AVERAGE OF 30 WORKERS PER WEEK FOR 6 WEEKS, BUT HALF OF THEM WERE TEMPORARY SEASONAL EMPLOYEES. CURRENTLY THE FIESTA STORE HAS ONLY 12 EMPLOYEES. DOES THE FIESTA STORE EMPLOY ENOUGH WORKERS TO COUNT AS A RETAIL EMPLOYER UNDER THE FAIR WORKWEEK ORDINANCE? </a:t>
            </a:r>
          </a:p>
        </p:txBody>
      </p:sp>
      <p:pic>
        <p:nvPicPr>
          <p:cNvPr id="8" name="Audio Recording Apr 16, 2021 at 10:08:39 PM" descr="Audio Recording Apr 16, 2021 at 10:08:39 PM">
            <a:hlinkClick r:id="" action="ppaction://media"/>
            <a:extLst>
              <a:ext uri="{FF2B5EF4-FFF2-40B4-BE49-F238E27FC236}">
                <a16:creationId xmlns:a16="http://schemas.microsoft.com/office/drawing/2014/main" id="{8BAFE14F-11BB-9B4B-B674-3DF5601A13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EMPLOYER SIZE: </a:t>
            </a:r>
          </a:p>
        </p:txBody>
      </p:sp>
      <p:sp>
        <p:nvSpPr>
          <p:cNvPr id="4" name="TextBox 4"/>
          <p:cNvSpPr txBox="1"/>
          <p:nvPr/>
        </p:nvSpPr>
        <p:spPr>
          <a:xfrm>
            <a:off x="862150" y="1625941"/>
            <a:ext cx="6743700" cy="33909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SCENARIO 1: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FLUCTUATING STAFFING</a:t>
            </a:r>
          </a:p>
        </p:txBody>
      </p:sp>
      <p:sp>
        <p:nvSpPr>
          <p:cNvPr id="7" name="TextBox 7"/>
          <p:cNvSpPr txBox="1"/>
          <p:nvPr/>
        </p:nvSpPr>
        <p:spPr>
          <a:xfrm>
            <a:off x="731520" y="2411902"/>
            <a:ext cx="7662790" cy="363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ANSWER: </a:t>
            </a:r>
          </a:p>
        </p:txBody>
      </p:sp>
      <p:sp>
        <p:nvSpPr>
          <p:cNvPr id="8" name="TextBox 8"/>
          <p:cNvSpPr txBox="1"/>
          <p:nvPr/>
        </p:nvSpPr>
        <p:spPr>
          <a:xfrm>
            <a:off x="731520" y="2985809"/>
            <a:ext cx="7662790" cy="2649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YES. ALTHOUGH THE FIESTA STORE'S WORKERS COUNT CHANGES FROM WEEK TO WEEK, THE AVERAGE NUMBER OF WEEKLY EMPLOYEES WOULD BE 20 THEREFORE IT EMPLOYS ENOUGH EMPLOYEES TO BE COVERED ALTHOUGH THERE ARE SOME TEMPORARY AND SEASONAL EMPLOYEES DURING THE COURSE OF THE YEAR. </a:t>
            </a:r>
          </a:p>
        </p:txBody>
      </p:sp>
      <p:pic>
        <p:nvPicPr>
          <p:cNvPr id="9" name="Audio Recording Apr 16, 2021 at 10:10:01 PM" descr="Audio Recording Apr 16, 2021 at 10:10:01 PM">
            <a:hlinkClick r:id="" action="ppaction://media"/>
            <a:extLst>
              <a:ext uri="{FF2B5EF4-FFF2-40B4-BE49-F238E27FC236}">
                <a16:creationId xmlns:a16="http://schemas.microsoft.com/office/drawing/2014/main" id="{429EE6BA-3679-3640-9449-FC4A26C67A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EMPLOYER SIZE: </a:t>
            </a:r>
          </a:p>
        </p:txBody>
      </p:sp>
      <p:sp>
        <p:nvSpPr>
          <p:cNvPr id="4" name="TextBox 4"/>
          <p:cNvSpPr txBox="1"/>
          <p:nvPr/>
        </p:nvSpPr>
        <p:spPr>
          <a:xfrm>
            <a:off x="862150" y="1625941"/>
            <a:ext cx="6743700" cy="33909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QUESTION:</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FLUCTUATING STAFFING</a:t>
            </a:r>
          </a:p>
        </p:txBody>
      </p:sp>
      <p:sp>
        <p:nvSpPr>
          <p:cNvPr id="7" name="TextBox 7"/>
          <p:cNvSpPr txBox="1"/>
          <p:nvPr/>
        </p:nvSpPr>
        <p:spPr>
          <a:xfrm>
            <a:off x="731520" y="2411902"/>
            <a:ext cx="7662790" cy="1125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WHAT HAPPENS WHEN A COVERED EMPLOYER HAS EMPLOYEES FROM OTHER STORES COME IN AND WORK FOR A SHORT PERIOD OF TIME?</a:t>
            </a:r>
          </a:p>
        </p:txBody>
      </p:sp>
      <p:sp>
        <p:nvSpPr>
          <p:cNvPr id="8" name="TextBox 8"/>
          <p:cNvSpPr txBox="1"/>
          <p:nvPr/>
        </p:nvSpPr>
        <p:spPr>
          <a:xfrm>
            <a:off x="731520" y="3843374"/>
            <a:ext cx="7662790" cy="363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ANSWER: </a:t>
            </a:r>
          </a:p>
        </p:txBody>
      </p:sp>
      <p:sp>
        <p:nvSpPr>
          <p:cNvPr id="9" name="TextBox 9"/>
          <p:cNvSpPr txBox="1"/>
          <p:nvPr/>
        </p:nvSpPr>
        <p:spPr>
          <a:xfrm>
            <a:off x="731520" y="4168494"/>
            <a:ext cx="7662790" cy="2268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THE ORDINANCE APPLIES IF THE CHANGES OF STAFFING CAUSES THE EMPLOYER TO HAVE 20 OR MORE EE'S WHO WORK A MIN OF 2 HRS/WK IN THE CITY OF EMERYVILLE. THEREFORE, EMPLOYER MUST REPORT CHANGE OF EE'S AND AVERAGE OF EE'S PER QUARTER.  </a:t>
            </a:r>
          </a:p>
        </p:txBody>
      </p:sp>
      <p:pic>
        <p:nvPicPr>
          <p:cNvPr id="10" name="Audio Recording Apr 16, 2021 at 10:12:43 PM" descr="Audio Recording Apr 16, 2021 at 10:12:43 PM">
            <a:hlinkClick r:id="" action="ppaction://media"/>
            <a:extLst>
              <a:ext uri="{FF2B5EF4-FFF2-40B4-BE49-F238E27FC236}">
                <a16:creationId xmlns:a16="http://schemas.microsoft.com/office/drawing/2014/main" id="{04A5266A-9960-7C4C-A277-A02D8A425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EMPLOYER SIZE: </a:t>
            </a:r>
          </a:p>
        </p:txBody>
      </p:sp>
      <p:sp>
        <p:nvSpPr>
          <p:cNvPr id="4" name="TextBox 4"/>
          <p:cNvSpPr txBox="1"/>
          <p:nvPr/>
        </p:nvSpPr>
        <p:spPr>
          <a:xfrm>
            <a:off x="862150" y="1625941"/>
            <a:ext cx="6743700" cy="104394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 A NEW BUSINESS SHOULD CALCULATE BUSINESS SIZE FOR THE CURRENT QUARTER, BASED ON: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NEW BUSINESS</a:t>
            </a:r>
          </a:p>
        </p:txBody>
      </p:sp>
      <p:sp>
        <p:nvSpPr>
          <p:cNvPr id="7" name="TextBox 7"/>
          <p:cNvSpPr txBox="1"/>
          <p:nvPr/>
        </p:nvSpPr>
        <p:spPr>
          <a:xfrm>
            <a:off x="731520" y="2969481"/>
            <a:ext cx="766279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AVERAGE NUMBER OF EE'S PER WEEK</a:t>
            </a:r>
          </a:p>
        </p:txBody>
      </p:sp>
      <p:sp>
        <p:nvSpPr>
          <p:cNvPr id="8" name="TextBox 8"/>
          <p:cNvSpPr txBox="1"/>
          <p:nvPr/>
        </p:nvSpPr>
        <p:spPr>
          <a:xfrm>
            <a:off x="731520" y="3490314"/>
            <a:ext cx="766279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EE'S WORKED 90 DAYS AFTER THE OPENING OF BUSINESS </a:t>
            </a:r>
          </a:p>
        </p:txBody>
      </p:sp>
      <p:pic>
        <p:nvPicPr>
          <p:cNvPr id="9" name="Audio Recording Apr 16, 2021 at 10:15:53 PM" descr="Audio Recording Apr 16, 2021 at 10:15:53 PM">
            <a:hlinkClick r:id="" action="ppaction://media"/>
            <a:extLst>
              <a:ext uri="{FF2B5EF4-FFF2-40B4-BE49-F238E27FC236}">
                <a16:creationId xmlns:a16="http://schemas.microsoft.com/office/drawing/2014/main" id="{21DF3D6F-C4B8-1E41-8CDC-C1872E2BE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52598" y="306432"/>
            <a:ext cx="816679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GOOD FAITH ESTIMATE FORM</a:t>
            </a:r>
          </a:p>
        </p:txBody>
      </p:sp>
      <p:sp>
        <p:nvSpPr>
          <p:cNvPr id="3" name="TextBox 3"/>
          <p:cNvSpPr txBox="1"/>
          <p:nvPr/>
        </p:nvSpPr>
        <p:spPr>
          <a:xfrm>
            <a:off x="4967288" y="6686851"/>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4" name="TextBox 4"/>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SAMPLE</a:t>
            </a:r>
          </a:p>
        </p:txBody>
      </p:sp>
      <p:sp>
        <p:nvSpPr>
          <p:cNvPr id="5" name="TextBox 5"/>
          <p:cNvSpPr txBox="1"/>
          <p:nvPr/>
        </p:nvSpPr>
        <p:spPr>
          <a:xfrm>
            <a:off x="7315200" y="3440961"/>
            <a:ext cx="2581126" cy="1148007"/>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hlinkClick r:id="rId5"/>
              </a:rPr>
              <a:t>DOWNLOAD HERE</a:t>
            </a:r>
            <a:endParaRPr lang="en-US" sz="2200" dirty="0">
              <a:solidFill>
                <a:srgbClr val="F2F2F2"/>
              </a:solidFill>
              <a:latin typeface="Montserrat Light"/>
            </a:endParaRPr>
          </a:p>
          <a:p>
            <a:pPr algn="ctr">
              <a:lnSpc>
                <a:spcPts val="3079"/>
              </a:lnSpc>
            </a:pPr>
            <a:endParaRPr lang="en-US" sz="2200" dirty="0">
              <a:solidFill>
                <a:srgbClr val="F2F2F2"/>
              </a:solidFill>
              <a:latin typeface="Montserrat Light"/>
            </a:endParaRPr>
          </a:p>
        </p:txBody>
      </p:sp>
      <p:pic>
        <p:nvPicPr>
          <p:cNvPr id="7" name="Picture 6">
            <a:extLst>
              <a:ext uri="{FF2B5EF4-FFF2-40B4-BE49-F238E27FC236}">
                <a16:creationId xmlns:a16="http://schemas.microsoft.com/office/drawing/2014/main" id="{2AE35217-63D3-A547-B6F1-866EB9679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419" y="1146375"/>
            <a:ext cx="5018982" cy="5380614"/>
          </a:xfrm>
          <a:prstGeom prst="rect">
            <a:avLst/>
          </a:prstGeom>
          <a:solidFill>
            <a:schemeClr val="bg1"/>
          </a:solidFill>
        </p:spPr>
      </p:pic>
      <p:pic>
        <p:nvPicPr>
          <p:cNvPr id="6" name="Audio Recording May 6, 2021 at 1:31:51 PM" descr="Audio Recording May 6, 2021 at 1:31:51 PM">
            <a:hlinkClick r:id="" action="ppaction://media"/>
            <a:extLst>
              <a:ext uri="{FF2B5EF4-FFF2-40B4-BE49-F238E27FC236}">
                <a16:creationId xmlns:a16="http://schemas.microsoft.com/office/drawing/2014/main" id="{5386465B-B82C-054F-8B39-76C9976C1B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6000"/>
          </a:blip>
          <a:srcRect/>
          <a:stretch>
            <a:fillRect/>
          </a:stretch>
        </p:blipFill>
        <p:spPr>
          <a:xfrm>
            <a:off x="934691" y="1345130"/>
            <a:ext cx="7594984" cy="5066487"/>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OFFICIAL NOTICE TO EMPLOYEES  </a:t>
            </a:r>
          </a:p>
        </p:txBody>
      </p:sp>
      <p:sp>
        <p:nvSpPr>
          <p:cNvPr id="4" name="TextBox 4"/>
          <p:cNvSpPr txBox="1"/>
          <p:nvPr/>
        </p:nvSpPr>
        <p:spPr>
          <a:xfrm>
            <a:off x="1233679" y="1426125"/>
            <a:ext cx="7295997" cy="791210"/>
          </a:xfrm>
          <a:prstGeom prst="rect">
            <a:avLst/>
          </a:prstGeom>
        </p:spPr>
        <p:txBody>
          <a:bodyPr lIns="0" tIns="0" rIns="0" bIns="0" rtlCol="0" anchor="t">
            <a:spAutoFit/>
          </a:bodyPr>
          <a:lstStyle/>
          <a:p>
            <a:pPr>
              <a:lnSpc>
                <a:spcPts val="3114"/>
              </a:lnSpc>
            </a:pPr>
            <a:r>
              <a:rPr lang="en-US" sz="2224" spc="244" dirty="0">
                <a:solidFill>
                  <a:srgbClr val="F2F2F2"/>
                </a:solidFill>
                <a:latin typeface="Montserrat Light"/>
              </a:rPr>
              <a:t>FAIR WORKWEEK OFFICIAL NOTICE TO EMPLOYEES MUST BE: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933613" y="2479729"/>
            <a:ext cx="7596062"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PROVIDED ON THE ONSET ON EMPLOYMENT</a:t>
            </a:r>
          </a:p>
        </p:txBody>
      </p:sp>
      <p:sp>
        <p:nvSpPr>
          <p:cNvPr id="7" name="TextBox 7"/>
          <p:cNvSpPr txBox="1"/>
          <p:nvPr/>
        </p:nvSpPr>
        <p:spPr>
          <a:xfrm>
            <a:off x="933613" y="3033449"/>
            <a:ext cx="7478492"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SIGNED BY EMPLOYEE</a:t>
            </a:r>
          </a:p>
        </p:txBody>
      </p:sp>
      <p:sp>
        <p:nvSpPr>
          <p:cNvPr id="8" name="TextBox 8"/>
          <p:cNvSpPr txBox="1"/>
          <p:nvPr/>
        </p:nvSpPr>
        <p:spPr>
          <a:xfrm>
            <a:off x="875367" y="3619500"/>
            <a:ext cx="7594984"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KEPT IN EMPLOYEES FILE </a:t>
            </a:r>
          </a:p>
        </p:txBody>
      </p:sp>
      <p:sp>
        <p:nvSpPr>
          <p:cNvPr id="9" name="TextBox 9"/>
          <p:cNvSpPr txBox="1"/>
          <p:nvPr/>
        </p:nvSpPr>
        <p:spPr>
          <a:xfrm>
            <a:off x="934691" y="5763917"/>
            <a:ext cx="7594984"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hlinkClick r:id="rId6"/>
              </a:rPr>
              <a:t>DOWNLOAD HERE!</a:t>
            </a:r>
            <a:endParaRPr lang="en-US" sz="2200" dirty="0">
              <a:solidFill>
                <a:srgbClr val="FFFFFF"/>
              </a:solidFill>
              <a:latin typeface="Montserrat Light"/>
            </a:endParaRPr>
          </a:p>
        </p:txBody>
      </p:sp>
      <p:pic>
        <p:nvPicPr>
          <p:cNvPr id="10" name="Audio Recording Apr 16, 2021 at 10:18:42 PM" descr="Audio Recording Apr 16, 2021 at 10:18:42 PM">
            <a:hlinkClick r:id="" action="ppaction://media"/>
            <a:extLst>
              <a:ext uri="{FF2B5EF4-FFF2-40B4-BE49-F238E27FC236}">
                <a16:creationId xmlns:a16="http://schemas.microsoft.com/office/drawing/2014/main" id="{4AFEBD69-C41E-EF45-85F2-9338C36C66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6000"/>
          </a:blip>
          <a:srcRect/>
          <a:stretch>
            <a:fillRect/>
          </a:stretch>
        </p:blipFill>
        <p:spPr>
          <a:xfrm>
            <a:off x="934691" y="1392755"/>
            <a:ext cx="7594984" cy="5066487"/>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ADVANCE NOTICE OF WORK SCHEDULE  </a:t>
            </a:r>
          </a:p>
        </p:txBody>
      </p:sp>
      <p:sp>
        <p:nvSpPr>
          <p:cNvPr id="4" name="TextBox 4"/>
          <p:cNvSpPr txBox="1"/>
          <p:nvPr/>
        </p:nvSpPr>
        <p:spPr>
          <a:xfrm>
            <a:off x="731520" y="2027833"/>
            <a:ext cx="7798155" cy="691515"/>
          </a:xfrm>
          <a:prstGeom prst="rect">
            <a:avLst/>
          </a:prstGeom>
        </p:spPr>
        <p:txBody>
          <a:bodyPr lIns="0" tIns="0" rIns="0" bIns="0" rtlCol="0" anchor="t">
            <a:spAutoFit/>
          </a:bodyPr>
          <a:lstStyle/>
          <a:p>
            <a:pPr marL="437197" lvl="1" indent="-218599">
              <a:lnSpc>
                <a:spcPts val="2834"/>
              </a:lnSpc>
              <a:buFont typeface="Arial"/>
              <a:buChar char="•"/>
            </a:pPr>
            <a:r>
              <a:rPr lang="en-US" sz="2024" spc="222" dirty="0">
                <a:solidFill>
                  <a:srgbClr val="F2F2F2"/>
                </a:solidFill>
                <a:latin typeface="Montserrat Light"/>
              </a:rPr>
              <a:t>EMPLOYER MUST PROVIDE AT LEAST 2 WEEK NOTICE OF SCHEDULE CHANGES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731520" y="3211249"/>
            <a:ext cx="7690765" cy="1125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ORIGINAL SCHEDULE SHOULD BE GIVEN TO A NEW EMPLOYEE BEFORE THEY START AND PROVIDE ESTIMATE OF WORK SCHEDULE IN WRITING. </a:t>
            </a:r>
          </a:p>
        </p:txBody>
      </p:sp>
      <p:pic>
        <p:nvPicPr>
          <p:cNvPr id="7" name="Audio Recording Apr 16, 2021 at 10:25:39 PM" descr="Audio Recording Apr 16, 2021 at 10:25:39 PM">
            <a:hlinkClick r:id="" action="ppaction://media"/>
            <a:extLst>
              <a:ext uri="{FF2B5EF4-FFF2-40B4-BE49-F238E27FC236}">
                <a16:creationId xmlns:a16="http://schemas.microsoft.com/office/drawing/2014/main" id="{9A1FC315-D530-F542-9428-340B65358F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33548" y="296907"/>
            <a:ext cx="8388532"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ADVANCE NOTICE OF WORK SCHEDULES  </a:t>
            </a:r>
          </a:p>
        </p:txBody>
      </p:sp>
      <p:sp>
        <p:nvSpPr>
          <p:cNvPr id="3" name="TextBox 3"/>
          <p:cNvSpPr txBox="1"/>
          <p:nvPr/>
        </p:nvSpPr>
        <p:spPr>
          <a:xfrm>
            <a:off x="5410200" y="6727190"/>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4" name="TextBox 4"/>
          <p:cNvSpPr txBox="1"/>
          <p:nvPr/>
        </p:nvSpPr>
        <p:spPr>
          <a:xfrm>
            <a:off x="7232562" y="2831468"/>
            <a:ext cx="2109030" cy="750462"/>
          </a:xfrm>
          <a:prstGeom prst="rect">
            <a:avLst/>
          </a:prstGeom>
        </p:spPr>
        <p:txBody>
          <a:bodyPr wrap="square" lIns="0" tIns="0" rIns="0" bIns="0" rtlCol="0" anchor="t">
            <a:spAutoFit/>
          </a:bodyPr>
          <a:lstStyle/>
          <a:p>
            <a:pPr algn="ctr">
              <a:lnSpc>
                <a:spcPts val="3079"/>
              </a:lnSpc>
            </a:pPr>
            <a:r>
              <a:rPr lang="en-US" sz="2200" dirty="0">
                <a:solidFill>
                  <a:srgbClr val="F2F2F2"/>
                </a:solidFill>
                <a:latin typeface="Montserrat Light"/>
                <a:hlinkClick r:id="rId5"/>
              </a:rPr>
              <a:t>DOWNLOAD </a:t>
            </a:r>
          </a:p>
          <a:p>
            <a:pPr algn="ctr">
              <a:lnSpc>
                <a:spcPts val="3079"/>
              </a:lnSpc>
            </a:pPr>
            <a:r>
              <a:rPr lang="en-US" sz="2200" dirty="0">
                <a:solidFill>
                  <a:srgbClr val="F2F2F2"/>
                </a:solidFill>
                <a:latin typeface="Montserrat Light"/>
                <a:hlinkClick r:id="rId5"/>
              </a:rPr>
              <a:t>HERE! </a:t>
            </a:r>
            <a:endParaRPr lang="en-US" sz="2200" dirty="0">
              <a:solidFill>
                <a:srgbClr val="F2F2F2"/>
              </a:solidFill>
              <a:latin typeface="Montserrat Light"/>
            </a:endParaRPr>
          </a:p>
        </p:txBody>
      </p:sp>
      <p:sp>
        <p:nvSpPr>
          <p:cNvPr id="5" name="TextBox 5"/>
          <p:cNvSpPr txBox="1"/>
          <p:nvPr/>
        </p:nvSpPr>
        <p:spPr>
          <a:xfrm>
            <a:off x="533944" y="1307030"/>
            <a:ext cx="8388532"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SAMPLE FORM </a:t>
            </a:r>
          </a:p>
        </p:txBody>
      </p:sp>
      <p:pic>
        <p:nvPicPr>
          <p:cNvPr id="7" name="Picture 6">
            <a:extLst>
              <a:ext uri="{FF2B5EF4-FFF2-40B4-BE49-F238E27FC236}">
                <a16:creationId xmlns:a16="http://schemas.microsoft.com/office/drawing/2014/main" id="{85213C1A-9E91-4640-997F-9C76F7F49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113" y="1814297"/>
            <a:ext cx="4343401" cy="4550210"/>
          </a:xfrm>
          <a:prstGeom prst="rect">
            <a:avLst/>
          </a:prstGeom>
          <a:solidFill>
            <a:schemeClr val="bg1"/>
          </a:solidFill>
        </p:spPr>
      </p:pic>
      <p:pic>
        <p:nvPicPr>
          <p:cNvPr id="8" name="Audio Recording May 6, 2021 at 1:39:16 PM" descr="Audio Recording May 6, 2021 at 1:39:16 PM">
            <a:hlinkClick r:id="" action="ppaction://media"/>
            <a:extLst>
              <a:ext uri="{FF2B5EF4-FFF2-40B4-BE49-F238E27FC236}">
                <a16:creationId xmlns:a16="http://schemas.microsoft.com/office/drawing/2014/main" id="{14FF3CA3-DFF8-3248-9FE1-C7CC2116EE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1810" y="3467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1000"/>
          </a:blip>
          <a:srcRect t="5230" b="15897"/>
          <a:stretch>
            <a:fillRect/>
          </a:stretch>
        </p:blipFill>
        <p:spPr>
          <a:xfrm>
            <a:off x="633548" y="1440553"/>
            <a:ext cx="8388532" cy="4962152"/>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RIGHT TO REST/ "CLOPENINGS"</a:t>
            </a:r>
          </a:p>
        </p:txBody>
      </p:sp>
      <p:sp>
        <p:nvSpPr>
          <p:cNvPr id="4" name="TextBox 4"/>
          <p:cNvSpPr txBox="1"/>
          <p:nvPr/>
        </p:nvSpPr>
        <p:spPr>
          <a:xfrm>
            <a:off x="731520" y="2027833"/>
            <a:ext cx="8290560" cy="1397000"/>
          </a:xfrm>
          <a:prstGeom prst="rect">
            <a:avLst/>
          </a:prstGeom>
        </p:spPr>
        <p:txBody>
          <a:bodyPr lIns="0" tIns="0" rIns="0" bIns="0" rtlCol="0" anchor="t">
            <a:spAutoFit/>
          </a:bodyPr>
          <a:lstStyle/>
          <a:p>
            <a:pPr marL="431800" lvl="1" indent="-215900">
              <a:lnSpc>
                <a:spcPts val="2800"/>
              </a:lnSpc>
              <a:buFont typeface="Arial"/>
              <a:buChar char="•"/>
            </a:pPr>
            <a:r>
              <a:rPr lang="en-US" sz="2000" spc="220" dirty="0">
                <a:solidFill>
                  <a:srgbClr val="F2F2F2"/>
                </a:solidFill>
                <a:latin typeface="Montserrat Light"/>
              </a:rPr>
              <a:t>EMPLOYER MUST PAY TIME-AND-A-HALF FOR ANY HOURS WORKED BETWEEN CLOSING AND OPENING FOR SHIFTS THAT ARE SEPERATED BY LESS THAN 11 HOURS. </a:t>
            </a:r>
          </a:p>
        </p:txBody>
      </p:sp>
      <p:sp>
        <p:nvSpPr>
          <p:cNvPr id="5" name="TextBox 5"/>
          <p:cNvSpPr txBox="1"/>
          <p:nvPr/>
        </p:nvSpPr>
        <p:spPr>
          <a:xfrm>
            <a:off x="633548" y="3883529"/>
            <a:ext cx="7493232" cy="1044575"/>
          </a:xfrm>
          <a:prstGeom prst="rect">
            <a:avLst/>
          </a:prstGeom>
        </p:spPr>
        <p:txBody>
          <a:bodyPr lIns="0" tIns="0" rIns="0" bIns="0" rtlCol="0" anchor="t">
            <a:spAutoFit/>
          </a:bodyPr>
          <a:lstStyle/>
          <a:p>
            <a:pPr marL="431800" lvl="1" indent="-215900">
              <a:lnSpc>
                <a:spcPts val="2800"/>
              </a:lnSpc>
              <a:buFont typeface="Arial"/>
              <a:buChar char="•"/>
            </a:pPr>
            <a:r>
              <a:rPr lang="en-US" sz="2000" dirty="0">
                <a:solidFill>
                  <a:srgbClr val="F2F2F2"/>
                </a:solidFill>
                <a:latin typeface="Montserrat Light"/>
              </a:rPr>
              <a:t>IF LESS THAN 11 HOUR NOTICE IS GIVEN AFTER  END OF PREVIOUS DAY'S SHIFT, EMPLOYEE HAS THE RIGHT TO DECLINE WORK. </a:t>
            </a:r>
          </a:p>
        </p:txBody>
      </p:sp>
      <p:sp>
        <p:nvSpPr>
          <p:cNvPr id="6" name="TextBox 6"/>
          <p:cNvSpPr txBox="1"/>
          <p:nvPr/>
        </p:nvSpPr>
        <p:spPr>
          <a:xfrm>
            <a:off x="5074971" y="6564630"/>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pic>
        <p:nvPicPr>
          <p:cNvPr id="7" name="Audio Recording Apr 16, 2021 at 10:27:56 PM" descr="Audio Recording Apr 16, 2021 at 10:27:56 PM">
            <a:hlinkClick r:id="" action="ppaction://media"/>
            <a:extLst>
              <a:ext uri="{FF2B5EF4-FFF2-40B4-BE49-F238E27FC236}">
                <a16:creationId xmlns:a16="http://schemas.microsoft.com/office/drawing/2014/main" id="{28ABBAAF-CFB8-1242-A8A6-4066523EFB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rcRect l="37940" t="15562" r="2355"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04800" y="1076608"/>
            <a:ext cx="6543675" cy="713133"/>
          </a:xfrm>
          <a:prstGeom prst="rect">
            <a:avLst/>
          </a:prstGeom>
        </p:spPr>
        <p:txBody>
          <a:bodyPr lIns="0" tIns="0" rIns="0" bIns="0" rtlCol="0" anchor="t">
            <a:spAutoFit/>
          </a:bodyPr>
          <a:lstStyle/>
          <a:p>
            <a:pPr>
              <a:lnSpc>
                <a:spcPts val="5843"/>
              </a:lnSpc>
            </a:pPr>
            <a:r>
              <a:rPr lang="en-US" sz="4173" spc="793" dirty="0">
                <a:solidFill>
                  <a:srgbClr val="F2F2F2"/>
                </a:solidFill>
                <a:latin typeface="Montserrat Light"/>
              </a:rPr>
              <a:t>TOPICS </a:t>
            </a:r>
          </a:p>
        </p:txBody>
      </p:sp>
      <p:sp>
        <p:nvSpPr>
          <p:cNvPr id="3" name="TextBox 3"/>
          <p:cNvSpPr txBox="1"/>
          <p:nvPr/>
        </p:nvSpPr>
        <p:spPr>
          <a:xfrm>
            <a:off x="5202733" y="6691278"/>
            <a:ext cx="3985024" cy="186604"/>
          </a:xfrm>
          <a:prstGeom prst="rect">
            <a:avLst/>
          </a:prstGeom>
        </p:spPr>
        <p:txBody>
          <a:bodyPr lIns="0" tIns="0" rIns="0" bIns="0" rtlCol="0" anchor="t">
            <a:spAutoFit/>
          </a:bodyPr>
          <a:lstStyle/>
          <a:p>
            <a:pPr algn="r">
              <a:lnSpc>
                <a:spcPts val="1594"/>
              </a:lnSpc>
            </a:pPr>
            <a:r>
              <a:rPr lang="en-US" sz="1138" spc="444" dirty="0">
                <a:solidFill>
                  <a:srgbClr val="F2F2F2"/>
                </a:solidFill>
                <a:latin typeface="Montserrat Light"/>
              </a:rPr>
              <a:t>WWW.CI.EMERYVILLE.CA.US</a:t>
            </a:r>
          </a:p>
        </p:txBody>
      </p:sp>
      <p:sp>
        <p:nvSpPr>
          <p:cNvPr id="4" name="TextBox 4"/>
          <p:cNvSpPr txBox="1"/>
          <p:nvPr/>
        </p:nvSpPr>
        <p:spPr>
          <a:xfrm>
            <a:off x="304800" y="1882390"/>
            <a:ext cx="6513313" cy="422275"/>
          </a:xfrm>
          <a:prstGeom prst="rect">
            <a:avLst/>
          </a:prstGeom>
        </p:spPr>
        <p:txBody>
          <a:bodyPr lIns="0" tIns="0" rIns="0" bIns="0" rtlCol="0" anchor="t">
            <a:spAutoFit/>
          </a:bodyPr>
          <a:lstStyle/>
          <a:p>
            <a:pPr>
              <a:lnSpc>
                <a:spcPts val="3499"/>
              </a:lnSpc>
            </a:pPr>
            <a:r>
              <a:rPr lang="en-US" sz="2499" dirty="0">
                <a:solidFill>
                  <a:srgbClr val="F2F2F2"/>
                </a:solidFill>
                <a:latin typeface="Open Sans"/>
              </a:rPr>
              <a:t>FAIR WORKWEEK ORDINANCE, 1 OF 2</a:t>
            </a:r>
          </a:p>
        </p:txBody>
      </p:sp>
      <p:sp>
        <p:nvSpPr>
          <p:cNvPr id="5" name="TextBox 5"/>
          <p:cNvSpPr txBox="1"/>
          <p:nvPr/>
        </p:nvSpPr>
        <p:spPr>
          <a:xfrm>
            <a:off x="162878" y="2659697"/>
            <a:ext cx="8140959" cy="422275"/>
          </a:xfrm>
          <a:prstGeom prst="rect">
            <a:avLst/>
          </a:prstGeom>
        </p:spPr>
        <p:txBody>
          <a:bodyPr lIns="0" tIns="0" rIns="0" bIns="0" rtlCol="0" anchor="t">
            <a:spAutoFit/>
          </a:bodyPr>
          <a:lstStyle/>
          <a:p>
            <a:pPr marL="539750" lvl="1" indent="-269875">
              <a:lnSpc>
                <a:spcPts val="3499"/>
              </a:lnSpc>
              <a:buFont typeface="Arial"/>
              <a:buChar char="•"/>
            </a:pPr>
            <a:r>
              <a:rPr lang="en-US" sz="2499" dirty="0">
                <a:solidFill>
                  <a:srgbClr val="F2F2F2"/>
                </a:solidFill>
                <a:latin typeface="Open Sans Light"/>
              </a:rPr>
              <a:t>COVERED EMPLOYERS &amp; DETERMINING FIRM SIZE </a:t>
            </a:r>
          </a:p>
        </p:txBody>
      </p:sp>
      <p:sp>
        <p:nvSpPr>
          <p:cNvPr id="6" name="TextBox 6"/>
          <p:cNvSpPr txBox="1"/>
          <p:nvPr/>
        </p:nvSpPr>
        <p:spPr>
          <a:xfrm>
            <a:off x="162878" y="3342005"/>
            <a:ext cx="8422571" cy="860425"/>
          </a:xfrm>
          <a:prstGeom prst="rect">
            <a:avLst/>
          </a:prstGeom>
        </p:spPr>
        <p:txBody>
          <a:bodyPr lIns="0" tIns="0" rIns="0" bIns="0" rtlCol="0" anchor="t">
            <a:spAutoFit/>
          </a:bodyPr>
          <a:lstStyle/>
          <a:p>
            <a:pPr marL="539750" lvl="1" indent="-269875">
              <a:lnSpc>
                <a:spcPts val="3499"/>
              </a:lnSpc>
              <a:buFont typeface="Arial"/>
              <a:buChar char="•"/>
            </a:pPr>
            <a:r>
              <a:rPr lang="en-US" sz="2499" dirty="0">
                <a:solidFill>
                  <a:srgbClr val="F2F2F2"/>
                </a:solidFill>
                <a:latin typeface="Open Sans Light"/>
              </a:rPr>
              <a:t>ADVANCED NOTICE OF WORK SCHEDULE &amp; OFFICIAL NOTICES</a:t>
            </a:r>
          </a:p>
        </p:txBody>
      </p:sp>
      <p:sp>
        <p:nvSpPr>
          <p:cNvPr id="7" name="TextBox 7"/>
          <p:cNvSpPr txBox="1"/>
          <p:nvPr/>
        </p:nvSpPr>
        <p:spPr>
          <a:xfrm>
            <a:off x="162878" y="4515485"/>
            <a:ext cx="8422571" cy="422275"/>
          </a:xfrm>
          <a:prstGeom prst="rect">
            <a:avLst/>
          </a:prstGeom>
        </p:spPr>
        <p:txBody>
          <a:bodyPr lIns="0" tIns="0" rIns="0" bIns="0" rtlCol="0" anchor="t">
            <a:spAutoFit/>
          </a:bodyPr>
          <a:lstStyle/>
          <a:p>
            <a:pPr marL="539750" lvl="1" indent="-269875" algn="just">
              <a:lnSpc>
                <a:spcPts val="3499"/>
              </a:lnSpc>
              <a:buFont typeface="Arial"/>
              <a:buChar char="•"/>
            </a:pPr>
            <a:r>
              <a:rPr lang="en-US" sz="2499" dirty="0">
                <a:solidFill>
                  <a:srgbClr val="F2F2F2"/>
                </a:solidFill>
                <a:latin typeface="Open Sans Light"/>
              </a:rPr>
              <a:t>RIGHT TO REST OR "CLOPENINGS"</a:t>
            </a:r>
          </a:p>
        </p:txBody>
      </p:sp>
      <p:sp>
        <p:nvSpPr>
          <p:cNvPr id="8" name="TextBox 8"/>
          <p:cNvSpPr txBox="1"/>
          <p:nvPr/>
        </p:nvSpPr>
        <p:spPr>
          <a:xfrm>
            <a:off x="162878" y="5235575"/>
            <a:ext cx="9326255" cy="431525"/>
          </a:xfrm>
          <a:prstGeom prst="rect">
            <a:avLst/>
          </a:prstGeom>
        </p:spPr>
        <p:txBody>
          <a:bodyPr lIns="0" tIns="0" rIns="0" bIns="0" rtlCol="0" anchor="t">
            <a:spAutoFit/>
          </a:bodyPr>
          <a:lstStyle/>
          <a:p>
            <a:pPr marL="542086" lvl="1" indent="-271043">
              <a:lnSpc>
                <a:spcPts val="3515"/>
              </a:lnSpc>
              <a:buFont typeface="Arial"/>
              <a:buChar char="•"/>
            </a:pPr>
            <a:r>
              <a:rPr lang="en-US" sz="2510" dirty="0">
                <a:solidFill>
                  <a:srgbClr val="F2F2F2"/>
                </a:solidFill>
                <a:latin typeface="Open Sans Light"/>
              </a:rPr>
              <a:t>RIGHT TO DECLINE  &amp;  SCHEDULE CHANGE COMPENSATION</a:t>
            </a:r>
          </a:p>
        </p:txBody>
      </p:sp>
      <p:sp>
        <p:nvSpPr>
          <p:cNvPr id="9" name="TextBox 9"/>
          <p:cNvSpPr txBox="1"/>
          <p:nvPr/>
        </p:nvSpPr>
        <p:spPr>
          <a:xfrm>
            <a:off x="162878" y="5939969"/>
            <a:ext cx="9183067" cy="406221"/>
          </a:xfrm>
          <a:prstGeom prst="rect">
            <a:avLst/>
          </a:prstGeom>
        </p:spPr>
        <p:txBody>
          <a:bodyPr lIns="0" tIns="0" rIns="0" bIns="0" rtlCol="0" anchor="t">
            <a:spAutoFit/>
          </a:bodyPr>
          <a:lstStyle/>
          <a:p>
            <a:pPr marL="530343" lvl="1" indent="-265172" algn="just">
              <a:lnSpc>
                <a:spcPts val="3439"/>
              </a:lnSpc>
              <a:buFont typeface="Arial"/>
              <a:buChar char="•"/>
            </a:pPr>
            <a:r>
              <a:rPr lang="en-US" sz="2456" dirty="0">
                <a:solidFill>
                  <a:srgbClr val="F2F2F2"/>
                </a:solidFill>
                <a:latin typeface="Open Sans Light"/>
              </a:rPr>
              <a:t>PREDICTABILITY PAY STRUCTURE</a:t>
            </a:r>
          </a:p>
        </p:txBody>
      </p:sp>
      <p:pic>
        <p:nvPicPr>
          <p:cNvPr id="10" name="Audio Recording Apr 16, 2021 at 8:52:17 PM" descr="Audio Recording Apr 16, 2021 at 8:52:17 PM">
            <a:hlinkClick r:id="" action="ppaction://media"/>
            <a:extLst>
              <a:ext uri="{FF2B5EF4-FFF2-40B4-BE49-F238E27FC236}">
                <a16:creationId xmlns:a16="http://schemas.microsoft.com/office/drawing/2014/main" id="{95338423-90F7-354E-93EB-BB9699CDA1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8000"/>
          </a:blip>
          <a:srcRect/>
          <a:stretch>
            <a:fillRect/>
          </a:stretch>
        </p:blipFill>
        <p:spPr>
          <a:xfrm>
            <a:off x="731520" y="1406371"/>
            <a:ext cx="7973083" cy="5282168"/>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NOTICE OF RIGHT TO DECLINE   </a:t>
            </a:r>
          </a:p>
        </p:txBody>
      </p:sp>
      <p:sp>
        <p:nvSpPr>
          <p:cNvPr id="4" name="TextBox 4"/>
          <p:cNvSpPr txBox="1"/>
          <p:nvPr/>
        </p:nvSpPr>
        <p:spPr>
          <a:xfrm>
            <a:off x="731520" y="2027833"/>
            <a:ext cx="7973083" cy="1044575"/>
          </a:xfrm>
          <a:prstGeom prst="rect">
            <a:avLst/>
          </a:prstGeom>
        </p:spPr>
        <p:txBody>
          <a:bodyPr lIns="0" tIns="0" rIns="0" bIns="0" rtlCol="0" anchor="t">
            <a:spAutoFit/>
          </a:bodyPr>
          <a:lstStyle/>
          <a:p>
            <a:pPr marL="431800" lvl="1" indent="-215900">
              <a:lnSpc>
                <a:spcPts val="2800"/>
              </a:lnSpc>
              <a:buFont typeface="Arial"/>
              <a:buChar char="•"/>
            </a:pPr>
            <a:r>
              <a:rPr lang="en-US" sz="2000" spc="220" dirty="0">
                <a:solidFill>
                  <a:srgbClr val="F2F2F2"/>
                </a:solidFill>
                <a:latin typeface="Montserrat Light"/>
              </a:rPr>
              <a:t>EMPLOYER MUST PROVIDE 14 DAY NOTICE OF ANY CHANGES TO SCHEDULES THAT WERE INITIATED BY THE EMPLOYER </a:t>
            </a:r>
          </a:p>
        </p:txBody>
      </p:sp>
      <p:sp>
        <p:nvSpPr>
          <p:cNvPr id="5" name="TextBox 5"/>
          <p:cNvSpPr txBox="1"/>
          <p:nvPr/>
        </p:nvSpPr>
        <p:spPr>
          <a:xfrm>
            <a:off x="731520" y="3619500"/>
            <a:ext cx="7493232" cy="1397000"/>
          </a:xfrm>
          <a:prstGeom prst="rect">
            <a:avLst/>
          </a:prstGeom>
        </p:spPr>
        <p:txBody>
          <a:bodyPr lIns="0" tIns="0" rIns="0" bIns="0" rtlCol="0" anchor="t">
            <a:spAutoFit/>
          </a:bodyPr>
          <a:lstStyle/>
          <a:p>
            <a:pPr marL="431800" lvl="1" indent="-215900">
              <a:lnSpc>
                <a:spcPts val="2800"/>
              </a:lnSpc>
              <a:buFont typeface="Arial"/>
              <a:buChar char="•"/>
            </a:pPr>
            <a:r>
              <a:rPr lang="en-US" sz="2000" spc="220" dirty="0">
                <a:solidFill>
                  <a:srgbClr val="F2F2F2"/>
                </a:solidFill>
                <a:latin typeface="Montserrat Light"/>
              </a:rPr>
              <a:t>IF EMPLOYEE WAS NOT GIVEN A 14 DAY NOTICE, EMPLOYEE HAS THE RIGHT TO DECLINE ANY PREVIOUSLY UNSCHEDULED HOURS  </a:t>
            </a:r>
          </a:p>
        </p:txBody>
      </p:sp>
      <p:sp>
        <p:nvSpPr>
          <p:cNvPr id="6" name="TextBox 6"/>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pic>
        <p:nvPicPr>
          <p:cNvPr id="7" name="Audio Recording Apr 16, 2021 at 10:30:12 PM" descr="Audio Recording Apr 16, 2021 at 10:30:12 PM">
            <a:hlinkClick r:id="" action="ppaction://media"/>
            <a:extLst>
              <a:ext uri="{FF2B5EF4-FFF2-40B4-BE49-F238E27FC236}">
                <a16:creationId xmlns:a16="http://schemas.microsoft.com/office/drawing/2014/main" id="{06C3B10D-50C9-704A-8963-FE9F4E406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8000"/>
          </a:blip>
          <a:srcRect t="8160"/>
          <a:stretch>
            <a:fillRect/>
          </a:stretch>
        </p:blipFill>
        <p:spPr>
          <a:xfrm>
            <a:off x="401380" y="1345130"/>
            <a:ext cx="8290560" cy="5075990"/>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COMPENSATION FOR SCHEDULE CHANGES   </a:t>
            </a:r>
          </a:p>
        </p:txBody>
      </p:sp>
      <p:sp>
        <p:nvSpPr>
          <p:cNvPr id="4" name="TextBox 4"/>
          <p:cNvSpPr txBox="1"/>
          <p:nvPr/>
        </p:nvSpPr>
        <p:spPr>
          <a:xfrm>
            <a:off x="731520" y="2027833"/>
            <a:ext cx="7960420" cy="692150"/>
          </a:xfrm>
          <a:prstGeom prst="rect">
            <a:avLst/>
          </a:prstGeom>
        </p:spPr>
        <p:txBody>
          <a:bodyPr lIns="0" tIns="0" rIns="0" bIns="0" rtlCol="0" anchor="t">
            <a:spAutoFit/>
          </a:bodyPr>
          <a:lstStyle/>
          <a:p>
            <a:pPr algn="ctr">
              <a:lnSpc>
                <a:spcPts val="2800"/>
              </a:lnSpc>
            </a:pPr>
            <a:r>
              <a:rPr lang="en-US" sz="2000" spc="220" dirty="0">
                <a:solidFill>
                  <a:srgbClr val="F2F2F2"/>
                </a:solidFill>
                <a:latin typeface="Montserrat Light"/>
              </a:rPr>
              <a:t>EMPLOYER MUST GIVE PREDICTABILITY PAY FOR CHANGES MADE TO THE SCHEDULE: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731520" y="3316883"/>
            <a:ext cx="7728251" cy="682625"/>
          </a:xfrm>
          <a:prstGeom prst="rect">
            <a:avLst/>
          </a:prstGeom>
        </p:spPr>
        <p:txBody>
          <a:bodyPr lIns="0" tIns="0" rIns="0" bIns="0" rtlCol="0" anchor="t">
            <a:spAutoFit/>
          </a:bodyPr>
          <a:lstStyle/>
          <a:p>
            <a:pPr marL="431800" lvl="1" indent="-215900">
              <a:lnSpc>
                <a:spcPts val="2799"/>
              </a:lnSpc>
              <a:buFont typeface="Arial"/>
              <a:buChar char="•"/>
            </a:pPr>
            <a:r>
              <a:rPr lang="en-US" sz="1999" dirty="0">
                <a:solidFill>
                  <a:srgbClr val="F2F2F2"/>
                </a:solidFill>
                <a:latin typeface="Montserrat Light"/>
              </a:rPr>
              <a:t>NOTICE GIVEN LESS THAN 14 DAYS BUT 24 HOURS OR MORE = 1 HOUR PAY</a:t>
            </a:r>
          </a:p>
        </p:txBody>
      </p:sp>
      <p:sp>
        <p:nvSpPr>
          <p:cNvPr id="7" name="TextBox 7"/>
          <p:cNvSpPr txBox="1"/>
          <p:nvPr/>
        </p:nvSpPr>
        <p:spPr>
          <a:xfrm>
            <a:off x="731520" y="4319233"/>
            <a:ext cx="7728251" cy="1035050"/>
          </a:xfrm>
          <a:prstGeom prst="rect">
            <a:avLst/>
          </a:prstGeom>
        </p:spPr>
        <p:txBody>
          <a:bodyPr lIns="0" tIns="0" rIns="0" bIns="0" rtlCol="0" anchor="t">
            <a:spAutoFit/>
          </a:bodyPr>
          <a:lstStyle/>
          <a:p>
            <a:pPr marL="431800" lvl="1" indent="-215900" algn="just">
              <a:lnSpc>
                <a:spcPts val="2799"/>
              </a:lnSpc>
              <a:buFont typeface="Arial"/>
              <a:buChar char="•"/>
            </a:pPr>
            <a:r>
              <a:rPr lang="en-US" sz="1999" dirty="0">
                <a:solidFill>
                  <a:srgbClr val="F2F2F2"/>
                </a:solidFill>
                <a:latin typeface="Montserrat Light"/>
              </a:rPr>
              <a:t>NOTICE GIVEN LESS THAN 24 HOURS = 4 HOURS PAY</a:t>
            </a:r>
          </a:p>
          <a:p>
            <a:pPr>
              <a:lnSpc>
                <a:spcPts val="2799"/>
              </a:lnSpc>
            </a:pPr>
            <a:r>
              <a:rPr lang="en-US" sz="1999" dirty="0">
                <a:solidFill>
                  <a:srgbClr val="F2F2F2"/>
                </a:solidFill>
                <a:latin typeface="Montserrat Light"/>
              </a:rPr>
              <a:t>   OR NUMBER OF HOURS IN SCHEDULED SHIFT, WHICHEVER IS LESS</a:t>
            </a:r>
          </a:p>
        </p:txBody>
      </p:sp>
      <p:pic>
        <p:nvPicPr>
          <p:cNvPr id="8" name="Audio Recording Apr 16, 2021 at 10:36:34 PM" descr="Audio Recording Apr 16, 2021 at 10:36:34 PM">
            <a:hlinkClick r:id="" action="ppaction://media"/>
            <a:extLst>
              <a:ext uri="{FF2B5EF4-FFF2-40B4-BE49-F238E27FC236}">
                <a16:creationId xmlns:a16="http://schemas.microsoft.com/office/drawing/2014/main" id="{3AD6B687-52C9-5647-B9AE-1557B541C6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8000"/>
          </a:blip>
          <a:srcRect t="8160"/>
          <a:stretch>
            <a:fillRect/>
          </a:stretch>
        </p:blipFill>
        <p:spPr>
          <a:xfrm>
            <a:off x="401380" y="1345130"/>
            <a:ext cx="8290560" cy="5075990"/>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PREDICTABILITY PAY STRUCTURE   </a:t>
            </a:r>
          </a:p>
        </p:txBody>
      </p:sp>
      <p:sp>
        <p:nvSpPr>
          <p:cNvPr id="4" name="TextBox 4"/>
          <p:cNvSpPr txBox="1"/>
          <p:nvPr/>
        </p:nvSpPr>
        <p:spPr>
          <a:xfrm>
            <a:off x="4937627" y="6705600"/>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pic>
        <p:nvPicPr>
          <p:cNvPr id="6" name="Picture 5">
            <a:extLst>
              <a:ext uri="{FF2B5EF4-FFF2-40B4-BE49-F238E27FC236}">
                <a16:creationId xmlns:a16="http://schemas.microsoft.com/office/drawing/2014/main" id="{BE4738A5-E33D-9B4A-9288-71A5F9F06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329" y="1487370"/>
            <a:ext cx="5366268" cy="5075990"/>
          </a:xfrm>
          <a:prstGeom prst="rect">
            <a:avLst/>
          </a:prstGeom>
          <a:solidFill>
            <a:schemeClr val="bg1"/>
          </a:solidFill>
        </p:spPr>
      </p:pic>
      <p:sp>
        <p:nvSpPr>
          <p:cNvPr id="7" name="TextBox 6">
            <a:extLst>
              <a:ext uri="{FF2B5EF4-FFF2-40B4-BE49-F238E27FC236}">
                <a16:creationId xmlns:a16="http://schemas.microsoft.com/office/drawing/2014/main" id="{C0364AC5-D76D-1A4B-9C2B-C53CF3B218B9}"/>
              </a:ext>
            </a:extLst>
          </p:cNvPr>
          <p:cNvSpPr txBox="1"/>
          <p:nvPr/>
        </p:nvSpPr>
        <p:spPr>
          <a:xfrm>
            <a:off x="7410012" y="3180546"/>
            <a:ext cx="2133600" cy="954107"/>
          </a:xfrm>
          <a:prstGeom prst="rect">
            <a:avLst/>
          </a:prstGeom>
          <a:noFill/>
        </p:spPr>
        <p:txBody>
          <a:bodyPr wrap="square" rtlCol="0">
            <a:spAutoFit/>
          </a:bodyPr>
          <a:lstStyle/>
          <a:p>
            <a:pPr algn="ctr"/>
            <a:r>
              <a:rPr lang="en-US" sz="2800" dirty="0">
                <a:solidFill>
                  <a:schemeClr val="bg1"/>
                </a:solidFill>
                <a:hlinkClick r:id="rId7"/>
              </a:rPr>
              <a:t>DOWNLOAD</a:t>
            </a:r>
          </a:p>
          <a:p>
            <a:pPr algn="ctr"/>
            <a:r>
              <a:rPr lang="en-US" sz="2800" dirty="0">
                <a:solidFill>
                  <a:schemeClr val="bg1"/>
                </a:solidFill>
                <a:hlinkClick r:id="rId7"/>
              </a:rPr>
              <a:t>HERE!</a:t>
            </a:r>
            <a:endParaRPr lang="en-US" sz="2800" dirty="0">
              <a:solidFill>
                <a:schemeClr val="bg1"/>
              </a:solidFill>
            </a:endParaRPr>
          </a:p>
        </p:txBody>
      </p:sp>
      <p:pic>
        <p:nvPicPr>
          <p:cNvPr id="5" name="Audio Recording May 6, 2021 at 1:57:22 PM" descr="Audio Recording May 6, 2021 at 1:57:22 PM">
            <a:hlinkClick r:id="" action="ppaction://media"/>
            <a:extLst>
              <a:ext uri="{FF2B5EF4-FFF2-40B4-BE49-F238E27FC236}">
                <a16:creationId xmlns:a16="http://schemas.microsoft.com/office/drawing/2014/main" id="{B1C3909C-F73E-2841-8E5D-9A882F89BA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2999"/>
          </a:blip>
          <a:srcRect/>
          <a:stretch>
            <a:fillRect/>
          </a:stretch>
        </p:blipFill>
        <p:spPr>
          <a:xfrm>
            <a:off x="633548" y="1499970"/>
            <a:ext cx="7468427" cy="4975839"/>
          </a:xfrm>
          <a:prstGeom prst="rect">
            <a:avLst/>
          </a:prstGeom>
        </p:spPr>
      </p:pic>
      <p:sp>
        <p:nvSpPr>
          <p:cNvPr id="3" name="TextBox 3"/>
          <p:cNvSpPr txBox="1"/>
          <p:nvPr/>
        </p:nvSpPr>
        <p:spPr>
          <a:xfrm>
            <a:off x="633548" y="296907"/>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OFFER OF WORK TO EXISTING EMPLOYEES   </a:t>
            </a:r>
          </a:p>
        </p:txBody>
      </p:sp>
      <p:sp>
        <p:nvSpPr>
          <p:cNvPr id="4" name="TextBox 4"/>
          <p:cNvSpPr txBox="1"/>
          <p:nvPr/>
        </p:nvSpPr>
        <p:spPr>
          <a:xfrm>
            <a:off x="443752" y="2631995"/>
            <a:ext cx="7658223" cy="1749425"/>
          </a:xfrm>
          <a:prstGeom prst="rect">
            <a:avLst/>
          </a:prstGeom>
        </p:spPr>
        <p:txBody>
          <a:bodyPr lIns="0" tIns="0" rIns="0" bIns="0" rtlCol="0" anchor="t">
            <a:spAutoFit/>
          </a:bodyPr>
          <a:lstStyle/>
          <a:p>
            <a:pPr algn="ctr">
              <a:lnSpc>
                <a:spcPts val="2800"/>
              </a:lnSpc>
            </a:pPr>
            <a:r>
              <a:rPr lang="en-US" sz="2000" spc="220" dirty="0">
                <a:solidFill>
                  <a:srgbClr val="FFFFFF"/>
                </a:solidFill>
                <a:latin typeface="Montserrat Light"/>
              </a:rPr>
              <a:t>EMPLOYER MUST OFFER ADDITIONAL HOURS AVAILABLE TO EXISTING QUALIFIED PART-TIME EMPLOYEES  UNTIL THEY HAVE 35 HOURS OF WORK IN A CALENDAR WEEK, IN AT LEAST 4 HOUR INCREMENTS </a:t>
            </a:r>
          </a:p>
        </p:txBody>
      </p:sp>
      <p:sp>
        <p:nvSpPr>
          <p:cNvPr id="5" name="TextBox 5"/>
          <p:cNvSpPr txBox="1"/>
          <p:nvPr/>
        </p:nvSpPr>
        <p:spPr>
          <a:xfrm>
            <a:off x="4935855" y="6564630"/>
            <a:ext cx="4086225" cy="33670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a:p>
            <a:pPr algn="r">
              <a:lnSpc>
                <a:spcPts val="1391"/>
              </a:lnSpc>
            </a:pPr>
            <a:endParaRPr lang="en-US" sz="993" spc="387" dirty="0">
              <a:solidFill>
                <a:srgbClr val="F2F2F2"/>
              </a:solidFill>
              <a:latin typeface="Montserrat Light"/>
            </a:endParaRPr>
          </a:p>
        </p:txBody>
      </p:sp>
      <p:pic>
        <p:nvPicPr>
          <p:cNvPr id="6" name="Audio Recording Apr 16, 2021 at 10:38:14 PM" descr="Audio Recording Apr 16, 2021 at 10:38:14 PM">
            <a:hlinkClick r:id="" action="ppaction://media"/>
            <a:extLst>
              <a:ext uri="{FF2B5EF4-FFF2-40B4-BE49-F238E27FC236}">
                <a16:creationId xmlns:a16="http://schemas.microsoft.com/office/drawing/2014/main" id="{F74B5C45-9F77-7E46-A6AB-D6AF140A8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94080"/>
            <a:ext cx="8290560" cy="5527040"/>
          </a:xfrm>
          <a:prstGeom prst="rect">
            <a:avLst/>
          </a:prstGeom>
        </p:spPr>
      </p:pic>
      <p:sp>
        <p:nvSpPr>
          <p:cNvPr id="3" name="TextBox 3"/>
          <p:cNvSpPr txBox="1"/>
          <p:nvPr/>
        </p:nvSpPr>
        <p:spPr>
          <a:xfrm>
            <a:off x="933613" y="345892"/>
            <a:ext cx="7483812" cy="1243046"/>
          </a:xfrm>
          <a:prstGeom prst="rect">
            <a:avLst/>
          </a:prstGeom>
        </p:spPr>
        <p:txBody>
          <a:bodyPr lIns="0" tIns="0" rIns="0" bIns="0" rtlCol="0" anchor="t">
            <a:spAutoFit/>
          </a:bodyPr>
          <a:lstStyle/>
          <a:p>
            <a:pPr algn="ctr">
              <a:lnSpc>
                <a:spcPts val="3038"/>
              </a:lnSpc>
            </a:pPr>
            <a:r>
              <a:rPr lang="en-US" sz="3038" spc="577" dirty="0">
                <a:solidFill>
                  <a:srgbClr val="FFFFFF"/>
                </a:solidFill>
                <a:latin typeface="Montserrat Light Bold"/>
              </a:rPr>
              <a:t>RIGHT TO REQUEST A FLEXIBLE WORKING ARRANGEMENT  </a:t>
            </a:r>
          </a:p>
        </p:txBody>
      </p:sp>
      <p:sp>
        <p:nvSpPr>
          <p:cNvPr id="4" name="TextBox 4"/>
          <p:cNvSpPr txBox="1"/>
          <p:nvPr/>
        </p:nvSpPr>
        <p:spPr>
          <a:xfrm>
            <a:off x="933613" y="2129075"/>
            <a:ext cx="7945597" cy="1545551"/>
          </a:xfrm>
          <a:prstGeom prst="rect">
            <a:avLst/>
          </a:prstGeom>
        </p:spPr>
        <p:txBody>
          <a:bodyPr lIns="0" tIns="0" rIns="0" bIns="0" rtlCol="0" anchor="t">
            <a:spAutoFit/>
          </a:bodyPr>
          <a:lstStyle/>
          <a:p>
            <a:pPr>
              <a:lnSpc>
                <a:spcPts val="3079"/>
              </a:lnSpc>
            </a:pPr>
            <a:r>
              <a:rPr lang="en-US" sz="2200" spc="242" dirty="0">
                <a:solidFill>
                  <a:srgbClr val="FFFFFF"/>
                </a:solidFill>
                <a:latin typeface="Montserrat Light"/>
              </a:rPr>
              <a:t>EMPLOYEE HAS THE RIGHT TO REQUEST ADDITIONAL SHIFTS OR HOURS, CHANGES IN START TIME OR END TIME, SHIFT SWAPS, PART-TIME EMPLOYMENT, ETC.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pic>
        <p:nvPicPr>
          <p:cNvPr id="6" name="Audio Recording Apr 16, 2021 at 10:39:31 PM" descr="Audio Recording Apr 16, 2021 at 10:39:31 PM">
            <a:hlinkClick r:id="" action="ppaction://media"/>
            <a:extLst>
              <a:ext uri="{FF2B5EF4-FFF2-40B4-BE49-F238E27FC236}">
                <a16:creationId xmlns:a16="http://schemas.microsoft.com/office/drawing/2014/main" id="{98E648EA-7CE0-164E-A901-E746EAFE8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903580"/>
            <a:ext cx="8290560" cy="5508041"/>
          </a:xfrm>
          <a:prstGeom prst="rect">
            <a:avLst/>
          </a:prstGeom>
        </p:spPr>
      </p:pic>
      <p:sp>
        <p:nvSpPr>
          <p:cNvPr id="3" name="TextBox 3"/>
          <p:cNvSpPr txBox="1"/>
          <p:nvPr/>
        </p:nvSpPr>
        <p:spPr>
          <a:xfrm>
            <a:off x="933613" y="231592"/>
            <a:ext cx="7483812" cy="542960"/>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Bold"/>
              </a:rPr>
              <a:t>EXCEPTIONS  </a:t>
            </a:r>
          </a:p>
        </p:txBody>
      </p:sp>
      <p:sp>
        <p:nvSpPr>
          <p:cNvPr id="4" name="TextBox 4"/>
          <p:cNvSpPr txBox="1"/>
          <p:nvPr/>
        </p:nvSpPr>
        <p:spPr>
          <a:xfrm>
            <a:off x="933613" y="1015452"/>
            <a:ext cx="6743700" cy="1397000"/>
          </a:xfrm>
          <a:prstGeom prst="rect">
            <a:avLst/>
          </a:prstGeom>
        </p:spPr>
        <p:txBody>
          <a:bodyPr lIns="0" tIns="0" rIns="0" bIns="0" rtlCol="0" anchor="t">
            <a:spAutoFit/>
          </a:bodyPr>
          <a:lstStyle/>
          <a:p>
            <a:pPr marL="431800" lvl="1" indent="-215900">
              <a:lnSpc>
                <a:spcPts val="2800"/>
              </a:lnSpc>
              <a:buFont typeface="Arial"/>
              <a:buChar char="•"/>
            </a:pPr>
            <a:r>
              <a:rPr lang="en-US" sz="2000" spc="220" dirty="0">
                <a:solidFill>
                  <a:srgbClr val="FFFFFF"/>
                </a:solidFill>
                <a:latin typeface="Montserrat Light"/>
              </a:rPr>
              <a:t>GRACE PERIOD FOR ADDITIONS OR SUBTRACTIONS OF 10 MINUTES OR LESS BEFORE AND AFTER A SHIFT STARTS AND ENDS </a:t>
            </a:r>
          </a:p>
        </p:txBody>
      </p:sp>
      <p:sp>
        <p:nvSpPr>
          <p:cNvPr id="5" name="TextBox 5"/>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933613" y="2976697"/>
            <a:ext cx="7592793" cy="692150"/>
          </a:xfrm>
          <a:prstGeom prst="rect">
            <a:avLst/>
          </a:prstGeom>
        </p:spPr>
        <p:txBody>
          <a:bodyPr lIns="0" tIns="0" rIns="0" bIns="0" rtlCol="0" anchor="t">
            <a:spAutoFit/>
          </a:bodyPr>
          <a:lstStyle/>
          <a:p>
            <a:pPr marL="431800" lvl="1" indent="-215900">
              <a:lnSpc>
                <a:spcPts val="2800"/>
              </a:lnSpc>
              <a:buFont typeface="Arial"/>
              <a:buChar char="•"/>
            </a:pPr>
            <a:r>
              <a:rPr lang="en-US" sz="2000" spc="220" dirty="0">
                <a:solidFill>
                  <a:srgbClr val="F2F2F2"/>
                </a:solidFill>
                <a:latin typeface="Montserrat Light"/>
              </a:rPr>
              <a:t>EMPLOYEE INITIATED SHIFT SWAPS/ SCHEDULE CHANGE</a:t>
            </a:r>
          </a:p>
        </p:txBody>
      </p:sp>
      <p:sp>
        <p:nvSpPr>
          <p:cNvPr id="7" name="TextBox 7"/>
          <p:cNvSpPr txBox="1"/>
          <p:nvPr/>
        </p:nvSpPr>
        <p:spPr>
          <a:xfrm>
            <a:off x="790575" y="4080671"/>
            <a:ext cx="8290560" cy="1125220"/>
          </a:xfrm>
          <a:prstGeom prst="rect">
            <a:avLst/>
          </a:prstGeom>
        </p:spPr>
        <p:txBody>
          <a:bodyPr lIns="0" tIns="0" rIns="0" bIns="0" rtlCol="0" anchor="t">
            <a:spAutoFit/>
          </a:bodyPr>
          <a:lstStyle/>
          <a:p>
            <a:pPr marL="474980" lvl="1" indent="-237490">
              <a:lnSpc>
                <a:spcPts val="3079"/>
              </a:lnSpc>
              <a:buFont typeface="Arial"/>
              <a:buChar char="•"/>
            </a:pPr>
            <a:r>
              <a:rPr lang="en-US" sz="2200" spc="242" dirty="0">
                <a:solidFill>
                  <a:srgbClr val="FFFFFF"/>
                </a:solidFill>
                <a:latin typeface="Montserrat Light"/>
              </a:rPr>
              <a:t>EMPLOYEEWORKS PAST SHIFT END TO COMPLETE TRANSACTION THAT RESULTS IN A TRANSACTION, COMISSION, AND/OR A TIP </a:t>
            </a:r>
          </a:p>
        </p:txBody>
      </p:sp>
      <p:pic>
        <p:nvPicPr>
          <p:cNvPr id="8" name="Audio Recording Apr 16, 2021 at 10:41:07 PM" descr="Audio Recording Apr 16, 2021 at 10:41:07 PM">
            <a:hlinkClick r:id="" action="ppaction://media"/>
            <a:extLst>
              <a:ext uri="{FF2B5EF4-FFF2-40B4-BE49-F238E27FC236}">
                <a16:creationId xmlns:a16="http://schemas.microsoft.com/office/drawing/2014/main" id="{988229CA-E990-D04B-817B-17FE831EA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624840" y="903580"/>
            <a:ext cx="8290560" cy="5508041"/>
          </a:xfrm>
          <a:prstGeom prst="rect">
            <a:avLst/>
          </a:prstGeom>
        </p:spPr>
      </p:pic>
      <p:sp>
        <p:nvSpPr>
          <p:cNvPr id="3" name="TextBox 3"/>
          <p:cNvSpPr txBox="1"/>
          <p:nvPr/>
        </p:nvSpPr>
        <p:spPr>
          <a:xfrm>
            <a:off x="933613" y="231592"/>
            <a:ext cx="7483812" cy="542960"/>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Bold"/>
              </a:rPr>
              <a:t>EXCEPTIONS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028757"/>
            <a:ext cx="8290560" cy="1887220"/>
          </a:xfrm>
          <a:prstGeom prst="rect">
            <a:avLst/>
          </a:prstGeom>
        </p:spPr>
        <p:txBody>
          <a:bodyPr lIns="0" tIns="0" rIns="0" bIns="0" rtlCol="0" anchor="t">
            <a:spAutoFit/>
          </a:bodyPr>
          <a:lstStyle/>
          <a:p>
            <a:pPr marL="474980" lvl="1" indent="-237490">
              <a:lnSpc>
                <a:spcPts val="3079"/>
              </a:lnSpc>
              <a:buFont typeface="Arial"/>
              <a:buChar char="•"/>
            </a:pPr>
            <a:r>
              <a:rPr lang="en-US" sz="2200" spc="242" dirty="0">
                <a:solidFill>
                  <a:srgbClr val="FFFFFF"/>
                </a:solidFill>
                <a:latin typeface="Montserrat Light"/>
              </a:rPr>
              <a:t>NOTICE RIGHT TO DECLINE &amp; COMPENSATION EXCEPTIONS ARE MADE FOR CIVIL THREATS, UTILITY THREATS, UTILITY FAILURES, ACTS OF NATURE OR OTHER CAUSES OUT OF EMPLOYER'S CONTROL </a:t>
            </a:r>
          </a:p>
        </p:txBody>
      </p:sp>
      <p:sp>
        <p:nvSpPr>
          <p:cNvPr id="6" name="TextBox 6"/>
          <p:cNvSpPr txBox="1"/>
          <p:nvPr/>
        </p:nvSpPr>
        <p:spPr>
          <a:xfrm>
            <a:off x="530239" y="3266440"/>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spc="242" dirty="0">
                <a:solidFill>
                  <a:srgbClr val="FFFFFF"/>
                </a:solidFill>
                <a:latin typeface="Montserrat Light"/>
              </a:rPr>
              <a:t>WHEN EMPLOYEE ACCEPTED ADDITIONAL WORK GIVEN WITH A 14 DAY NOTICE  </a:t>
            </a:r>
          </a:p>
        </p:txBody>
      </p:sp>
      <p:sp>
        <p:nvSpPr>
          <p:cNvPr id="7" name="TextBox 7"/>
          <p:cNvSpPr txBox="1"/>
          <p:nvPr/>
        </p:nvSpPr>
        <p:spPr>
          <a:xfrm>
            <a:off x="530239" y="4211301"/>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spc="242" dirty="0">
                <a:solidFill>
                  <a:srgbClr val="FFFFFF"/>
                </a:solidFill>
                <a:latin typeface="Montserrat Light"/>
              </a:rPr>
              <a:t>WHEN EMPLOYEES MUTUALLY AGREE ON SWAPPING SHIFTS (INITIATED BY EMPLOYEES) </a:t>
            </a:r>
          </a:p>
        </p:txBody>
      </p:sp>
      <p:sp>
        <p:nvSpPr>
          <p:cNvPr id="8" name="TextBox 8"/>
          <p:cNvSpPr txBox="1"/>
          <p:nvPr/>
        </p:nvSpPr>
        <p:spPr>
          <a:xfrm>
            <a:off x="530239" y="5288996"/>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spc="224" dirty="0">
                <a:solidFill>
                  <a:srgbClr val="FFFFFF"/>
                </a:solidFill>
                <a:latin typeface="Montserrat Light"/>
              </a:rPr>
              <a:t>WHEN OVERTIME PAY EXCEEDS OVERTIME PREDICTABILITY PAY  </a:t>
            </a:r>
          </a:p>
        </p:txBody>
      </p:sp>
      <p:pic>
        <p:nvPicPr>
          <p:cNvPr id="9" name="Audio Recording Apr 16, 2021 at 10:43:31 PM" descr="Audio Recording Apr 16, 2021 at 10:43:31 PM">
            <a:hlinkClick r:id="" action="ppaction://media"/>
            <a:extLst>
              <a:ext uri="{FF2B5EF4-FFF2-40B4-BE49-F238E27FC236}">
                <a16:creationId xmlns:a16="http://schemas.microsoft.com/office/drawing/2014/main" id="{6F0D95DC-3B39-0E48-B89F-E390298D8F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1999"/>
          </a:blip>
          <a:srcRect/>
          <a:stretch>
            <a:fillRect/>
          </a:stretch>
        </p:blipFill>
        <p:spPr>
          <a:xfrm>
            <a:off x="731520" y="898398"/>
            <a:ext cx="8290560" cy="5518404"/>
          </a:xfrm>
          <a:prstGeom prst="rect">
            <a:avLst/>
          </a:prstGeom>
        </p:spPr>
      </p:pic>
      <p:sp>
        <p:nvSpPr>
          <p:cNvPr id="3" name="TextBox 3"/>
          <p:cNvSpPr txBox="1"/>
          <p:nvPr/>
        </p:nvSpPr>
        <p:spPr>
          <a:xfrm>
            <a:off x="933613" y="231592"/>
            <a:ext cx="7483812" cy="542960"/>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Bold"/>
              </a:rPr>
              <a:t>REQUIRED POSTERS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148080"/>
            <a:ext cx="8290560" cy="1125220"/>
          </a:xfrm>
          <a:prstGeom prst="rect">
            <a:avLst/>
          </a:prstGeom>
        </p:spPr>
        <p:txBody>
          <a:bodyPr lIns="0" tIns="0" rIns="0" bIns="0" rtlCol="0" anchor="t">
            <a:spAutoFit/>
          </a:bodyPr>
          <a:lstStyle/>
          <a:p>
            <a:pPr marL="474980" lvl="1" indent="-237490">
              <a:lnSpc>
                <a:spcPts val="3079"/>
              </a:lnSpc>
              <a:buFont typeface="Arial"/>
              <a:buChar char="•"/>
            </a:pPr>
            <a:r>
              <a:rPr lang="en-US" sz="2200" spc="242" dirty="0">
                <a:solidFill>
                  <a:srgbClr val="FFFFFF"/>
                </a:solidFill>
                <a:latin typeface="Montserrat Light"/>
              </a:rPr>
              <a:t>EMPLOYERS MUST POST UPDATED FAIR WORKWEEK POSTERS IN ACCESSIBLE AREA FOR EMPLOYEES</a:t>
            </a:r>
          </a:p>
        </p:txBody>
      </p:sp>
      <p:sp>
        <p:nvSpPr>
          <p:cNvPr id="6" name="TextBox 6"/>
          <p:cNvSpPr txBox="1"/>
          <p:nvPr/>
        </p:nvSpPr>
        <p:spPr>
          <a:xfrm>
            <a:off x="731520" y="2873502"/>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POSTERS MUST BE DISPLAYED IN LANGUAGE(S) BASED ON EMPLOYEE LANGUAGE NEEDS </a:t>
            </a:r>
          </a:p>
        </p:txBody>
      </p:sp>
      <p:sp>
        <p:nvSpPr>
          <p:cNvPr id="7" name="TextBox 7"/>
          <p:cNvSpPr txBox="1"/>
          <p:nvPr/>
        </p:nvSpPr>
        <p:spPr>
          <a:xfrm>
            <a:off x="731520" y="4020305"/>
            <a:ext cx="8193591" cy="735961"/>
          </a:xfrm>
          <a:prstGeom prst="rect">
            <a:avLst/>
          </a:prstGeom>
        </p:spPr>
        <p:txBody>
          <a:bodyPr lIns="0" tIns="0" rIns="0" bIns="0" rtlCol="0" anchor="t">
            <a:spAutoFit/>
          </a:bodyPr>
          <a:lstStyle/>
          <a:p>
            <a:pPr marL="469425" lvl="1" indent="-234712">
              <a:lnSpc>
                <a:spcPts val="3043"/>
              </a:lnSpc>
              <a:buFont typeface="Arial"/>
              <a:buChar char="•"/>
            </a:pPr>
            <a:r>
              <a:rPr lang="en-US" sz="2174" dirty="0">
                <a:solidFill>
                  <a:srgbClr val="FFFFFF"/>
                </a:solidFill>
                <a:latin typeface="Montserrat Light"/>
              </a:rPr>
              <a:t>POSTER MUST BE POSTED IN ITS ENTIRETY/ UNOBSTRUCTED</a:t>
            </a:r>
          </a:p>
        </p:txBody>
      </p:sp>
      <p:sp>
        <p:nvSpPr>
          <p:cNvPr id="8" name="TextBox 8"/>
          <p:cNvSpPr txBox="1"/>
          <p:nvPr/>
        </p:nvSpPr>
        <p:spPr>
          <a:xfrm>
            <a:off x="731520" y="5601210"/>
            <a:ext cx="8442726" cy="378712"/>
          </a:xfrm>
          <a:prstGeom prst="rect">
            <a:avLst/>
          </a:prstGeom>
        </p:spPr>
        <p:txBody>
          <a:bodyPr lIns="0" tIns="0" rIns="0" bIns="0" rtlCol="0" anchor="t">
            <a:spAutoFit/>
          </a:bodyPr>
          <a:lstStyle/>
          <a:p>
            <a:pPr algn="ctr">
              <a:lnSpc>
                <a:spcPts val="3136"/>
              </a:lnSpc>
            </a:pPr>
            <a:r>
              <a:rPr lang="en-US" sz="2240" dirty="0">
                <a:solidFill>
                  <a:srgbClr val="FFFFFF"/>
                </a:solidFill>
                <a:latin typeface="Montserrat Light"/>
              </a:rPr>
              <a:t>DOWNLOAD: </a:t>
            </a:r>
          </a:p>
        </p:txBody>
      </p:sp>
      <p:sp>
        <p:nvSpPr>
          <p:cNvPr id="9" name="TextBox 9"/>
          <p:cNvSpPr txBox="1"/>
          <p:nvPr/>
        </p:nvSpPr>
        <p:spPr>
          <a:xfrm>
            <a:off x="731520" y="5941822"/>
            <a:ext cx="8442726"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hlinkClick r:id="rId6"/>
              </a:rPr>
              <a:t>FAIR WORKWEEK POSTER HERE!</a:t>
            </a:r>
            <a:endParaRPr lang="en-US" sz="2200" dirty="0">
              <a:solidFill>
                <a:srgbClr val="FFFFFF"/>
              </a:solidFill>
              <a:latin typeface="Montserrat Light"/>
            </a:endParaRPr>
          </a:p>
        </p:txBody>
      </p:sp>
      <p:pic>
        <p:nvPicPr>
          <p:cNvPr id="10" name="Audio Recording Apr 16, 2021 at 10:46:05 PM" descr="Audio Recording Apr 16, 2021 at 10:46:05 PM">
            <a:hlinkClick r:id="" action="ppaction://media"/>
            <a:extLst>
              <a:ext uri="{FF2B5EF4-FFF2-40B4-BE49-F238E27FC236}">
                <a16:creationId xmlns:a16="http://schemas.microsoft.com/office/drawing/2014/main" id="{9D1814FC-9FC3-C043-96B3-23051985A7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4000"/>
          </a:blip>
          <a:srcRect/>
          <a:stretch>
            <a:fillRect/>
          </a:stretch>
        </p:blipFill>
        <p:spPr>
          <a:xfrm>
            <a:off x="731520" y="1716576"/>
            <a:ext cx="8290560" cy="46634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ADMINISTRATIVE REQUIREMENTS  </a:t>
            </a:r>
          </a:p>
        </p:txBody>
      </p:sp>
      <p:sp>
        <p:nvSpPr>
          <p:cNvPr id="4" name="TextBox 4"/>
          <p:cNvSpPr txBox="1"/>
          <p:nvPr/>
        </p:nvSpPr>
        <p:spPr>
          <a:xfrm>
            <a:off x="5393059" y="6808202"/>
            <a:ext cx="4086225" cy="33670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a:p>
            <a:pPr algn="r">
              <a:lnSpc>
                <a:spcPts val="1391"/>
              </a:lnSpc>
            </a:pPr>
            <a:endParaRPr lang="en-US" sz="993" spc="387" dirty="0">
              <a:solidFill>
                <a:srgbClr val="F2F2F2"/>
              </a:solidFill>
              <a:latin typeface="Montserrat Light"/>
            </a:endParaRPr>
          </a:p>
        </p:txBody>
      </p:sp>
      <p:sp>
        <p:nvSpPr>
          <p:cNvPr id="5" name="TextBox 5"/>
          <p:cNvSpPr txBox="1"/>
          <p:nvPr/>
        </p:nvSpPr>
        <p:spPr>
          <a:xfrm>
            <a:off x="731520" y="2285598"/>
            <a:ext cx="8290560" cy="678134"/>
          </a:xfrm>
          <a:prstGeom prst="rect">
            <a:avLst/>
          </a:prstGeom>
        </p:spPr>
        <p:txBody>
          <a:bodyPr lIns="0" tIns="0" rIns="0" bIns="0" rtlCol="0" anchor="t">
            <a:spAutoFit/>
          </a:bodyPr>
          <a:lstStyle/>
          <a:p>
            <a:pPr>
              <a:lnSpc>
                <a:spcPts val="2800"/>
              </a:lnSpc>
            </a:pPr>
            <a:r>
              <a:rPr lang="en-US" sz="2000" dirty="0">
                <a:solidFill>
                  <a:srgbClr val="FFFFFF"/>
                </a:solidFill>
                <a:latin typeface="Montserrat Light"/>
              </a:rPr>
              <a:t>EMPLOYERS ARE REQUIRED TO MAINTAIN RECORDS FOR 3 YEARS, INCLUDING: </a:t>
            </a:r>
          </a:p>
        </p:txBody>
      </p:sp>
      <p:sp>
        <p:nvSpPr>
          <p:cNvPr id="6" name="TextBox 6"/>
          <p:cNvSpPr txBox="1"/>
          <p:nvPr/>
        </p:nvSpPr>
        <p:spPr>
          <a:xfrm>
            <a:off x="731520" y="1260606"/>
            <a:ext cx="8290560"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*EMPLOYER RECORD KEEPING* </a:t>
            </a:r>
          </a:p>
        </p:txBody>
      </p:sp>
      <p:sp>
        <p:nvSpPr>
          <p:cNvPr id="7" name="TextBox 7"/>
          <p:cNvSpPr txBox="1"/>
          <p:nvPr/>
        </p:nvSpPr>
        <p:spPr>
          <a:xfrm>
            <a:off x="731520" y="3210858"/>
            <a:ext cx="8290560" cy="727710"/>
          </a:xfrm>
          <a:prstGeom prst="rect">
            <a:avLst/>
          </a:prstGeom>
        </p:spPr>
        <p:txBody>
          <a:bodyPr lIns="0" tIns="0" rIns="0" bIns="0" rtlCol="0" anchor="t">
            <a:spAutoFit/>
          </a:bodyPr>
          <a:lstStyle/>
          <a:p>
            <a:pPr marL="453390" lvl="1" indent="-226695">
              <a:lnSpc>
                <a:spcPts val="2940"/>
              </a:lnSpc>
              <a:buFont typeface="Arial"/>
              <a:buChar char="•"/>
            </a:pPr>
            <a:r>
              <a:rPr lang="en-US" sz="2100" dirty="0">
                <a:solidFill>
                  <a:srgbClr val="FFFFFF"/>
                </a:solidFill>
                <a:latin typeface="Montserrat Light"/>
              </a:rPr>
              <a:t>SPREADSHEETS OR DBA USED TO CALCULATE NUMBER OF EMPLOYEES</a:t>
            </a:r>
          </a:p>
        </p:txBody>
      </p:sp>
      <p:sp>
        <p:nvSpPr>
          <p:cNvPr id="8" name="TextBox 8"/>
          <p:cNvSpPr txBox="1"/>
          <p:nvPr/>
        </p:nvSpPr>
        <p:spPr>
          <a:xfrm>
            <a:off x="731520" y="4150856"/>
            <a:ext cx="8088467" cy="682659"/>
          </a:xfrm>
          <a:prstGeom prst="rect">
            <a:avLst/>
          </a:prstGeom>
        </p:spPr>
        <p:txBody>
          <a:bodyPr lIns="0" tIns="0" rIns="0" bIns="0" rtlCol="0" anchor="t">
            <a:spAutoFit/>
          </a:bodyPr>
          <a:lstStyle/>
          <a:p>
            <a:pPr marL="431510" lvl="1" indent="-215755">
              <a:lnSpc>
                <a:spcPts val="2798"/>
              </a:lnSpc>
              <a:buFont typeface="Arial"/>
              <a:buChar char="•"/>
            </a:pPr>
            <a:r>
              <a:rPr lang="en-US" sz="1998" dirty="0">
                <a:solidFill>
                  <a:srgbClr val="FFFFFF"/>
                </a:solidFill>
                <a:latin typeface="Montserrat Light"/>
              </a:rPr>
              <a:t>CALCULATIONS OF EMPLOYEE RATES OF PAY INCLUDING COMISSION ANALYSIS </a:t>
            </a:r>
          </a:p>
        </p:txBody>
      </p:sp>
      <p:sp>
        <p:nvSpPr>
          <p:cNvPr id="9" name="TextBox 9"/>
          <p:cNvSpPr txBox="1"/>
          <p:nvPr/>
        </p:nvSpPr>
        <p:spPr>
          <a:xfrm>
            <a:off x="731520" y="5201665"/>
            <a:ext cx="8290560" cy="339725"/>
          </a:xfrm>
          <a:prstGeom prst="rect">
            <a:avLst/>
          </a:prstGeom>
        </p:spPr>
        <p:txBody>
          <a:bodyPr lIns="0" tIns="0" rIns="0" bIns="0" rtlCol="0" anchor="t">
            <a:spAutoFit/>
          </a:bodyPr>
          <a:lstStyle/>
          <a:p>
            <a:pPr marL="431800" lvl="1" indent="-215900">
              <a:lnSpc>
                <a:spcPts val="2800"/>
              </a:lnSpc>
              <a:buFont typeface="Arial"/>
              <a:buChar char="•"/>
            </a:pPr>
            <a:r>
              <a:rPr lang="en-US" sz="2000" dirty="0">
                <a:solidFill>
                  <a:srgbClr val="FFFFFF"/>
                </a:solidFill>
                <a:latin typeface="Montserrat Light"/>
              </a:rPr>
              <a:t>WORK SCHEDULES GIVEN TO EMPLOYEES</a:t>
            </a:r>
          </a:p>
        </p:txBody>
      </p:sp>
      <p:pic>
        <p:nvPicPr>
          <p:cNvPr id="10" name="Audio Recording Apr 16, 2021 at 10:47:42 PM" descr="Audio Recording Apr 16, 2021 at 10:47:42 PM">
            <a:hlinkClick r:id="" action="ppaction://media"/>
            <a:extLst>
              <a:ext uri="{FF2B5EF4-FFF2-40B4-BE49-F238E27FC236}">
                <a16:creationId xmlns:a16="http://schemas.microsoft.com/office/drawing/2014/main" id="{E4329CF6-9EAD-A24F-BAD8-E4202A863D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4000"/>
          </a:blip>
          <a:srcRect/>
          <a:stretch>
            <a:fillRect/>
          </a:stretch>
        </p:blipFill>
        <p:spPr>
          <a:xfrm>
            <a:off x="731520" y="1920240"/>
            <a:ext cx="8290560" cy="46634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ADMINISTRATIVE REQUIREMENTS  </a:t>
            </a:r>
          </a:p>
        </p:txBody>
      </p:sp>
      <p:sp>
        <p:nvSpPr>
          <p:cNvPr id="4" name="TextBox 4"/>
          <p:cNvSpPr txBox="1"/>
          <p:nvPr/>
        </p:nvSpPr>
        <p:spPr>
          <a:xfrm>
            <a:off x="5393059" y="6808202"/>
            <a:ext cx="4086225" cy="33670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a:p>
            <a:pPr algn="r">
              <a:lnSpc>
                <a:spcPts val="1391"/>
              </a:lnSpc>
            </a:pPr>
            <a:endParaRPr lang="en-US" sz="993" spc="387" dirty="0">
              <a:solidFill>
                <a:srgbClr val="F2F2F2"/>
              </a:solidFill>
              <a:latin typeface="Montserrat Light"/>
            </a:endParaRPr>
          </a:p>
        </p:txBody>
      </p:sp>
      <p:sp>
        <p:nvSpPr>
          <p:cNvPr id="5" name="TextBox 5"/>
          <p:cNvSpPr txBox="1"/>
          <p:nvPr/>
        </p:nvSpPr>
        <p:spPr>
          <a:xfrm>
            <a:off x="411480" y="1260606"/>
            <a:ext cx="8290560"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*EMPLOYER RECORD KEEPING* </a:t>
            </a:r>
          </a:p>
        </p:txBody>
      </p:sp>
      <p:sp>
        <p:nvSpPr>
          <p:cNvPr id="6" name="TextBox 6"/>
          <p:cNvSpPr txBox="1"/>
          <p:nvPr/>
        </p:nvSpPr>
        <p:spPr>
          <a:xfrm>
            <a:off x="530239" y="4057650"/>
            <a:ext cx="8290560" cy="727710"/>
          </a:xfrm>
          <a:prstGeom prst="rect">
            <a:avLst/>
          </a:prstGeom>
        </p:spPr>
        <p:txBody>
          <a:bodyPr lIns="0" tIns="0" rIns="0" bIns="0" rtlCol="0" anchor="t">
            <a:spAutoFit/>
          </a:bodyPr>
          <a:lstStyle/>
          <a:p>
            <a:pPr marL="453390" lvl="1" indent="-226695">
              <a:lnSpc>
                <a:spcPts val="2940"/>
              </a:lnSpc>
              <a:buFont typeface="Arial"/>
              <a:buChar char="•"/>
            </a:pPr>
            <a:r>
              <a:rPr lang="en-US" sz="2100" dirty="0">
                <a:solidFill>
                  <a:srgbClr val="FFFFFF"/>
                </a:solidFill>
                <a:latin typeface="Montserrat Light"/>
              </a:rPr>
              <a:t>CORRESPONDANCE REGARDING FLEXIBLE WORKING ARRANGEMENTS; AND  </a:t>
            </a:r>
          </a:p>
        </p:txBody>
      </p:sp>
      <p:sp>
        <p:nvSpPr>
          <p:cNvPr id="7" name="TextBox 7"/>
          <p:cNvSpPr txBox="1"/>
          <p:nvPr/>
        </p:nvSpPr>
        <p:spPr>
          <a:xfrm>
            <a:off x="530239" y="5199981"/>
            <a:ext cx="8088467" cy="682659"/>
          </a:xfrm>
          <a:prstGeom prst="rect">
            <a:avLst/>
          </a:prstGeom>
        </p:spPr>
        <p:txBody>
          <a:bodyPr lIns="0" tIns="0" rIns="0" bIns="0" rtlCol="0" anchor="t">
            <a:spAutoFit/>
          </a:bodyPr>
          <a:lstStyle/>
          <a:p>
            <a:pPr marL="431510" lvl="1" indent="-215755">
              <a:lnSpc>
                <a:spcPts val="2798"/>
              </a:lnSpc>
              <a:buFont typeface="Arial"/>
              <a:buChar char="•"/>
            </a:pPr>
            <a:r>
              <a:rPr lang="en-US" sz="1998" dirty="0">
                <a:solidFill>
                  <a:srgbClr val="FFFFFF"/>
                </a:solidFill>
                <a:latin typeface="Montserrat Light"/>
              </a:rPr>
              <a:t>ANY OTHER CORRESPONDANCE REFERENCED IN THE REGULATIONS OR ORDINANCE </a:t>
            </a:r>
          </a:p>
        </p:txBody>
      </p:sp>
      <p:sp>
        <p:nvSpPr>
          <p:cNvPr id="8" name="TextBox 8"/>
          <p:cNvSpPr txBox="1"/>
          <p:nvPr/>
        </p:nvSpPr>
        <p:spPr>
          <a:xfrm>
            <a:off x="530239" y="3192780"/>
            <a:ext cx="8290560" cy="692150"/>
          </a:xfrm>
          <a:prstGeom prst="rect">
            <a:avLst/>
          </a:prstGeom>
        </p:spPr>
        <p:txBody>
          <a:bodyPr lIns="0" tIns="0" rIns="0" bIns="0" rtlCol="0" anchor="t">
            <a:spAutoFit/>
          </a:bodyPr>
          <a:lstStyle/>
          <a:p>
            <a:pPr marL="431800" lvl="1" indent="-215900">
              <a:lnSpc>
                <a:spcPts val="2800"/>
              </a:lnSpc>
              <a:buFont typeface="Arial"/>
              <a:buChar char="•"/>
            </a:pPr>
            <a:r>
              <a:rPr lang="en-US" sz="2000" dirty="0">
                <a:solidFill>
                  <a:srgbClr val="FFFFFF"/>
                </a:solidFill>
                <a:latin typeface="Montserrat Light"/>
              </a:rPr>
              <a:t>POSTINGS AND CORRESPONDANCE ABOUT ADDITIONAL HOURS AVAILABLE</a:t>
            </a:r>
          </a:p>
        </p:txBody>
      </p:sp>
      <p:sp>
        <p:nvSpPr>
          <p:cNvPr id="9" name="TextBox 9"/>
          <p:cNvSpPr txBox="1"/>
          <p:nvPr/>
        </p:nvSpPr>
        <p:spPr>
          <a:xfrm>
            <a:off x="558143" y="2276108"/>
            <a:ext cx="8290560" cy="692150"/>
          </a:xfrm>
          <a:prstGeom prst="rect">
            <a:avLst/>
          </a:prstGeom>
        </p:spPr>
        <p:txBody>
          <a:bodyPr lIns="0" tIns="0" rIns="0" bIns="0" rtlCol="0" anchor="t">
            <a:spAutoFit/>
          </a:bodyPr>
          <a:lstStyle/>
          <a:p>
            <a:pPr marL="431800" lvl="1" indent="-215900">
              <a:lnSpc>
                <a:spcPts val="2800"/>
              </a:lnSpc>
              <a:buFont typeface="Arial"/>
              <a:buChar char="•"/>
            </a:pPr>
            <a:r>
              <a:rPr lang="en-US" sz="2000" dirty="0">
                <a:solidFill>
                  <a:srgbClr val="FFFFFF"/>
                </a:solidFill>
                <a:latin typeface="Montserrat Light"/>
              </a:rPr>
              <a:t>CORRESPONDANCE WITH EMPLOYEES REGARDING SCHEDULES AND CHANGES (TEXT, EMAILS, DOCUMENTS) </a:t>
            </a:r>
          </a:p>
        </p:txBody>
      </p:sp>
      <p:pic>
        <p:nvPicPr>
          <p:cNvPr id="10" name="Audio Recording Apr 16, 2021 at 10:48:57 PM" descr="Audio Recording Apr 16, 2021 at 10:48:57 PM">
            <a:hlinkClick r:id="" action="ppaction://media"/>
            <a:extLst>
              <a:ext uri="{FF2B5EF4-FFF2-40B4-BE49-F238E27FC236}">
                <a16:creationId xmlns:a16="http://schemas.microsoft.com/office/drawing/2014/main" id="{9929C0BB-6828-E946-838D-D4F554BF2A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rcRect l="37940" t="15562" r="2355"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04800" y="1076608"/>
            <a:ext cx="6543675" cy="713133"/>
          </a:xfrm>
          <a:prstGeom prst="rect">
            <a:avLst/>
          </a:prstGeom>
        </p:spPr>
        <p:txBody>
          <a:bodyPr lIns="0" tIns="0" rIns="0" bIns="0" rtlCol="0" anchor="t">
            <a:spAutoFit/>
          </a:bodyPr>
          <a:lstStyle/>
          <a:p>
            <a:pPr>
              <a:lnSpc>
                <a:spcPts val="5843"/>
              </a:lnSpc>
            </a:pPr>
            <a:r>
              <a:rPr lang="en-US" sz="4173" spc="793" dirty="0">
                <a:solidFill>
                  <a:srgbClr val="F2F2F2"/>
                </a:solidFill>
                <a:latin typeface="Montserrat Light"/>
              </a:rPr>
              <a:t>TOPICS </a:t>
            </a:r>
          </a:p>
        </p:txBody>
      </p:sp>
      <p:sp>
        <p:nvSpPr>
          <p:cNvPr id="3" name="TextBox 3"/>
          <p:cNvSpPr txBox="1"/>
          <p:nvPr/>
        </p:nvSpPr>
        <p:spPr>
          <a:xfrm>
            <a:off x="5202733" y="6691278"/>
            <a:ext cx="3985024" cy="186604"/>
          </a:xfrm>
          <a:prstGeom prst="rect">
            <a:avLst/>
          </a:prstGeom>
        </p:spPr>
        <p:txBody>
          <a:bodyPr lIns="0" tIns="0" rIns="0" bIns="0" rtlCol="0" anchor="t">
            <a:spAutoFit/>
          </a:bodyPr>
          <a:lstStyle/>
          <a:p>
            <a:pPr algn="r">
              <a:lnSpc>
                <a:spcPts val="1594"/>
              </a:lnSpc>
            </a:pPr>
            <a:r>
              <a:rPr lang="en-US" sz="1138" spc="444" dirty="0">
                <a:solidFill>
                  <a:srgbClr val="F2F2F2"/>
                </a:solidFill>
                <a:latin typeface="Montserrat Light"/>
              </a:rPr>
              <a:t>WWW.CI.EMERYVILLE.CA.US</a:t>
            </a:r>
          </a:p>
        </p:txBody>
      </p:sp>
      <p:sp>
        <p:nvSpPr>
          <p:cNvPr id="4" name="TextBox 4"/>
          <p:cNvSpPr txBox="1"/>
          <p:nvPr/>
        </p:nvSpPr>
        <p:spPr>
          <a:xfrm>
            <a:off x="255285" y="1897630"/>
            <a:ext cx="6513313" cy="422275"/>
          </a:xfrm>
          <a:prstGeom prst="rect">
            <a:avLst/>
          </a:prstGeom>
        </p:spPr>
        <p:txBody>
          <a:bodyPr lIns="0" tIns="0" rIns="0" bIns="0" rtlCol="0" anchor="t">
            <a:spAutoFit/>
          </a:bodyPr>
          <a:lstStyle/>
          <a:p>
            <a:pPr>
              <a:lnSpc>
                <a:spcPts val="3499"/>
              </a:lnSpc>
            </a:pPr>
            <a:r>
              <a:rPr lang="en-US" sz="2499" dirty="0">
                <a:solidFill>
                  <a:srgbClr val="F2F2F2"/>
                </a:solidFill>
                <a:latin typeface="Open Sans"/>
              </a:rPr>
              <a:t>FAIR WORKWEEK- 2 OF 2 </a:t>
            </a:r>
          </a:p>
        </p:txBody>
      </p:sp>
      <p:sp>
        <p:nvSpPr>
          <p:cNvPr id="5" name="TextBox 5"/>
          <p:cNvSpPr txBox="1"/>
          <p:nvPr/>
        </p:nvSpPr>
        <p:spPr>
          <a:xfrm>
            <a:off x="304800" y="4226448"/>
            <a:ext cx="7973114" cy="406512"/>
          </a:xfrm>
          <a:prstGeom prst="rect">
            <a:avLst/>
          </a:prstGeom>
        </p:spPr>
        <p:txBody>
          <a:bodyPr lIns="0" tIns="0" rIns="0" bIns="0" rtlCol="0" anchor="t">
            <a:spAutoFit/>
          </a:bodyPr>
          <a:lstStyle/>
          <a:p>
            <a:pPr marL="511808" lvl="1" indent="-255904">
              <a:lnSpc>
                <a:spcPts val="3318"/>
              </a:lnSpc>
              <a:buFont typeface="Arial"/>
              <a:buChar char="•"/>
            </a:pPr>
            <a:r>
              <a:rPr lang="en-US" sz="2370" dirty="0">
                <a:solidFill>
                  <a:srgbClr val="FFFFFF"/>
                </a:solidFill>
                <a:latin typeface="Open Sans Light"/>
              </a:rPr>
              <a:t>EXCEPTIONS  </a:t>
            </a:r>
          </a:p>
        </p:txBody>
      </p:sp>
      <p:sp>
        <p:nvSpPr>
          <p:cNvPr id="6" name="TextBox 6"/>
          <p:cNvSpPr txBox="1"/>
          <p:nvPr/>
        </p:nvSpPr>
        <p:spPr>
          <a:xfrm>
            <a:off x="304800" y="3422650"/>
            <a:ext cx="8828722" cy="422275"/>
          </a:xfrm>
          <a:prstGeom prst="rect">
            <a:avLst/>
          </a:prstGeom>
        </p:spPr>
        <p:txBody>
          <a:bodyPr lIns="0" tIns="0" rIns="0" bIns="0" rtlCol="0" anchor="t">
            <a:spAutoFit/>
          </a:bodyPr>
          <a:lstStyle/>
          <a:p>
            <a:pPr marL="539750" lvl="1" indent="-269875" algn="just">
              <a:lnSpc>
                <a:spcPts val="3499"/>
              </a:lnSpc>
              <a:buFont typeface="Arial"/>
              <a:buChar char="•"/>
            </a:pPr>
            <a:r>
              <a:rPr lang="en-US" sz="2499" dirty="0">
                <a:solidFill>
                  <a:srgbClr val="FFFFFF"/>
                </a:solidFill>
                <a:latin typeface="Open Sans Light"/>
              </a:rPr>
              <a:t>RIGHT TO REQUEST FLEXIBLE WORKING ARRANGEMENT</a:t>
            </a:r>
          </a:p>
        </p:txBody>
      </p:sp>
      <p:sp>
        <p:nvSpPr>
          <p:cNvPr id="7" name="TextBox 7"/>
          <p:cNvSpPr txBox="1"/>
          <p:nvPr/>
        </p:nvSpPr>
        <p:spPr>
          <a:xfrm>
            <a:off x="304800" y="2750545"/>
            <a:ext cx="8882957" cy="430667"/>
          </a:xfrm>
          <a:prstGeom prst="rect">
            <a:avLst/>
          </a:prstGeom>
        </p:spPr>
        <p:txBody>
          <a:bodyPr lIns="0" tIns="0" rIns="0" bIns="0" rtlCol="0" anchor="t">
            <a:spAutoFit/>
          </a:bodyPr>
          <a:lstStyle/>
          <a:p>
            <a:pPr marL="549378" lvl="1" indent="-274689" algn="just">
              <a:lnSpc>
                <a:spcPts val="3562"/>
              </a:lnSpc>
              <a:buFont typeface="Arial"/>
              <a:buChar char="•"/>
            </a:pPr>
            <a:r>
              <a:rPr lang="en-US" sz="2544" dirty="0">
                <a:solidFill>
                  <a:srgbClr val="F2F2F2"/>
                </a:solidFill>
                <a:latin typeface="Open Sans Light"/>
              </a:rPr>
              <a:t>OFFERING OF WORK TO EXISTING EMPLOYEES</a:t>
            </a:r>
          </a:p>
        </p:txBody>
      </p:sp>
      <p:sp>
        <p:nvSpPr>
          <p:cNvPr id="8" name="TextBox 8"/>
          <p:cNvSpPr txBox="1"/>
          <p:nvPr/>
        </p:nvSpPr>
        <p:spPr>
          <a:xfrm>
            <a:off x="255285" y="4948555"/>
            <a:ext cx="9187757" cy="422275"/>
          </a:xfrm>
          <a:prstGeom prst="rect">
            <a:avLst/>
          </a:prstGeom>
        </p:spPr>
        <p:txBody>
          <a:bodyPr lIns="0" tIns="0" rIns="0" bIns="0" rtlCol="0" anchor="t">
            <a:spAutoFit/>
          </a:bodyPr>
          <a:lstStyle/>
          <a:p>
            <a:pPr marL="539750" lvl="1" indent="-269875">
              <a:lnSpc>
                <a:spcPts val="3499"/>
              </a:lnSpc>
              <a:buFont typeface="Arial"/>
              <a:buChar char="•"/>
            </a:pPr>
            <a:r>
              <a:rPr lang="en-US" sz="2499" dirty="0">
                <a:solidFill>
                  <a:srgbClr val="F2F2F2"/>
                </a:solidFill>
                <a:latin typeface="Open Sans Light"/>
              </a:rPr>
              <a:t>SCENARIOS &amp; EXERCISES </a:t>
            </a:r>
          </a:p>
        </p:txBody>
      </p:sp>
      <p:pic>
        <p:nvPicPr>
          <p:cNvPr id="9" name="Audio Recording Apr 16, 2021 at 9:00:31 PM" descr="Audio Recording Apr 16, 2021 at 9:00:31 PM">
            <a:hlinkClick r:id="" action="ppaction://media"/>
            <a:extLst>
              <a:ext uri="{FF2B5EF4-FFF2-40B4-BE49-F238E27FC236}">
                <a16:creationId xmlns:a16="http://schemas.microsoft.com/office/drawing/2014/main" id="{DDCAFE0D-C65D-F348-A6EC-9C4E8FC62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4000"/>
          </a:blip>
          <a:srcRect/>
          <a:stretch>
            <a:fillRect/>
          </a:stretch>
        </p:blipFill>
        <p:spPr>
          <a:xfrm>
            <a:off x="731520" y="1457313"/>
            <a:ext cx="8290560" cy="5528767"/>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RETALIATION &amp; DISCRIMINATION  </a:t>
            </a:r>
          </a:p>
        </p:txBody>
      </p:sp>
      <p:sp>
        <p:nvSpPr>
          <p:cNvPr id="4" name="TextBox 4"/>
          <p:cNvSpPr txBox="1"/>
          <p:nvPr/>
        </p:nvSpPr>
        <p:spPr>
          <a:xfrm>
            <a:off x="5393059" y="6808202"/>
            <a:ext cx="4086225" cy="33670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a:p>
            <a:pPr algn="r">
              <a:lnSpc>
                <a:spcPts val="1391"/>
              </a:lnSpc>
            </a:pPr>
            <a:endParaRPr lang="en-US" sz="993" spc="387" dirty="0">
              <a:solidFill>
                <a:srgbClr val="F2F2F2"/>
              </a:solidFill>
              <a:latin typeface="Montserrat Light"/>
            </a:endParaRPr>
          </a:p>
        </p:txBody>
      </p:sp>
      <p:sp>
        <p:nvSpPr>
          <p:cNvPr id="5" name="TextBox 5"/>
          <p:cNvSpPr txBox="1"/>
          <p:nvPr/>
        </p:nvSpPr>
        <p:spPr>
          <a:xfrm>
            <a:off x="731520" y="1911985"/>
            <a:ext cx="8290560" cy="1044575"/>
          </a:xfrm>
          <a:prstGeom prst="rect">
            <a:avLst/>
          </a:prstGeom>
        </p:spPr>
        <p:txBody>
          <a:bodyPr lIns="0" tIns="0" rIns="0" bIns="0" rtlCol="0" anchor="t">
            <a:spAutoFit/>
          </a:bodyPr>
          <a:lstStyle/>
          <a:p>
            <a:pPr>
              <a:lnSpc>
                <a:spcPts val="2800"/>
              </a:lnSpc>
            </a:pPr>
            <a:r>
              <a:rPr lang="en-US" sz="2000" dirty="0">
                <a:solidFill>
                  <a:srgbClr val="FFFFFF"/>
                </a:solidFill>
                <a:latin typeface="Montserrat Light"/>
              </a:rPr>
              <a:t>THE ORDINANCE PROHIBITS RETALIATION OR DISCRIMINATION AGAINST ANY PERSON SEEKING TO EXCERSIZE THEIR RIGHTS PROVIDED BY THE ORDINANCE </a:t>
            </a:r>
          </a:p>
        </p:txBody>
      </p:sp>
      <p:pic>
        <p:nvPicPr>
          <p:cNvPr id="6" name="Audio Recording Apr 16, 2021 at 10:50:08 PM" descr="Audio Recording Apr 16, 2021 at 10:50:08 PM">
            <a:hlinkClick r:id="" action="ppaction://media"/>
            <a:extLst>
              <a:ext uri="{FF2B5EF4-FFF2-40B4-BE49-F238E27FC236}">
                <a16:creationId xmlns:a16="http://schemas.microsoft.com/office/drawing/2014/main" id="{747F0C8F-C045-A948-AC44-3FE6A13E6D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                -EXERCISES-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389062"/>
            <a:ext cx="8290560" cy="580390"/>
          </a:xfrm>
          <a:prstGeom prst="rect">
            <a:avLst/>
          </a:prstGeom>
        </p:spPr>
        <p:txBody>
          <a:bodyPr lIns="0" tIns="0" rIns="0" bIns="0" rtlCol="0" anchor="t">
            <a:spAutoFit/>
          </a:bodyPr>
          <a:lstStyle/>
          <a:p>
            <a:pPr>
              <a:lnSpc>
                <a:spcPts val="4759"/>
              </a:lnSpc>
            </a:pPr>
            <a:r>
              <a:rPr lang="en-US" sz="3400" dirty="0">
                <a:solidFill>
                  <a:srgbClr val="FFFFFF"/>
                </a:solidFill>
                <a:latin typeface="Open Sans"/>
              </a:rPr>
              <a:t>SCENARIO 1</a:t>
            </a:r>
          </a:p>
        </p:txBody>
      </p:sp>
      <p:sp>
        <p:nvSpPr>
          <p:cNvPr id="6" name="TextBox 6"/>
          <p:cNvSpPr txBox="1"/>
          <p:nvPr/>
        </p:nvSpPr>
        <p:spPr>
          <a:xfrm>
            <a:off x="933207" y="2192655"/>
            <a:ext cx="7887186" cy="3693383"/>
          </a:xfrm>
          <a:prstGeom prst="rect">
            <a:avLst/>
          </a:prstGeom>
        </p:spPr>
        <p:txBody>
          <a:bodyPr lIns="0" tIns="0" rIns="0" bIns="0" rtlCol="0" anchor="t">
            <a:spAutoFit/>
          </a:bodyPr>
          <a:lstStyle/>
          <a:p>
            <a:pPr>
              <a:lnSpc>
                <a:spcPts val="2851"/>
              </a:lnSpc>
            </a:pPr>
            <a:r>
              <a:rPr lang="en-US" sz="2036" dirty="0">
                <a:solidFill>
                  <a:srgbClr val="FFFFFF"/>
                </a:solidFill>
                <a:latin typeface="Open Sans Light"/>
              </a:rPr>
              <a:t>An associate is scheduled to work from 9:30am to 6:00pm. The associate clocks in early at 9:10am which is 20 minutes earlier than their scheduled shift start time. The associate clocks out at 4:40pm which is 1 hour and 20 minutes earlier than their schedule shift end time. The associate was scheduled to work 8.5 hour shift and ended up working 7.5 hour shift instead. Therefore, employee is still short 1 hour from what they were scheduled.</a:t>
            </a:r>
          </a:p>
          <a:p>
            <a:pPr>
              <a:lnSpc>
                <a:spcPts val="2851"/>
              </a:lnSpc>
            </a:pPr>
            <a:endParaRPr lang="en-US" sz="2036" dirty="0">
              <a:solidFill>
                <a:srgbClr val="FFFFFF"/>
              </a:solidFill>
              <a:latin typeface="Open Sans Light"/>
            </a:endParaRPr>
          </a:p>
          <a:p>
            <a:pPr>
              <a:lnSpc>
                <a:spcPts val="2851"/>
              </a:lnSpc>
            </a:pPr>
            <a:r>
              <a:rPr lang="en-US" sz="2036" dirty="0">
                <a:solidFill>
                  <a:srgbClr val="FFFFFF"/>
                </a:solidFill>
                <a:latin typeface="Open Sans Light"/>
              </a:rPr>
              <a:t>Is employer required to pay predictability pay?  </a:t>
            </a:r>
          </a:p>
          <a:p>
            <a:pPr>
              <a:lnSpc>
                <a:spcPts val="2851"/>
              </a:lnSpc>
            </a:pPr>
            <a:endParaRPr lang="en-US" sz="2036" dirty="0">
              <a:solidFill>
                <a:srgbClr val="FFFFFF"/>
              </a:solidFill>
              <a:latin typeface="Open Sans Light"/>
            </a:endParaRPr>
          </a:p>
        </p:txBody>
      </p:sp>
      <p:pic>
        <p:nvPicPr>
          <p:cNvPr id="7" name="Audio Recording Apr 16, 2021 at 10:53:49 PM" descr="Audio Recording Apr 16, 2021 at 10:53:49 PM">
            <a:hlinkClick r:id="" action="ppaction://media"/>
            <a:extLst>
              <a:ext uri="{FF2B5EF4-FFF2-40B4-BE49-F238E27FC236}">
                <a16:creationId xmlns:a16="http://schemas.microsoft.com/office/drawing/2014/main" id="{CBDECBC0-6A9C-F445-962B-873DBB1DCD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                -EXERCISES-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38906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1</a:t>
            </a:r>
          </a:p>
        </p:txBody>
      </p:sp>
      <p:sp>
        <p:nvSpPr>
          <p:cNvPr id="6" name="TextBox 6"/>
          <p:cNvSpPr txBox="1"/>
          <p:nvPr/>
        </p:nvSpPr>
        <p:spPr>
          <a:xfrm>
            <a:off x="933207" y="2192655"/>
            <a:ext cx="7887186" cy="3321487"/>
          </a:xfrm>
          <a:prstGeom prst="rect">
            <a:avLst/>
          </a:prstGeom>
        </p:spPr>
        <p:txBody>
          <a:bodyPr lIns="0" tIns="0" rIns="0" bIns="0" rtlCol="0" anchor="t">
            <a:spAutoFit/>
          </a:bodyPr>
          <a:lstStyle/>
          <a:p>
            <a:pPr>
              <a:lnSpc>
                <a:spcPts val="2851"/>
              </a:lnSpc>
            </a:pPr>
            <a:r>
              <a:rPr lang="en-US" sz="2036" dirty="0">
                <a:solidFill>
                  <a:srgbClr val="FFFFFF"/>
                </a:solidFill>
                <a:latin typeface="Open Sans Light"/>
              </a:rPr>
              <a:t>ANSWER: </a:t>
            </a:r>
          </a:p>
          <a:p>
            <a:pPr>
              <a:lnSpc>
                <a:spcPts val="2851"/>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employer owes predictability pay for reduction of total hours IF the employee </a:t>
            </a:r>
            <a:r>
              <a:rPr lang="en-US" sz="2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did not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voluntarily leave early.</a:t>
            </a:r>
          </a:p>
          <a:p>
            <a:pPr>
              <a:lnSpc>
                <a:spcPts val="2851"/>
              </a:lnSpc>
            </a:pP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2851"/>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IF the </a:t>
            </a:r>
            <a:r>
              <a:rPr lang="en-US" sz="2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employer asked the employee to leave</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then the employer </a:t>
            </a:r>
            <a:r>
              <a:rPr lang="en-US" sz="20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owes the employee</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for the number of hours of the shift or 4 hours (the lesser of the two). </a:t>
            </a:r>
          </a:p>
          <a:p>
            <a:pPr>
              <a:lnSpc>
                <a:spcPts val="2851"/>
              </a:lnSpc>
            </a:pPr>
            <a:endParaRPr lang="en-US" sz="2036" dirty="0">
              <a:solidFill>
                <a:srgbClr val="FFFFFF"/>
              </a:solidFill>
              <a:latin typeface="Open Sans Light"/>
            </a:endParaRPr>
          </a:p>
          <a:p>
            <a:pPr>
              <a:lnSpc>
                <a:spcPts val="2851"/>
              </a:lnSpc>
            </a:pPr>
            <a:endParaRPr lang="en-US" sz="2036" dirty="0">
              <a:solidFill>
                <a:srgbClr val="FFFFFF"/>
              </a:solidFill>
              <a:latin typeface="Open Sans Light"/>
            </a:endParaRPr>
          </a:p>
        </p:txBody>
      </p:sp>
      <p:pic>
        <p:nvPicPr>
          <p:cNvPr id="8" name="Audio Recording May 19, 2021 at 10:47:18 PM" descr="Audio Recording May 19, 2021 at 10:47:18 PM">
            <a:hlinkClick r:id="" action="ppaction://media"/>
            <a:extLst>
              <a:ext uri="{FF2B5EF4-FFF2-40B4-BE49-F238E27FC236}">
                <a16:creationId xmlns:a16="http://schemas.microsoft.com/office/drawing/2014/main" id="{1F0539DE-7D01-D44F-86C5-C1EC13097D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extLst>
      <p:ext uri="{BB962C8B-B14F-4D97-AF65-F5344CB8AC3E}">
        <p14:creationId xmlns:p14="http://schemas.microsoft.com/office/powerpoint/2010/main" val="23803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                -EXERCISES-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38906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2 </a:t>
            </a:r>
          </a:p>
        </p:txBody>
      </p:sp>
      <p:sp>
        <p:nvSpPr>
          <p:cNvPr id="6" name="TextBox 6"/>
          <p:cNvSpPr txBox="1"/>
          <p:nvPr/>
        </p:nvSpPr>
        <p:spPr>
          <a:xfrm>
            <a:off x="731520" y="2266632"/>
            <a:ext cx="8519160" cy="3153812"/>
          </a:xfrm>
          <a:prstGeom prst="rect">
            <a:avLst/>
          </a:prstGeom>
        </p:spPr>
        <p:txBody>
          <a:bodyPr lIns="0" tIns="0" rIns="0" bIns="0" rtlCol="0" anchor="t">
            <a:spAutoFit/>
          </a:bodyPr>
          <a:lstStyle/>
          <a:p>
            <a:pPr>
              <a:lnSpc>
                <a:spcPts val="3079"/>
              </a:lnSpc>
            </a:pPr>
            <a:r>
              <a:rPr lang="en-US" sz="2200" dirty="0">
                <a:solidFill>
                  <a:srgbClr val="F2F2F2"/>
                </a:solidFill>
                <a:latin typeface="Open Sans Light"/>
              </a:rPr>
              <a:t>An Associate is scheduled to work from 12:30pm to 8:30pm. The associate clocks out at 8:52pm which is 22 minutes later than their scheduled shift end time. </a:t>
            </a:r>
          </a:p>
          <a:p>
            <a:pPr>
              <a:lnSpc>
                <a:spcPts val="3079"/>
              </a:lnSpc>
            </a:pPr>
            <a:endParaRPr lang="en-US" sz="2200" dirty="0">
              <a:solidFill>
                <a:srgbClr val="F2F2F2"/>
              </a:solidFill>
              <a:latin typeface="Open Sans Light"/>
            </a:endParaRPr>
          </a:p>
          <a:p>
            <a:pPr>
              <a:lnSpc>
                <a:spcPts val="3079"/>
              </a:lnSpc>
            </a:pPr>
            <a:r>
              <a:rPr lang="en-US" sz="2200" dirty="0">
                <a:solidFill>
                  <a:srgbClr val="F2F2F2"/>
                </a:solidFill>
                <a:latin typeface="Open Sans Light"/>
              </a:rPr>
              <a:t>Does the employer owe predictability pay? </a:t>
            </a:r>
          </a:p>
          <a:p>
            <a:pPr>
              <a:lnSpc>
                <a:spcPts val="3079"/>
              </a:lnSpc>
            </a:pPr>
            <a:endParaRPr lang="en-US" sz="2200" dirty="0">
              <a:solidFill>
                <a:srgbClr val="F2F2F2"/>
              </a:solidFill>
              <a:latin typeface="Open Sans Light"/>
            </a:endParaRPr>
          </a:p>
          <a:p>
            <a:pPr>
              <a:lnSpc>
                <a:spcPts val="3079"/>
              </a:lnSpc>
            </a:pPr>
            <a:r>
              <a:rPr lang="en-US" sz="2200" dirty="0">
                <a:solidFill>
                  <a:srgbClr val="F2F2F2"/>
                </a:solidFill>
                <a:latin typeface="Open Sans Light"/>
              </a:rPr>
              <a:t> </a:t>
            </a:r>
          </a:p>
          <a:p>
            <a:pPr algn="r">
              <a:lnSpc>
                <a:spcPts val="3079"/>
              </a:lnSpc>
            </a:pPr>
            <a:endParaRPr lang="en-US" sz="2200" dirty="0">
              <a:solidFill>
                <a:srgbClr val="F2F2F2"/>
              </a:solidFill>
              <a:latin typeface="Open Sans Light"/>
            </a:endParaRPr>
          </a:p>
        </p:txBody>
      </p:sp>
      <p:pic>
        <p:nvPicPr>
          <p:cNvPr id="7" name="Audio Recording Apr 16, 2021 at 10:55:39 PM" descr="Audio Recording Apr 16, 2021 at 10:55:39 PM">
            <a:hlinkClick r:id="" action="ppaction://media"/>
            <a:extLst>
              <a:ext uri="{FF2B5EF4-FFF2-40B4-BE49-F238E27FC236}">
                <a16:creationId xmlns:a16="http://schemas.microsoft.com/office/drawing/2014/main" id="{54730238-56CB-7847-BFDF-603F694F42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                -EXERCISES-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38906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2 </a:t>
            </a:r>
          </a:p>
        </p:txBody>
      </p:sp>
      <p:sp>
        <p:nvSpPr>
          <p:cNvPr id="6" name="TextBox 6"/>
          <p:cNvSpPr txBox="1"/>
          <p:nvPr/>
        </p:nvSpPr>
        <p:spPr>
          <a:xfrm>
            <a:off x="731520" y="2266632"/>
            <a:ext cx="8519160" cy="2756267"/>
          </a:xfrm>
          <a:prstGeom prst="rect">
            <a:avLst/>
          </a:prstGeom>
        </p:spPr>
        <p:txBody>
          <a:bodyPr lIns="0" tIns="0" rIns="0" bIns="0" rtlCol="0" anchor="t">
            <a:spAutoFit/>
          </a:bodyPr>
          <a:lstStyle/>
          <a:p>
            <a:pPr>
              <a:lnSpc>
                <a:spcPts val="3079"/>
              </a:lnSpc>
            </a:pPr>
            <a:r>
              <a:rPr lang="en-US" sz="2200" dirty="0">
                <a:solidFill>
                  <a:srgbClr val="F2F2F2"/>
                </a:solidFill>
                <a:latin typeface="Open Sans Light"/>
              </a:rPr>
              <a:t>ANSWER: </a:t>
            </a:r>
          </a:p>
          <a:p>
            <a:pPr>
              <a:lnSpc>
                <a:spcPts val="3079"/>
              </a:lnSpc>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employer owes predictability pay because the employee worked 22 minutes after the shift end time. </a:t>
            </a:r>
          </a:p>
          <a:p>
            <a:pPr>
              <a:lnSpc>
                <a:spcPts val="3079"/>
              </a:lnSpc>
            </a:pPr>
            <a:endParaRPr lang="en-US" sz="2200" dirty="0">
              <a:solidFill>
                <a:srgbClr val="F2F2F2"/>
              </a:solidFill>
              <a:latin typeface="Open Sans Light"/>
            </a:endParaRPr>
          </a:p>
          <a:p>
            <a:pPr>
              <a:lnSpc>
                <a:spcPts val="3079"/>
              </a:lnSpc>
            </a:pPr>
            <a:endParaRPr lang="en-US" sz="2200" dirty="0">
              <a:solidFill>
                <a:srgbClr val="F2F2F2"/>
              </a:solidFill>
              <a:latin typeface="Open Sans Light"/>
            </a:endParaRPr>
          </a:p>
          <a:p>
            <a:pPr>
              <a:lnSpc>
                <a:spcPts val="3079"/>
              </a:lnSpc>
            </a:pPr>
            <a:r>
              <a:rPr lang="en-US" sz="2200" dirty="0">
                <a:solidFill>
                  <a:srgbClr val="F2F2F2"/>
                </a:solidFill>
                <a:latin typeface="Open Sans Light"/>
              </a:rPr>
              <a:t> </a:t>
            </a:r>
          </a:p>
          <a:p>
            <a:pPr algn="r">
              <a:lnSpc>
                <a:spcPts val="3079"/>
              </a:lnSpc>
            </a:pPr>
            <a:endParaRPr lang="en-US" sz="2200" dirty="0">
              <a:solidFill>
                <a:srgbClr val="F2F2F2"/>
              </a:solidFill>
              <a:latin typeface="Open Sans Light"/>
            </a:endParaRPr>
          </a:p>
        </p:txBody>
      </p:sp>
      <p:pic>
        <p:nvPicPr>
          <p:cNvPr id="8" name="Audio Recording May 19, 2021 at 10:50:42 PM" descr="Audio Recording May 19, 2021 at 10:50:42 PM">
            <a:hlinkClick r:id="" action="ppaction://media"/>
            <a:extLst>
              <a:ext uri="{FF2B5EF4-FFF2-40B4-BE49-F238E27FC236}">
                <a16:creationId xmlns:a16="http://schemas.microsoft.com/office/drawing/2014/main" id="{ADD7D9B4-6F1D-154E-A1D6-2F5BBD20C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extLst>
      <p:ext uri="{BB962C8B-B14F-4D97-AF65-F5344CB8AC3E}">
        <p14:creationId xmlns:p14="http://schemas.microsoft.com/office/powerpoint/2010/main" val="38729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559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a:t>
            </a:r>
          </a:p>
          <a:p>
            <a:pPr algn="ctr">
              <a:lnSpc>
                <a:spcPts val="4253"/>
              </a:lnSpc>
            </a:pPr>
            <a:r>
              <a:rPr lang="en-US" sz="3038" spc="577" dirty="0">
                <a:solidFill>
                  <a:srgbClr val="FFFFFF"/>
                </a:solidFill>
                <a:latin typeface="Montserrat Light"/>
              </a:rPr>
              <a:t>-EXERCISES-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2252980"/>
            <a:ext cx="8290560" cy="768544"/>
          </a:xfrm>
          <a:prstGeom prst="rect">
            <a:avLst/>
          </a:prstGeom>
        </p:spPr>
        <p:txBody>
          <a:bodyPr lIns="0" tIns="0" rIns="0" bIns="0" rtlCol="0" anchor="t">
            <a:spAutoFit/>
          </a:bodyPr>
          <a:lstStyle/>
          <a:p>
            <a:pPr>
              <a:lnSpc>
                <a:spcPts val="3079"/>
              </a:lnSpc>
            </a:pPr>
            <a:r>
              <a:rPr lang="en-US" sz="2200" dirty="0">
                <a:solidFill>
                  <a:srgbClr val="FFFFFF"/>
                </a:solidFill>
                <a:latin typeface="Open Sans Light"/>
              </a:rPr>
              <a:t>Is the Manager of the store location a covered employee under the Ordinance? If yes… </a:t>
            </a:r>
          </a:p>
        </p:txBody>
      </p:sp>
      <p:sp>
        <p:nvSpPr>
          <p:cNvPr id="6" name="TextBox 6"/>
          <p:cNvSpPr txBox="1"/>
          <p:nvPr/>
        </p:nvSpPr>
        <p:spPr>
          <a:xfrm>
            <a:off x="731520" y="1373822"/>
            <a:ext cx="8290560" cy="580390"/>
          </a:xfrm>
          <a:prstGeom prst="rect">
            <a:avLst/>
          </a:prstGeom>
        </p:spPr>
        <p:txBody>
          <a:bodyPr lIns="0" tIns="0" rIns="0" bIns="0" rtlCol="0" anchor="t">
            <a:spAutoFit/>
          </a:bodyPr>
          <a:lstStyle/>
          <a:p>
            <a:pPr>
              <a:lnSpc>
                <a:spcPts val="4759"/>
              </a:lnSpc>
            </a:pPr>
            <a:r>
              <a:rPr lang="en-US" sz="3400" dirty="0">
                <a:solidFill>
                  <a:srgbClr val="FFFFFF"/>
                </a:solidFill>
                <a:latin typeface="Open Sans"/>
              </a:rPr>
              <a:t>SCENARIO 3 </a:t>
            </a:r>
          </a:p>
        </p:txBody>
      </p:sp>
      <p:sp>
        <p:nvSpPr>
          <p:cNvPr id="7" name="TextBox 7"/>
          <p:cNvSpPr txBox="1"/>
          <p:nvPr/>
        </p:nvSpPr>
        <p:spPr>
          <a:xfrm>
            <a:off x="731520" y="3721100"/>
            <a:ext cx="8290560" cy="1125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Open Sans Light"/>
              </a:rPr>
              <a:t> Can a manager swap a shift with an hourly employee? </a:t>
            </a:r>
          </a:p>
          <a:p>
            <a:pPr marL="474980" lvl="1" indent="-237490">
              <a:lnSpc>
                <a:spcPts val="3079"/>
              </a:lnSpc>
              <a:buFont typeface="Arial"/>
              <a:buChar char="•"/>
            </a:pPr>
            <a:r>
              <a:rPr lang="en-US" sz="2200" dirty="0">
                <a:solidFill>
                  <a:srgbClr val="F2F2F2"/>
                </a:solidFill>
                <a:latin typeface="Open Sans Light"/>
              </a:rPr>
              <a:t> Who's entitled to predictability pay?</a:t>
            </a:r>
          </a:p>
          <a:p>
            <a:pPr marL="474980" lvl="1" indent="-237490">
              <a:lnSpc>
                <a:spcPts val="3079"/>
              </a:lnSpc>
              <a:buFont typeface="Arial"/>
              <a:buChar char="•"/>
            </a:pPr>
            <a:r>
              <a:rPr lang="en-US" sz="2200" dirty="0">
                <a:solidFill>
                  <a:srgbClr val="F2F2F2"/>
                </a:solidFill>
                <a:latin typeface="Open Sans Light"/>
              </a:rPr>
              <a:t> What type of compensation is the manager entitled to? </a:t>
            </a:r>
          </a:p>
        </p:txBody>
      </p:sp>
      <p:pic>
        <p:nvPicPr>
          <p:cNvPr id="8" name="Audio Recording Apr 16, 2021 at 11:00:38 PM" descr="Audio Recording Apr 16, 2021 at 11:00:38 PM">
            <a:hlinkClick r:id="" action="ppaction://media"/>
            <a:extLst>
              <a:ext uri="{FF2B5EF4-FFF2-40B4-BE49-F238E27FC236}">
                <a16:creationId xmlns:a16="http://schemas.microsoft.com/office/drawing/2014/main" id="{6FE0A703-B002-3A4B-818B-579D603C1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559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a:t>
            </a:r>
          </a:p>
          <a:p>
            <a:pPr algn="ctr">
              <a:lnSpc>
                <a:spcPts val="4253"/>
              </a:lnSpc>
            </a:pPr>
            <a:r>
              <a:rPr lang="en-US" sz="3038" spc="577" dirty="0">
                <a:solidFill>
                  <a:srgbClr val="FFFFFF"/>
                </a:solidFill>
                <a:latin typeface="Montserrat Light"/>
              </a:rPr>
              <a:t>-EXERCISES-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2252980"/>
            <a:ext cx="8290560" cy="3153812"/>
          </a:xfrm>
          <a:prstGeom prst="rect">
            <a:avLst/>
          </a:prstGeom>
        </p:spPr>
        <p:txBody>
          <a:bodyPr lIns="0" tIns="0" rIns="0" bIns="0" rtlCol="0" anchor="t">
            <a:spAutoFit/>
          </a:bodyPr>
          <a:lstStyle/>
          <a:p>
            <a:pPr>
              <a:lnSpc>
                <a:spcPts val="3079"/>
              </a:lnSpc>
            </a:pPr>
            <a:r>
              <a:rPr lang="en-US" sz="2200" dirty="0">
                <a:solidFill>
                  <a:srgbClr val="FFFFFF"/>
                </a:solidFill>
                <a:latin typeface="Open Sans Light"/>
              </a:rPr>
              <a:t>ANSWER: </a:t>
            </a:r>
          </a:p>
          <a:p>
            <a:pPr>
              <a:lnSpc>
                <a:spcPts val="3079"/>
              </a:lnSpc>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If the manager is hourly non-exempt employee for purposes of overtime requirements and minimum wage as set forth under federal and state law and California Industrial Welfare Commission Wage Orders, he/she is a covered employee under the Ordinance. </a:t>
            </a:r>
          </a:p>
          <a:p>
            <a:pPr>
              <a:lnSpc>
                <a:spcPts val="3079"/>
              </a:lnSpc>
            </a:pPr>
            <a:endParaRPr lang="en-US" sz="2200" dirty="0">
              <a:solidFill>
                <a:srgbClr val="FFFFFF"/>
              </a:solidFill>
              <a:latin typeface="Open Sans Light"/>
            </a:endParaRPr>
          </a:p>
          <a:p>
            <a:pPr>
              <a:lnSpc>
                <a:spcPts val="3079"/>
              </a:lnSpc>
            </a:pPr>
            <a:endParaRPr lang="en-US" sz="2200" dirty="0">
              <a:solidFill>
                <a:srgbClr val="FFFFFF"/>
              </a:solidFill>
              <a:latin typeface="Open Sans Light"/>
            </a:endParaRPr>
          </a:p>
        </p:txBody>
      </p:sp>
      <p:sp>
        <p:nvSpPr>
          <p:cNvPr id="6" name="TextBox 6"/>
          <p:cNvSpPr txBox="1"/>
          <p:nvPr/>
        </p:nvSpPr>
        <p:spPr>
          <a:xfrm>
            <a:off x="731520" y="137382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3 </a:t>
            </a:r>
          </a:p>
        </p:txBody>
      </p:sp>
      <p:pic>
        <p:nvPicPr>
          <p:cNvPr id="10" name="Audio Recording May 19, 2021 at 11:03:35 PM" descr="Audio Recording May 19, 2021 at 11:03:35 PM">
            <a:hlinkClick r:id="" action="ppaction://media"/>
            <a:extLst>
              <a:ext uri="{FF2B5EF4-FFF2-40B4-BE49-F238E27FC236}">
                <a16:creationId xmlns:a16="http://schemas.microsoft.com/office/drawing/2014/main" id="{7E8C8FF9-5E0D-E44A-B002-E5A0FE90D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extLst>
      <p:ext uri="{BB962C8B-B14F-4D97-AF65-F5344CB8AC3E}">
        <p14:creationId xmlns:p14="http://schemas.microsoft.com/office/powerpoint/2010/main" val="6520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559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a:t>
            </a:r>
          </a:p>
          <a:p>
            <a:pPr algn="ctr">
              <a:lnSpc>
                <a:spcPts val="4253"/>
              </a:lnSpc>
            </a:pPr>
            <a:r>
              <a:rPr lang="en-US" sz="3038" spc="577" dirty="0">
                <a:solidFill>
                  <a:srgbClr val="FFFFFF"/>
                </a:solidFill>
                <a:latin typeface="Montserrat Light"/>
              </a:rPr>
              <a:t>-EXERCISES-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2252980"/>
            <a:ext cx="8290560" cy="2358723"/>
          </a:xfrm>
          <a:prstGeom prst="rect">
            <a:avLst/>
          </a:prstGeom>
        </p:spPr>
        <p:txBody>
          <a:bodyPr lIns="0" tIns="0" rIns="0" bIns="0" rtlCol="0" anchor="t">
            <a:spAutoFit/>
          </a:bodyPr>
          <a:lstStyle/>
          <a:p>
            <a:pPr>
              <a:lnSpc>
                <a:spcPts val="3079"/>
              </a:lnSpc>
            </a:pPr>
            <a:r>
              <a:rPr lang="en-US" sz="2200" dirty="0">
                <a:solidFill>
                  <a:srgbClr val="FFFFFF"/>
                </a:solidFill>
                <a:latin typeface="Open Sans Light"/>
              </a:rPr>
              <a:t>An employee was originally scheduled to work an 8 hours shift, 8am to 4:30pm, but sustained a work injury while on the job and only worked until 12pm. Manager called another employee and asked if he could cover the remainder of the shift. Employee agreed.  </a:t>
            </a:r>
          </a:p>
          <a:p>
            <a:pPr>
              <a:lnSpc>
                <a:spcPts val="3079"/>
              </a:lnSpc>
            </a:pPr>
            <a:endParaRPr lang="en-US" sz="2200" dirty="0">
              <a:solidFill>
                <a:srgbClr val="FFFFFF"/>
              </a:solidFill>
              <a:latin typeface="Open Sans Light"/>
            </a:endParaRPr>
          </a:p>
        </p:txBody>
      </p:sp>
      <p:sp>
        <p:nvSpPr>
          <p:cNvPr id="6" name="TextBox 6"/>
          <p:cNvSpPr txBox="1"/>
          <p:nvPr/>
        </p:nvSpPr>
        <p:spPr>
          <a:xfrm>
            <a:off x="731520" y="137382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4 </a:t>
            </a:r>
          </a:p>
        </p:txBody>
      </p:sp>
      <p:sp>
        <p:nvSpPr>
          <p:cNvPr id="7" name="TextBox 7"/>
          <p:cNvSpPr txBox="1"/>
          <p:nvPr/>
        </p:nvSpPr>
        <p:spPr>
          <a:xfrm>
            <a:off x="842173" y="4330700"/>
            <a:ext cx="8290560" cy="1125220"/>
          </a:xfrm>
          <a:prstGeom prst="rect">
            <a:avLst/>
          </a:prstGeom>
        </p:spPr>
        <p:txBody>
          <a:bodyPr lIns="0" tIns="0" rIns="0" bIns="0" rtlCol="0" anchor="t">
            <a:spAutoFit/>
          </a:bodyPr>
          <a:lstStyle/>
          <a:p>
            <a:pPr>
              <a:lnSpc>
                <a:spcPts val="3079"/>
              </a:lnSpc>
            </a:pPr>
            <a:r>
              <a:rPr lang="en-US" sz="2200" dirty="0">
                <a:solidFill>
                  <a:srgbClr val="F2F2F2"/>
                </a:solidFill>
                <a:latin typeface="Open Sans Light"/>
              </a:rPr>
              <a:t> What type of compensation are the employees entitled to? </a:t>
            </a:r>
          </a:p>
          <a:p>
            <a:pPr>
              <a:lnSpc>
                <a:spcPts val="3079"/>
              </a:lnSpc>
            </a:pPr>
            <a:r>
              <a:rPr lang="en-US" sz="2200" dirty="0">
                <a:solidFill>
                  <a:srgbClr val="F2F2F2"/>
                </a:solidFill>
                <a:latin typeface="Open Sans Light"/>
              </a:rPr>
              <a:t>a. Employee A (injured employee)</a:t>
            </a:r>
          </a:p>
          <a:p>
            <a:pPr>
              <a:lnSpc>
                <a:spcPts val="3079"/>
              </a:lnSpc>
            </a:pPr>
            <a:r>
              <a:rPr lang="en-US" sz="2200" dirty="0">
                <a:solidFill>
                  <a:srgbClr val="F2F2F2"/>
                </a:solidFill>
                <a:latin typeface="Open Sans Light"/>
              </a:rPr>
              <a:t>b. Employee B (covering shift) </a:t>
            </a:r>
          </a:p>
        </p:txBody>
      </p:sp>
      <p:pic>
        <p:nvPicPr>
          <p:cNvPr id="8" name="Audio Recording Apr 16, 2021 at 11:02:56 PM" descr="Audio Recording Apr 16, 2021 at 11:02:56 PM">
            <a:hlinkClick r:id="" action="ppaction://media"/>
            <a:extLst>
              <a:ext uri="{FF2B5EF4-FFF2-40B4-BE49-F238E27FC236}">
                <a16:creationId xmlns:a16="http://schemas.microsoft.com/office/drawing/2014/main" id="{B45FD0FB-0CA2-A847-B78B-8F3A2041D1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blip>
          <a:srcRect/>
          <a:stretch>
            <a:fillRect/>
          </a:stretch>
        </p:blipFill>
        <p:spPr>
          <a:xfrm>
            <a:off x="731520" y="855980"/>
            <a:ext cx="8290560" cy="5527040"/>
          </a:xfrm>
          <a:prstGeom prst="rect">
            <a:avLst/>
          </a:prstGeom>
        </p:spPr>
      </p:pic>
      <p:sp>
        <p:nvSpPr>
          <p:cNvPr id="3" name="TextBox 3"/>
          <p:cNvSpPr txBox="1"/>
          <p:nvPr/>
        </p:nvSpPr>
        <p:spPr>
          <a:xfrm>
            <a:off x="933613" y="231592"/>
            <a:ext cx="7483812" cy="1067114"/>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FAIR WORK WEEK</a:t>
            </a:r>
          </a:p>
          <a:p>
            <a:pPr algn="ctr">
              <a:lnSpc>
                <a:spcPts val="4253"/>
              </a:lnSpc>
            </a:pPr>
            <a:r>
              <a:rPr lang="en-US" sz="3038" spc="577" dirty="0">
                <a:solidFill>
                  <a:srgbClr val="FFFFFF"/>
                </a:solidFill>
                <a:latin typeface="Montserrat Light"/>
              </a:rPr>
              <a:t>-EXERCISES-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2252980"/>
            <a:ext cx="8290560" cy="2358723"/>
          </a:xfrm>
          <a:prstGeom prst="rect">
            <a:avLst/>
          </a:prstGeom>
        </p:spPr>
        <p:txBody>
          <a:bodyPr lIns="0" tIns="0" rIns="0" bIns="0" rtlCol="0" anchor="t">
            <a:spAutoFit/>
          </a:bodyPr>
          <a:lstStyle/>
          <a:p>
            <a:pPr>
              <a:lnSpc>
                <a:spcPts val="3079"/>
              </a:lnSpc>
            </a:pPr>
            <a:r>
              <a:rPr lang="en-US" sz="2200" dirty="0">
                <a:solidFill>
                  <a:srgbClr val="FFFFFF"/>
                </a:solidFill>
                <a:latin typeface="Open Sans Light"/>
              </a:rPr>
              <a:t>ANSWER:</a:t>
            </a:r>
          </a:p>
          <a:p>
            <a:pPr>
              <a:lnSpc>
                <a:spcPts val="3079"/>
              </a:lnSpc>
            </a:pPr>
            <a:r>
              <a:rPr lang="es-E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case of Workers Compensation, Predictability Pay would be due to the employee covering the shift(s) but Predictability Pay is not due to the employee entitled to Workers Compensation. </a:t>
            </a:r>
          </a:p>
          <a:p>
            <a:pPr>
              <a:lnSpc>
                <a:spcPts val="3079"/>
              </a:lnSpc>
            </a:pPr>
            <a:endParaRPr lang="en-US" sz="2200" dirty="0">
              <a:solidFill>
                <a:srgbClr val="FFFFFF"/>
              </a:solidFill>
              <a:latin typeface="Open Sans Light"/>
            </a:endParaRPr>
          </a:p>
        </p:txBody>
      </p:sp>
      <p:sp>
        <p:nvSpPr>
          <p:cNvPr id="6" name="TextBox 6"/>
          <p:cNvSpPr txBox="1"/>
          <p:nvPr/>
        </p:nvSpPr>
        <p:spPr>
          <a:xfrm>
            <a:off x="731520" y="1373822"/>
            <a:ext cx="8290560" cy="554319"/>
          </a:xfrm>
          <a:prstGeom prst="rect">
            <a:avLst/>
          </a:prstGeom>
        </p:spPr>
        <p:txBody>
          <a:bodyPr lIns="0" tIns="0" rIns="0" bIns="0" rtlCol="0" anchor="t">
            <a:spAutoFit/>
          </a:bodyPr>
          <a:lstStyle/>
          <a:p>
            <a:pPr>
              <a:lnSpc>
                <a:spcPts val="4759"/>
              </a:lnSpc>
            </a:pPr>
            <a:r>
              <a:rPr lang="en-US" sz="2800" dirty="0">
                <a:solidFill>
                  <a:srgbClr val="FFFFFF"/>
                </a:solidFill>
                <a:latin typeface="Open Sans"/>
              </a:rPr>
              <a:t>SCENARIO 4 </a:t>
            </a:r>
          </a:p>
        </p:txBody>
      </p:sp>
      <p:sp>
        <p:nvSpPr>
          <p:cNvPr id="7" name="TextBox 7"/>
          <p:cNvSpPr txBox="1"/>
          <p:nvPr/>
        </p:nvSpPr>
        <p:spPr>
          <a:xfrm>
            <a:off x="842173" y="4330700"/>
            <a:ext cx="8290560" cy="370999"/>
          </a:xfrm>
          <a:prstGeom prst="rect">
            <a:avLst/>
          </a:prstGeom>
        </p:spPr>
        <p:txBody>
          <a:bodyPr lIns="0" tIns="0" rIns="0" bIns="0" rtlCol="0" anchor="t">
            <a:spAutoFit/>
          </a:bodyPr>
          <a:lstStyle/>
          <a:p>
            <a:pPr>
              <a:lnSpc>
                <a:spcPts val="3079"/>
              </a:lnSpc>
            </a:pPr>
            <a:r>
              <a:rPr lang="en-US" sz="2200" dirty="0">
                <a:solidFill>
                  <a:srgbClr val="F2F2F2"/>
                </a:solidFill>
                <a:latin typeface="Open Sans Light"/>
              </a:rPr>
              <a:t> </a:t>
            </a:r>
          </a:p>
        </p:txBody>
      </p:sp>
      <p:pic>
        <p:nvPicPr>
          <p:cNvPr id="11" name="Audio Recording May 19, 2021 at 11:20:10 PM" descr="Audio Recording May 19, 2021 at 11:20:10 PM">
            <a:hlinkClick r:id="" action="ppaction://media"/>
            <a:extLst>
              <a:ext uri="{FF2B5EF4-FFF2-40B4-BE49-F238E27FC236}">
                <a16:creationId xmlns:a16="http://schemas.microsoft.com/office/drawing/2014/main" id="{8100325C-1A10-9144-866D-D670111EA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extLst>
      <p:ext uri="{BB962C8B-B14F-4D97-AF65-F5344CB8AC3E}">
        <p14:creationId xmlns:p14="http://schemas.microsoft.com/office/powerpoint/2010/main" val="142891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COMPLAINT FORM  </a:t>
            </a:r>
          </a:p>
        </p:txBody>
      </p:sp>
      <p:sp>
        <p:nvSpPr>
          <p:cNvPr id="3" name="TextBox 3"/>
          <p:cNvSpPr txBox="1"/>
          <p:nvPr/>
        </p:nvSpPr>
        <p:spPr>
          <a:xfrm>
            <a:off x="5393059" y="6823781"/>
            <a:ext cx="3650817" cy="149679"/>
          </a:xfrm>
          <a:prstGeom prst="rect">
            <a:avLst/>
          </a:prstGeom>
        </p:spPr>
        <p:txBody>
          <a:bodyPr lIns="0" tIns="0" rIns="0" bIns="0" rtlCol="0" anchor="t">
            <a:spAutoFit/>
          </a:bodyPr>
          <a:lstStyle/>
          <a:p>
            <a:pPr algn="r">
              <a:lnSpc>
                <a:spcPts val="1243"/>
              </a:lnSpc>
            </a:pPr>
            <a:r>
              <a:rPr lang="en-US" sz="887" spc="346" dirty="0">
                <a:solidFill>
                  <a:srgbClr val="F2F2F2"/>
                </a:solidFill>
                <a:latin typeface="Montserrat Light"/>
              </a:rPr>
              <a:t>WWW.CI.EMERYVILLE.CA.US</a:t>
            </a:r>
          </a:p>
        </p:txBody>
      </p:sp>
      <p:pic>
        <p:nvPicPr>
          <p:cNvPr id="5" name="Picture 4">
            <a:extLst>
              <a:ext uri="{FF2B5EF4-FFF2-40B4-BE49-F238E27FC236}">
                <a16:creationId xmlns:a16="http://schemas.microsoft.com/office/drawing/2014/main" id="{A7641EF9-4DFE-3D4F-8D45-4D200420D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758569"/>
            <a:ext cx="5652655" cy="5798062"/>
          </a:xfrm>
          <a:prstGeom prst="rect">
            <a:avLst/>
          </a:prstGeom>
          <a:solidFill>
            <a:schemeClr val="bg1"/>
          </a:solidFill>
        </p:spPr>
      </p:pic>
      <p:sp>
        <p:nvSpPr>
          <p:cNvPr id="6" name="TextBox 5">
            <a:extLst>
              <a:ext uri="{FF2B5EF4-FFF2-40B4-BE49-F238E27FC236}">
                <a16:creationId xmlns:a16="http://schemas.microsoft.com/office/drawing/2014/main" id="{84127E46-9D42-014B-8C98-D9473322D697}"/>
              </a:ext>
            </a:extLst>
          </p:cNvPr>
          <p:cNvSpPr txBox="1"/>
          <p:nvPr/>
        </p:nvSpPr>
        <p:spPr>
          <a:xfrm>
            <a:off x="7772400" y="2792259"/>
            <a:ext cx="1828800" cy="830997"/>
          </a:xfrm>
          <a:prstGeom prst="rect">
            <a:avLst/>
          </a:prstGeom>
          <a:noFill/>
        </p:spPr>
        <p:txBody>
          <a:bodyPr wrap="square" rtlCol="0">
            <a:spAutoFit/>
          </a:bodyPr>
          <a:lstStyle/>
          <a:p>
            <a:r>
              <a:rPr lang="en-US" sz="2400" dirty="0">
                <a:solidFill>
                  <a:schemeClr val="bg1"/>
                </a:solidFill>
                <a:hlinkClick r:id="rId6"/>
              </a:rPr>
              <a:t>DOWNLOAD</a:t>
            </a:r>
          </a:p>
          <a:p>
            <a:pPr algn="ctr"/>
            <a:r>
              <a:rPr lang="en-US" sz="2400" dirty="0">
                <a:solidFill>
                  <a:schemeClr val="bg1"/>
                </a:solidFill>
                <a:hlinkClick r:id="rId6"/>
              </a:rPr>
              <a:t>HERE!</a:t>
            </a:r>
            <a:endParaRPr lang="en-US" sz="2400" dirty="0">
              <a:solidFill>
                <a:schemeClr val="bg1"/>
              </a:solidFill>
            </a:endParaRPr>
          </a:p>
        </p:txBody>
      </p:sp>
      <p:pic>
        <p:nvPicPr>
          <p:cNvPr id="4" name="Audio Recording May 6, 2021 at 2:03:55 PM" descr="Audio Recording May 6, 2021 at 2:03:55 PM">
            <a:hlinkClick r:id="" action="ppaction://media"/>
            <a:extLst>
              <a:ext uri="{FF2B5EF4-FFF2-40B4-BE49-F238E27FC236}">
                <a16:creationId xmlns:a16="http://schemas.microsoft.com/office/drawing/2014/main" id="{01D81E25-94AA-5A4F-9063-95B591FC58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rcRect l="37940" t="15562" r="2355" b="5079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04800" y="1076608"/>
            <a:ext cx="6543675" cy="713133"/>
          </a:xfrm>
          <a:prstGeom prst="rect">
            <a:avLst/>
          </a:prstGeom>
        </p:spPr>
        <p:txBody>
          <a:bodyPr lIns="0" tIns="0" rIns="0" bIns="0" rtlCol="0" anchor="t">
            <a:spAutoFit/>
          </a:bodyPr>
          <a:lstStyle/>
          <a:p>
            <a:pPr>
              <a:lnSpc>
                <a:spcPts val="5843"/>
              </a:lnSpc>
            </a:pPr>
            <a:r>
              <a:rPr lang="en-US" sz="4173" spc="793" dirty="0">
                <a:solidFill>
                  <a:srgbClr val="F2F2F2"/>
                </a:solidFill>
                <a:latin typeface="Montserrat Light"/>
              </a:rPr>
              <a:t>TOPICS </a:t>
            </a:r>
          </a:p>
        </p:txBody>
      </p:sp>
      <p:sp>
        <p:nvSpPr>
          <p:cNvPr id="3" name="TextBox 3"/>
          <p:cNvSpPr txBox="1"/>
          <p:nvPr/>
        </p:nvSpPr>
        <p:spPr>
          <a:xfrm>
            <a:off x="5202733" y="6691278"/>
            <a:ext cx="3985024" cy="186604"/>
          </a:xfrm>
          <a:prstGeom prst="rect">
            <a:avLst/>
          </a:prstGeom>
        </p:spPr>
        <p:txBody>
          <a:bodyPr lIns="0" tIns="0" rIns="0" bIns="0" rtlCol="0" anchor="t">
            <a:spAutoFit/>
          </a:bodyPr>
          <a:lstStyle/>
          <a:p>
            <a:pPr algn="r">
              <a:lnSpc>
                <a:spcPts val="1594"/>
              </a:lnSpc>
            </a:pPr>
            <a:r>
              <a:rPr lang="en-US" sz="1138" spc="444" dirty="0">
                <a:solidFill>
                  <a:srgbClr val="F2F2F2"/>
                </a:solidFill>
                <a:latin typeface="Montserrat Light"/>
              </a:rPr>
              <a:t>WWW.CI.EMERYVILLE.CA.US</a:t>
            </a:r>
          </a:p>
        </p:txBody>
      </p:sp>
      <p:sp>
        <p:nvSpPr>
          <p:cNvPr id="4" name="TextBox 4"/>
          <p:cNvSpPr txBox="1"/>
          <p:nvPr/>
        </p:nvSpPr>
        <p:spPr>
          <a:xfrm>
            <a:off x="255285" y="1897630"/>
            <a:ext cx="6513313" cy="422275"/>
          </a:xfrm>
          <a:prstGeom prst="rect">
            <a:avLst/>
          </a:prstGeom>
        </p:spPr>
        <p:txBody>
          <a:bodyPr lIns="0" tIns="0" rIns="0" bIns="0" rtlCol="0" anchor="t">
            <a:spAutoFit/>
          </a:bodyPr>
          <a:lstStyle/>
          <a:p>
            <a:pPr>
              <a:lnSpc>
                <a:spcPts val="3499"/>
              </a:lnSpc>
            </a:pPr>
            <a:r>
              <a:rPr lang="en-US" sz="2499" dirty="0">
                <a:solidFill>
                  <a:srgbClr val="F2F2F2"/>
                </a:solidFill>
                <a:latin typeface="Open Sans"/>
              </a:rPr>
              <a:t>FAIR WORK WEEK- 2 OF 2 </a:t>
            </a:r>
          </a:p>
        </p:txBody>
      </p:sp>
      <p:sp>
        <p:nvSpPr>
          <p:cNvPr id="5" name="TextBox 5"/>
          <p:cNvSpPr txBox="1"/>
          <p:nvPr/>
        </p:nvSpPr>
        <p:spPr>
          <a:xfrm>
            <a:off x="304800" y="2534285"/>
            <a:ext cx="9287231" cy="422275"/>
          </a:xfrm>
          <a:prstGeom prst="rect">
            <a:avLst/>
          </a:prstGeom>
        </p:spPr>
        <p:txBody>
          <a:bodyPr lIns="0" tIns="0" rIns="0" bIns="0" rtlCol="0" anchor="t">
            <a:spAutoFit/>
          </a:bodyPr>
          <a:lstStyle/>
          <a:p>
            <a:pPr marL="539750" lvl="1" indent="-269875" algn="just">
              <a:lnSpc>
                <a:spcPts val="3499"/>
              </a:lnSpc>
              <a:buFont typeface="Arial"/>
              <a:buChar char="•"/>
            </a:pPr>
            <a:r>
              <a:rPr lang="en-US" sz="2499" dirty="0">
                <a:solidFill>
                  <a:srgbClr val="F2F2F2"/>
                </a:solidFill>
                <a:latin typeface="Open Sans Light"/>
              </a:rPr>
              <a:t>POSTERS AND ADMINISTRATIVE REQUIREMENTS </a:t>
            </a:r>
          </a:p>
        </p:txBody>
      </p:sp>
      <p:sp>
        <p:nvSpPr>
          <p:cNvPr id="6" name="TextBox 6"/>
          <p:cNvSpPr txBox="1"/>
          <p:nvPr/>
        </p:nvSpPr>
        <p:spPr>
          <a:xfrm>
            <a:off x="320040" y="3771625"/>
            <a:ext cx="7915631" cy="430667"/>
          </a:xfrm>
          <a:prstGeom prst="rect">
            <a:avLst/>
          </a:prstGeom>
        </p:spPr>
        <p:txBody>
          <a:bodyPr lIns="0" tIns="0" rIns="0" bIns="0" rtlCol="0" anchor="t">
            <a:spAutoFit/>
          </a:bodyPr>
          <a:lstStyle/>
          <a:p>
            <a:pPr marL="549378" lvl="1" indent="-274689" algn="just">
              <a:lnSpc>
                <a:spcPts val="3562"/>
              </a:lnSpc>
              <a:buFont typeface="Arial"/>
              <a:buChar char="•"/>
            </a:pPr>
            <a:r>
              <a:rPr lang="en-US" sz="2544" dirty="0">
                <a:solidFill>
                  <a:srgbClr val="F2F2F2"/>
                </a:solidFill>
                <a:latin typeface="Open Sans Light"/>
              </a:rPr>
              <a:t>COMPLAINT FORM &amp; REQUIRED DOCUMENTS </a:t>
            </a:r>
          </a:p>
        </p:txBody>
      </p:sp>
      <p:sp>
        <p:nvSpPr>
          <p:cNvPr id="7" name="TextBox 7"/>
          <p:cNvSpPr txBox="1"/>
          <p:nvPr/>
        </p:nvSpPr>
        <p:spPr>
          <a:xfrm>
            <a:off x="320040" y="4459468"/>
            <a:ext cx="8555711" cy="422275"/>
          </a:xfrm>
          <a:prstGeom prst="rect">
            <a:avLst/>
          </a:prstGeom>
        </p:spPr>
        <p:txBody>
          <a:bodyPr lIns="0" tIns="0" rIns="0" bIns="0" rtlCol="0" anchor="t">
            <a:spAutoFit/>
          </a:bodyPr>
          <a:lstStyle/>
          <a:p>
            <a:pPr marL="539750" lvl="1" indent="-269875">
              <a:lnSpc>
                <a:spcPts val="3499"/>
              </a:lnSpc>
              <a:buFont typeface="Arial"/>
              <a:buChar char="•"/>
            </a:pPr>
            <a:r>
              <a:rPr lang="en-US" sz="2499" dirty="0">
                <a:solidFill>
                  <a:srgbClr val="FFFFFF"/>
                </a:solidFill>
                <a:latin typeface="Open Sans Light"/>
              </a:rPr>
              <a:t>WHEN &amp; HOW TO FILE A COMPLAINT </a:t>
            </a:r>
          </a:p>
        </p:txBody>
      </p:sp>
      <p:sp>
        <p:nvSpPr>
          <p:cNvPr id="8" name="TextBox 8"/>
          <p:cNvSpPr txBox="1"/>
          <p:nvPr/>
        </p:nvSpPr>
        <p:spPr>
          <a:xfrm>
            <a:off x="354668" y="5159002"/>
            <a:ext cx="3157274" cy="406512"/>
          </a:xfrm>
          <a:prstGeom prst="rect">
            <a:avLst/>
          </a:prstGeom>
        </p:spPr>
        <p:txBody>
          <a:bodyPr lIns="0" tIns="0" rIns="0" bIns="0" rtlCol="0" anchor="t">
            <a:spAutoFit/>
          </a:bodyPr>
          <a:lstStyle/>
          <a:p>
            <a:pPr marL="511808" lvl="1" indent="-255904">
              <a:lnSpc>
                <a:spcPts val="3318"/>
              </a:lnSpc>
              <a:buFont typeface="Arial"/>
              <a:buChar char="•"/>
            </a:pPr>
            <a:r>
              <a:rPr lang="en-US" sz="2370" dirty="0">
                <a:solidFill>
                  <a:srgbClr val="FFFFFF"/>
                </a:solidFill>
                <a:latin typeface="Open Sans Light"/>
              </a:rPr>
              <a:t>CONTACT US  </a:t>
            </a:r>
          </a:p>
        </p:txBody>
      </p:sp>
      <p:sp>
        <p:nvSpPr>
          <p:cNvPr id="9" name="TextBox 9"/>
          <p:cNvSpPr txBox="1"/>
          <p:nvPr/>
        </p:nvSpPr>
        <p:spPr>
          <a:xfrm>
            <a:off x="304800" y="3141980"/>
            <a:ext cx="9287231" cy="422275"/>
          </a:xfrm>
          <a:prstGeom prst="rect">
            <a:avLst/>
          </a:prstGeom>
        </p:spPr>
        <p:txBody>
          <a:bodyPr lIns="0" tIns="0" rIns="0" bIns="0" rtlCol="0" anchor="t">
            <a:spAutoFit/>
          </a:bodyPr>
          <a:lstStyle/>
          <a:p>
            <a:pPr marL="539750" lvl="1" indent="-269875">
              <a:lnSpc>
                <a:spcPts val="3499"/>
              </a:lnSpc>
              <a:buFont typeface="Arial"/>
              <a:buChar char="•"/>
            </a:pPr>
            <a:r>
              <a:rPr lang="en-US" sz="2499" dirty="0">
                <a:solidFill>
                  <a:srgbClr val="F2F2F2"/>
                </a:solidFill>
                <a:latin typeface="Open Sans Light"/>
              </a:rPr>
              <a:t>RETALIATION AND DISCRIMINATION</a:t>
            </a:r>
          </a:p>
        </p:txBody>
      </p:sp>
      <p:pic>
        <p:nvPicPr>
          <p:cNvPr id="10" name="Audio Recording Apr 16, 2021 at 9:01:28 PM" descr="Audio Recording Apr 16, 2021 at 9:01:28 PM">
            <a:hlinkClick r:id="" action="ppaction://media"/>
            <a:extLst>
              <a:ext uri="{FF2B5EF4-FFF2-40B4-BE49-F238E27FC236}">
                <a16:creationId xmlns:a16="http://schemas.microsoft.com/office/drawing/2014/main" id="{41A89D78-D3DF-234D-85D9-D3E0F40720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12291"/>
            <a:ext cx="8290560" cy="5533949"/>
          </a:xfrm>
          <a:prstGeom prst="rect">
            <a:avLst/>
          </a:prstGeom>
        </p:spPr>
      </p:pic>
      <p:sp>
        <p:nvSpPr>
          <p:cNvPr id="3" name="TextBox 3"/>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REQUIRED DOCUMENTATION  </a:t>
            </a:r>
          </a:p>
        </p:txBody>
      </p:sp>
      <p:sp>
        <p:nvSpPr>
          <p:cNvPr id="4" name="TextBox 4"/>
          <p:cNvSpPr txBox="1"/>
          <p:nvPr/>
        </p:nvSpPr>
        <p:spPr>
          <a:xfrm>
            <a:off x="5393059" y="6808202"/>
            <a:ext cx="4086225" cy="33670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a:p>
            <a:pPr algn="r">
              <a:lnSpc>
                <a:spcPts val="1391"/>
              </a:lnSpc>
            </a:pPr>
            <a:endParaRPr lang="en-US" sz="993" spc="387" dirty="0">
              <a:solidFill>
                <a:srgbClr val="F2F2F2"/>
              </a:solidFill>
              <a:latin typeface="Montserrat Light"/>
            </a:endParaRPr>
          </a:p>
        </p:txBody>
      </p:sp>
      <p:sp>
        <p:nvSpPr>
          <p:cNvPr id="5" name="TextBox 5"/>
          <p:cNvSpPr txBox="1"/>
          <p:nvPr/>
        </p:nvSpPr>
        <p:spPr>
          <a:xfrm>
            <a:off x="731520" y="717039"/>
            <a:ext cx="8290560"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Open Sans Light"/>
              </a:rPr>
              <a:t>FOR EMPLOYEES WHEN FILING A COMPLAINT</a:t>
            </a:r>
          </a:p>
        </p:txBody>
      </p:sp>
      <p:sp>
        <p:nvSpPr>
          <p:cNvPr id="6" name="TextBox 6"/>
          <p:cNvSpPr txBox="1"/>
          <p:nvPr/>
        </p:nvSpPr>
        <p:spPr>
          <a:xfrm>
            <a:off x="731520" y="1511300"/>
            <a:ext cx="8290560" cy="370999"/>
          </a:xfrm>
          <a:prstGeom prst="rect">
            <a:avLst/>
          </a:prstGeom>
        </p:spPr>
        <p:txBody>
          <a:bodyPr lIns="0" tIns="0" rIns="0" bIns="0" rtlCol="0" anchor="t">
            <a:spAutoFit/>
          </a:bodyPr>
          <a:lstStyle/>
          <a:p>
            <a:pPr>
              <a:lnSpc>
                <a:spcPts val="3079"/>
              </a:lnSpc>
            </a:pPr>
            <a:r>
              <a:rPr lang="en-US" sz="2200" dirty="0">
                <a:solidFill>
                  <a:srgbClr val="FFFFFF"/>
                </a:solidFill>
                <a:latin typeface="Open Sans Light"/>
              </a:rPr>
              <a:t>EMPLOYEES MUST SUBMIT THE FOLLOWING:</a:t>
            </a:r>
          </a:p>
        </p:txBody>
      </p:sp>
      <p:sp>
        <p:nvSpPr>
          <p:cNvPr id="7" name="TextBox 7"/>
          <p:cNvSpPr txBox="1"/>
          <p:nvPr/>
        </p:nvSpPr>
        <p:spPr>
          <a:xfrm>
            <a:off x="731520" y="2543175"/>
            <a:ext cx="8435993" cy="3552576"/>
          </a:xfrm>
          <a:prstGeom prst="rect">
            <a:avLst/>
          </a:prstGeom>
        </p:spPr>
        <p:txBody>
          <a:bodyPr lIns="0" tIns="0" rIns="0" bIns="0" rtlCol="0" anchor="t">
            <a:spAutoFit/>
          </a:bodyPr>
          <a:lstStyle/>
          <a:p>
            <a:pPr marL="483312" lvl="1" indent="-241656">
              <a:lnSpc>
                <a:spcPts val="3134"/>
              </a:lnSpc>
              <a:buFont typeface="Arial"/>
              <a:buChar char="•"/>
            </a:pPr>
            <a:r>
              <a:rPr lang="en-US" sz="2238" dirty="0">
                <a:solidFill>
                  <a:srgbClr val="F2F2F2"/>
                </a:solidFill>
                <a:latin typeface="Open Sans Light"/>
              </a:rPr>
              <a:t>ORIGINAL OFFER LETTER WITH WORK SCHEDULE </a:t>
            </a:r>
          </a:p>
          <a:p>
            <a:pPr marL="483312" lvl="1" indent="-241656">
              <a:lnSpc>
                <a:spcPts val="3134"/>
              </a:lnSpc>
              <a:buFont typeface="Arial"/>
              <a:buChar char="•"/>
            </a:pPr>
            <a:r>
              <a:rPr lang="en-US" sz="2238" dirty="0">
                <a:solidFill>
                  <a:srgbClr val="F2F2F2"/>
                </a:solidFill>
                <a:latin typeface="Open Sans Light"/>
              </a:rPr>
              <a:t>EMAILS</a:t>
            </a:r>
          </a:p>
          <a:p>
            <a:pPr marL="483312" lvl="1" indent="-241656">
              <a:lnSpc>
                <a:spcPts val="3134"/>
              </a:lnSpc>
              <a:buFont typeface="Arial"/>
              <a:buChar char="•"/>
            </a:pPr>
            <a:r>
              <a:rPr lang="en-US" sz="2238" dirty="0">
                <a:solidFill>
                  <a:srgbClr val="F2F2F2"/>
                </a:solidFill>
                <a:latin typeface="Open Sans Light"/>
              </a:rPr>
              <a:t>CORRESPONDENCE</a:t>
            </a:r>
          </a:p>
          <a:p>
            <a:pPr marL="483312" lvl="1" indent="-241656">
              <a:lnSpc>
                <a:spcPts val="3134"/>
              </a:lnSpc>
              <a:buFont typeface="Arial"/>
              <a:buChar char="•"/>
            </a:pPr>
            <a:r>
              <a:rPr lang="en-US" sz="2238" dirty="0">
                <a:solidFill>
                  <a:srgbClr val="F2F2F2"/>
                </a:solidFill>
                <a:latin typeface="Open Sans Light"/>
              </a:rPr>
              <a:t>NOTES</a:t>
            </a:r>
          </a:p>
          <a:p>
            <a:pPr marL="483312" lvl="1" indent="-241656">
              <a:lnSpc>
                <a:spcPts val="3134"/>
              </a:lnSpc>
              <a:buFont typeface="Arial"/>
              <a:buChar char="•"/>
            </a:pPr>
            <a:r>
              <a:rPr lang="en-US" sz="2238" dirty="0">
                <a:solidFill>
                  <a:srgbClr val="F2F2F2"/>
                </a:solidFill>
                <a:latin typeface="Open Sans Light"/>
              </a:rPr>
              <a:t>TEXT MESSAGES</a:t>
            </a:r>
          </a:p>
          <a:p>
            <a:pPr marL="483312" lvl="1" indent="-241656">
              <a:lnSpc>
                <a:spcPts val="3134"/>
              </a:lnSpc>
              <a:buFont typeface="Arial"/>
              <a:buChar char="•"/>
            </a:pPr>
            <a:r>
              <a:rPr lang="en-US" sz="2238" dirty="0">
                <a:solidFill>
                  <a:srgbClr val="F2F2F2"/>
                </a:solidFill>
                <a:latin typeface="Open Sans Light"/>
              </a:rPr>
              <a:t>ANY AND ALL COMMUNICATION REGARDING SHIFT CHANGE</a:t>
            </a:r>
          </a:p>
          <a:p>
            <a:pPr marL="483312" lvl="1" indent="-241656">
              <a:lnSpc>
                <a:spcPts val="3134"/>
              </a:lnSpc>
              <a:buFont typeface="Arial"/>
              <a:buChar char="•"/>
            </a:pPr>
            <a:r>
              <a:rPr lang="en-US" sz="2238" dirty="0">
                <a:solidFill>
                  <a:srgbClr val="F2F2F2"/>
                </a:solidFill>
                <a:latin typeface="Open Sans Light"/>
              </a:rPr>
              <a:t>IF VERBAL, ANY DOCUMENTATION KEPT - INCLUDING CALENDARS OR JOURNALS WHERE EMPLOYEE DOCUMENTED CHANGES TO EMPLOYER INITIATED SHIFTS </a:t>
            </a:r>
          </a:p>
        </p:txBody>
      </p:sp>
      <p:pic>
        <p:nvPicPr>
          <p:cNvPr id="8" name="Audio Recording Apr 16, 2021 at 11:05:46 PM" descr="Audio Recording Apr 16, 2021 at 11:05:46 PM">
            <a:hlinkClick r:id="" action="ppaction://media"/>
            <a:extLst>
              <a:ext uri="{FF2B5EF4-FFF2-40B4-BE49-F238E27FC236}">
                <a16:creationId xmlns:a16="http://schemas.microsoft.com/office/drawing/2014/main" id="{DE20268F-A074-C94D-BE42-8600E32F7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74953"/>
            <a:ext cx="8290560" cy="4784344"/>
          </a:xfrm>
          <a:prstGeom prst="rect">
            <a:avLst/>
          </a:prstGeom>
        </p:spPr>
      </p:pic>
      <p:sp>
        <p:nvSpPr>
          <p:cNvPr id="3" name="TextBox 3"/>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WHEN TO FILE A COMPLAINT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236853"/>
            <a:ext cx="8290560" cy="363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YOU CAN FILE A COMPLAINT IF YOUR EMPLOYER:</a:t>
            </a:r>
          </a:p>
        </p:txBody>
      </p:sp>
      <p:sp>
        <p:nvSpPr>
          <p:cNvPr id="6" name="TextBox 6"/>
          <p:cNvSpPr txBox="1"/>
          <p:nvPr/>
        </p:nvSpPr>
        <p:spPr>
          <a:xfrm>
            <a:off x="633548" y="1792060"/>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DOES NOT GIVE YOU ADVANCE 2 WEEK NOTICE  FOR SCHEDULE CHANGES</a:t>
            </a:r>
          </a:p>
        </p:txBody>
      </p:sp>
      <p:sp>
        <p:nvSpPr>
          <p:cNvPr id="7" name="TextBox 7"/>
          <p:cNvSpPr txBox="1"/>
          <p:nvPr/>
        </p:nvSpPr>
        <p:spPr>
          <a:xfrm>
            <a:off x="633548" y="2788112"/>
            <a:ext cx="8290560" cy="1148007"/>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IF YOU ARE A NEW EMPLOYEE AND DID NOT RECEIVE A GOOD FAITH ESTIMATE WORK SCHEDULE IN WRITING BEFORE START </a:t>
            </a:r>
          </a:p>
        </p:txBody>
      </p:sp>
      <p:sp>
        <p:nvSpPr>
          <p:cNvPr id="8" name="TextBox 8"/>
          <p:cNvSpPr txBox="1"/>
          <p:nvPr/>
        </p:nvSpPr>
        <p:spPr>
          <a:xfrm>
            <a:off x="633548" y="4283450"/>
            <a:ext cx="8739052" cy="1148007"/>
          </a:xfrm>
          <a:prstGeom prst="rect">
            <a:avLst/>
          </a:prstGeom>
        </p:spPr>
        <p:txBody>
          <a:bodyPr wrap="square"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IF YOU ARE "CLOPENING" AND ARE NOT COMPENSATED TIME-AND-A-HALF FOR HOURS IN BETWEEN (IF LESS THAN 11 HOURS) </a:t>
            </a:r>
          </a:p>
        </p:txBody>
      </p:sp>
      <p:pic>
        <p:nvPicPr>
          <p:cNvPr id="9" name="Audio Recording Apr 16, 2021 at 11:10:35 PM" descr="Audio Recording Apr 16, 2021 at 11:10:35 PM">
            <a:hlinkClick r:id="" action="ppaction://media"/>
            <a:extLst>
              <a:ext uri="{FF2B5EF4-FFF2-40B4-BE49-F238E27FC236}">
                <a16:creationId xmlns:a16="http://schemas.microsoft.com/office/drawing/2014/main" id="{1D478D7B-D5E8-114C-93CB-4EB57DC83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74953"/>
            <a:ext cx="8290560" cy="4784344"/>
          </a:xfrm>
          <a:prstGeom prst="rect">
            <a:avLst/>
          </a:prstGeom>
        </p:spPr>
      </p:pic>
      <p:sp>
        <p:nvSpPr>
          <p:cNvPr id="3" name="TextBox 3"/>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WHEN TO FILE A COMPLAINT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633548" y="1351185"/>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DOES NOT COMPENSATE EMPLOYEES PER PREDICTABILITY PAY STRUCTURE</a:t>
            </a:r>
          </a:p>
        </p:txBody>
      </p:sp>
      <p:sp>
        <p:nvSpPr>
          <p:cNvPr id="6" name="TextBox 6"/>
          <p:cNvSpPr txBox="1"/>
          <p:nvPr/>
        </p:nvSpPr>
        <p:spPr>
          <a:xfrm>
            <a:off x="633548" y="2330908"/>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DOES NOT OFFER PART-TIME EMPLOYEES ADDITIONAL HOURS AVAILABLE</a:t>
            </a:r>
          </a:p>
        </p:txBody>
      </p:sp>
      <p:sp>
        <p:nvSpPr>
          <p:cNvPr id="7" name="TextBox 7"/>
          <p:cNvSpPr txBox="1"/>
          <p:nvPr/>
        </p:nvSpPr>
        <p:spPr>
          <a:xfrm>
            <a:off x="633548" y="3499671"/>
            <a:ext cx="829056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RETALIATES OR DISCRIMINATES AGAINST EMPLOYEES FOR: </a:t>
            </a:r>
          </a:p>
        </p:txBody>
      </p:sp>
      <p:sp>
        <p:nvSpPr>
          <p:cNvPr id="8" name="TextBox 8"/>
          <p:cNvSpPr txBox="1"/>
          <p:nvPr/>
        </p:nvSpPr>
        <p:spPr>
          <a:xfrm>
            <a:off x="633548" y="4483379"/>
            <a:ext cx="8290560" cy="363220"/>
          </a:xfrm>
          <a:prstGeom prst="rect">
            <a:avLst/>
          </a:prstGeom>
        </p:spPr>
        <p:txBody>
          <a:bodyPr lIns="0" tIns="0" rIns="0" bIns="0" rtlCol="0" anchor="t">
            <a:spAutoFit/>
          </a:bodyPr>
          <a:lstStyle/>
          <a:p>
            <a:pPr marL="949960" lvl="2" indent="-316653">
              <a:lnSpc>
                <a:spcPts val="3079"/>
              </a:lnSpc>
              <a:buFont typeface="Arial"/>
              <a:buChar char="⚬"/>
            </a:pPr>
            <a:r>
              <a:rPr lang="en-US" sz="2200" dirty="0">
                <a:solidFill>
                  <a:srgbClr val="FFFFFF"/>
                </a:solidFill>
                <a:latin typeface="Montserrat Light"/>
              </a:rPr>
              <a:t>REQUESTING FLEXIBLE WORKING ARRANGEMENT </a:t>
            </a:r>
          </a:p>
        </p:txBody>
      </p:sp>
      <p:sp>
        <p:nvSpPr>
          <p:cNvPr id="9" name="TextBox 9"/>
          <p:cNvSpPr txBox="1"/>
          <p:nvPr/>
        </p:nvSpPr>
        <p:spPr>
          <a:xfrm>
            <a:off x="633548" y="4808499"/>
            <a:ext cx="8290560" cy="363220"/>
          </a:xfrm>
          <a:prstGeom prst="rect">
            <a:avLst/>
          </a:prstGeom>
        </p:spPr>
        <p:txBody>
          <a:bodyPr lIns="0" tIns="0" rIns="0" bIns="0" rtlCol="0" anchor="t">
            <a:spAutoFit/>
          </a:bodyPr>
          <a:lstStyle/>
          <a:p>
            <a:pPr marL="949960" lvl="2" indent="-316653">
              <a:lnSpc>
                <a:spcPts val="3079"/>
              </a:lnSpc>
              <a:buFont typeface="Arial"/>
              <a:buChar char="⚬"/>
            </a:pPr>
            <a:r>
              <a:rPr lang="en-US" sz="2200" dirty="0">
                <a:solidFill>
                  <a:srgbClr val="FFFFFF"/>
                </a:solidFill>
                <a:latin typeface="Montserrat Light"/>
              </a:rPr>
              <a:t>EXERCISING RIGHT TO DECLINE</a:t>
            </a:r>
          </a:p>
        </p:txBody>
      </p:sp>
      <p:sp>
        <p:nvSpPr>
          <p:cNvPr id="10" name="TextBox 10"/>
          <p:cNvSpPr txBox="1"/>
          <p:nvPr/>
        </p:nvSpPr>
        <p:spPr>
          <a:xfrm>
            <a:off x="633548" y="5133619"/>
            <a:ext cx="8290560" cy="363220"/>
          </a:xfrm>
          <a:prstGeom prst="rect">
            <a:avLst/>
          </a:prstGeom>
        </p:spPr>
        <p:txBody>
          <a:bodyPr lIns="0" tIns="0" rIns="0" bIns="0" rtlCol="0" anchor="t">
            <a:spAutoFit/>
          </a:bodyPr>
          <a:lstStyle/>
          <a:p>
            <a:pPr marL="949960" lvl="2" indent="-316653">
              <a:lnSpc>
                <a:spcPts val="3079"/>
              </a:lnSpc>
              <a:buFont typeface="Arial"/>
              <a:buChar char="⚬"/>
            </a:pPr>
            <a:r>
              <a:rPr lang="en-US" sz="2200" dirty="0">
                <a:solidFill>
                  <a:srgbClr val="FFFFFF"/>
                </a:solidFill>
                <a:latin typeface="Montserrat Light"/>
              </a:rPr>
              <a:t>REQUESTING ADDITIONAL HOURS (PT EE's)</a:t>
            </a:r>
          </a:p>
        </p:txBody>
      </p:sp>
      <p:sp>
        <p:nvSpPr>
          <p:cNvPr id="11" name="TextBox 11"/>
          <p:cNvSpPr txBox="1"/>
          <p:nvPr/>
        </p:nvSpPr>
        <p:spPr>
          <a:xfrm>
            <a:off x="633548" y="5458739"/>
            <a:ext cx="8290560" cy="363220"/>
          </a:xfrm>
          <a:prstGeom prst="rect">
            <a:avLst/>
          </a:prstGeom>
        </p:spPr>
        <p:txBody>
          <a:bodyPr lIns="0" tIns="0" rIns="0" bIns="0" rtlCol="0" anchor="t">
            <a:spAutoFit/>
          </a:bodyPr>
          <a:lstStyle/>
          <a:p>
            <a:pPr marL="949960" lvl="2" indent="-316653">
              <a:lnSpc>
                <a:spcPts val="3079"/>
              </a:lnSpc>
              <a:buFont typeface="Arial"/>
              <a:buChar char="⚬"/>
            </a:pPr>
            <a:r>
              <a:rPr lang="en-US" sz="2200" dirty="0">
                <a:solidFill>
                  <a:srgbClr val="FFFFFF"/>
                </a:solidFill>
                <a:latin typeface="Montserrat Light"/>
              </a:rPr>
              <a:t>IMMIGRATION STATUS</a:t>
            </a:r>
          </a:p>
        </p:txBody>
      </p:sp>
      <p:pic>
        <p:nvPicPr>
          <p:cNvPr id="12" name="Audio Recording Apr 16, 2021 at 11:13:33 PM" descr="Audio Recording Apr 16, 2021 at 11:13:33 PM">
            <a:hlinkClick r:id="" action="ppaction://media"/>
            <a:extLst>
              <a:ext uri="{FF2B5EF4-FFF2-40B4-BE49-F238E27FC236}">
                <a16:creationId xmlns:a16="http://schemas.microsoft.com/office/drawing/2014/main" id="{CFF5D242-FF7A-0F43-843E-0E29D4992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65428"/>
            <a:ext cx="8290560" cy="4784344"/>
          </a:xfrm>
          <a:prstGeom prst="rect">
            <a:avLst/>
          </a:prstGeom>
        </p:spPr>
      </p:pic>
      <p:sp>
        <p:nvSpPr>
          <p:cNvPr id="3" name="TextBox 3"/>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HOW TO FILE A COMPLAINT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530239" y="3048722"/>
            <a:ext cx="829056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EMAIL: </a:t>
            </a:r>
          </a:p>
        </p:txBody>
      </p:sp>
      <p:sp>
        <p:nvSpPr>
          <p:cNvPr id="6" name="TextBox 6"/>
          <p:cNvSpPr txBox="1"/>
          <p:nvPr/>
        </p:nvSpPr>
        <p:spPr>
          <a:xfrm>
            <a:off x="618226" y="1217803"/>
            <a:ext cx="8517148" cy="773044"/>
          </a:xfrm>
          <a:prstGeom prst="rect">
            <a:avLst/>
          </a:prstGeom>
        </p:spPr>
        <p:txBody>
          <a:bodyPr lIns="0" tIns="0" rIns="0" bIns="0" rtlCol="0" anchor="t">
            <a:spAutoFit/>
          </a:bodyPr>
          <a:lstStyle/>
          <a:p>
            <a:pPr algn="ctr">
              <a:lnSpc>
                <a:spcPts val="3164"/>
              </a:lnSpc>
            </a:pPr>
            <a:r>
              <a:rPr lang="en-US" sz="2260" dirty="0">
                <a:solidFill>
                  <a:srgbClr val="FFFFFF"/>
                </a:solidFill>
                <a:latin typeface="Montserrat Light"/>
              </a:rPr>
              <a:t>YOU CAN FILE A COMPLAINT WITH THE CITY OF EMERYVILLE BY:  </a:t>
            </a:r>
          </a:p>
        </p:txBody>
      </p:sp>
      <p:sp>
        <p:nvSpPr>
          <p:cNvPr id="7" name="TextBox 7"/>
          <p:cNvSpPr txBox="1"/>
          <p:nvPr/>
        </p:nvSpPr>
        <p:spPr>
          <a:xfrm>
            <a:off x="530239" y="2262992"/>
            <a:ext cx="8517148"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PHONE: </a:t>
            </a:r>
          </a:p>
        </p:txBody>
      </p:sp>
      <p:sp>
        <p:nvSpPr>
          <p:cNvPr id="8" name="TextBox 8"/>
          <p:cNvSpPr txBox="1"/>
          <p:nvPr/>
        </p:nvSpPr>
        <p:spPr>
          <a:xfrm>
            <a:off x="530239" y="4208061"/>
            <a:ext cx="829056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ONLINE</a:t>
            </a:r>
          </a:p>
        </p:txBody>
      </p:sp>
      <p:sp>
        <p:nvSpPr>
          <p:cNvPr id="9" name="TextBox 9"/>
          <p:cNvSpPr txBox="1"/>
          <p:nvPr/>
        </p:nvSpPr>
        <p:spPr>
          <a:xfrm>
            <a:off x="530239" y="5008168"/>
            <a:ext cx="829056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IN PERSON</a:t>
            </a:r>
          </a:p>
        </p:txBody>
      </p:sp>
      <p:sp>
        <p:nvSpPr>
          <p:cNvPr id="10" name="TextBox 10"/>
          <p:cNvSpPr txBox="1"/>
          <p:nvPr/>
        </p:nvSpPr>
        <p:spPr>
          <a:xfrm>
            <a:off x="2522342" y="2588112"/>
            <a:ext cx="5895083" cy="372745"/>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a:t>
            </a:r>
            <a:r>
              <a:rPr lang="en-US" sz="2200" dirty="0">
                <a:solidFill>
                  <a:srgbClr val="FFFFFF"/>
                </a:solidFill>
                <a:latin typeface="Montserrat Light Bold"/>
              </a:rPr>
              <a:t>510) 596-4351</a:t>
            </a:r>
          </a:p>
        </p:txBody>
      </p:sp>
      <p:sp>
        <p:nvSpPr>
          <p:cNvPr id="11" name="TextBox 11"/>
          <p:cNvSpPr txBox="1"/>
          <p:nvPr/>
        </p:nvSpPr>
        <p:spPr>
          <a:xfrm>
            <a:off x="530239" y="3373842"/>
            <a:ext cx="8290560"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Open Sans Light Bold"/>
              </a:rPr>
              <a:t>FAIRWORKWEEK@EMERYVILLE.ORG</a:t>
            </a:r>
          </a:p>
        </p:txBody>
      </p:sp>
      <p:sp>
        <p:nvSpPr>
          <p:cNvPr id="12" name="TextBox 12"/>
          <p:cNvSpPr txBox="1"/>
          <p:nvPr/>
        </p:nvSpPr>
        <p:spPr>
          <a:xfrm>
            <a:off x="530239" y="4533181"/>
            <a:ext cx="8290560" cy="370999"/>
          </a:xfrm>
          <a:prstGeom prst="rect">
            <a:avLst/>
          </a:prstGeom>
        </p:spPr>
        <p:txBody>
          <a:bodyPr lIns="0" tIns="0" rIns="0" bIns="0" rtlCol="0" anchor="t">
            <a:spAutoFit/>
          </a:bodyPr>
          <a:lstStyle/>
          <a:p>
            <a:pPr algn="ctr">
              <a:lnSpc>
                <a:spcPts val="3079"/>
              </a:lnSpc>
            </a:pPr>
            <a:r>
              <a:rPr lang="en-US" sz="2200" dirty="0">
                <a:solidFill>
                  <a:srgbClr val="FFFFFF"/>
                </a:solidFill>
                <a:latin typeface="Open Sans Light"/>
                <a:hlinkClick r:id="rId6"/>
              </a:rPr>
              <a:t>https://www.ci.emeryville.ca.us</a:t>
            </a:r>
            <a:endParaRPr lang="en-US" sz="2200" dirty="0">
              <a:solidFill>
                <a:srgbClr val="FFFFFF"/>
              </a:solidFill>
              <a:latin typeface="Open Sans Light"/>
            </a:endParaRPr>
          </a:p>
        </p:txBody>
      </p:sp>
      <p:sp>
        <p:nvSpPr>
          <p:cNvPr id="13" name="TextBox 13"/>
          <p:cNvSpPr txBox="1"/>
          <p:nvPr/>
        </p:nvSpPr>
        <p:spPr>
          <a:xfrm>
            <a:off x="756827" y="5333288"/>
            <a:ext cx="8290560" cy="363220"/>
          </a:xfrm>
          <a:prstGeom prst="rect">
            <a:avLst/>
          </a:prstGeom>
        </p:spPr>
        <p:txBody>
          <a:bodyPr lIns="0" tIns="0" rIns="0" bIns="0" rtlCol="0" anchor="t">
            <a:spAutoFit/>
          </a:bodyPr>
          <a:lstStyle/>
          <a:p>
            <a:pPr algn="ctr">
              <a:lnSpc>
                <a:spcPts val="3079"/>
              </a:lnSpc>
            </a:pPr>
            <a:r>
              <a:rPr lang="en-US" sz="2199" dirty="0">
                <a:solidFill>
                  <a:srgbClr val="FFFFFF"/>
                </a:solidFill>
                <a:latin typeface="Open Sans Light Bold"/>
              </a:rPr>
              <a:t>1313 PARK AVE, EMERYVILLE, CA</a:t>
            </a:r>
          </a:p>
        </p:txBody>
      </p:sp>
      <p:pic>
        <p:nvPicPr>
          <p:cNvPr id="14" name="Audio Recording Apr 16, 2021 at 11:14:13 PM" descr="Audio Recording Apr 16, 2021 at 11:14:13 PM">
            <a:hlinkClick r:id="" action="ppaction://media"/>
            <a:extLst>
              <a:ext uri="{FF2B5EF4-FFF2-40B4-BE49-F238E27FC236}">
                <a16:creationId xmlns:a16="http://schemas.microsoft.com/office/drawing/2014/main" id="{1508FE44-A4F6-9C44-8C0E-6F8AC214A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44849"/>
            <a:ext cx="8290560" cy="4784344"/>
          </a:xfrm>
          <a:prstGeom prst="rect">
            <a:avLst/>
          </a:prstGeom>
        </p:spPr>
      </p:pic>
      <p:sp>
        <p:nvSpPr>
          <p:cNvPr id="3" name="TextBox 3"/>
          <p:cNvSpPr txBox="1"/>
          <p:nvPr/>
        </p:nvSpPr>
        <p:spPr>
          <a:xfrm>
            <a:off x="933613" y="231592"/>
            <a:ext cx="7483812" cy="523547"/>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HOW TO FILE A COMPLAINT  </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5" name="TextBox 5"/>
          <p:cNvSpPr txBox="1"/>
          <p:nvPr/>
        </p:nvSpPr>
        <p:spPr>
          <a:xfrm>
            <a:off x="731520" y="1532329"/>
            <a:ext cx="8290560" cy="363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REQUIRED DOCUMENTS: </a:t>
            </a:r>
          </a:p>
        </p:txBody>
      </p:sp>
      <p:sp>
        <p:nvSpPr>
          <p:cNvPr id="6" name="TextBox 6"/>
          <p:cNvSpPr txBox="1"/>
          <p:nvPr/>
        </p:nvSpPr>
        <p:spPr>
          <a:xfrm>
            <a:off x="530239" y="2103443"/>
            <a:ext cx="8290560" cy="363220"/>
          </a:xfrm>
          <a:prstGeom prst="rect">
            <a:avLst/>
          </a:prstGeom>
        </p:spPr>
        <p:txBody>
          <a:bodyPr lIns="0" tIns="0" rIns="0" bIns="0" rtlCol="0" anchor="t">
            <a:spAutoFit/>
          </a:bodyPr>
          <a:lstStyle/>
          <a:p>
            <a:pPr marL="237490" lvl="1">
              <a:lnSpc>
                <a:spcPts val="3079"/>
              </a:lnSpc>
            </a:pPr>
            <a:r>
              <a:rPr lang="en-US" sz="2200" dirty="0">
                <a:solidFill>
                  <a:srgbClr val="FFFFFF"/>
                </a:solidFill>
                <a:latin typeface="Montserrat Light"/>
              </a:rPr>
              <a:t>1.  FAIRWORK WEEK COMPLAINT FORM</a:t>
            </a:r>
          </a:p>
        </p:txBody>
      </p:sp>
      <p:sp>
        <p:nvSpPr>
          <p:cNvPr id="7" name="TextBox 7"/>
          <p:cNvSpPr txBox="1"/>
          <p:nvPr/>
        </p:nvSpPr>
        <p:spPr>
          <a:xfrm>
            <a:off x="630879" y="2719948"/>
            <a:ext cx="8089279" cy="364852"/>
          </a:xfrm>
          <a:prstGeom prst="rect">
            <a:avLst/>
          </a:prstGeom>
        </p:spPr>
        <p:txBody>
          <a:bodyPr lIns="0" tIns="0" rIns="0" bIns="0" rtlCol="0" anchor="t">
            <a:spAutoFit/>
          </a:bodyPr>
          <a:lstStyle/>
          <a:p>
            <a:pPr>
              <a:lnSpc>
                <a:spcPts val="3005"/>
              </a:lnSpc>
            </a:pPr>
            <a:r>
              <a:rPr lang="en-US" sz="2146" dirty="0">
                <a:solidFill>
                  <a:srgbClr val="FFFFFF"/>
                </a:solidFill>
                <a:latin typeface="Montserrat Light"/>
              </a:rPr>
              <a:t> 2. COPIES OF NOTICE OF OFFICIAL SCHEDULES </a:t>
            </a:r>
          </a:p>
        </p:txBody>
      </p:sp>
      <p:sp>
        <p:nvSpPr>
          <p:cNvPr id="8" name="TextBox 8"/>
          <p:cNvSpPr txBox="1"/>
          <p:nvPr/>
        </p:nvSpPr>
        <p:spPr>
          <a:xfrm>
            <a:off x="731520" y="3440611"/>
            <a:ext cx="8290560" cy="744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3. ADVANCE NOTICE OF SCHEDULE CHANGES (EMPLOYER INITIATED)</a:t>
            </a:r>
          </a:p>
        </p:txBody>
      </p:sp>
      <p:sp>
        <p:nvSpPr>
          <p:cNvPr id="9" name="TextBox 9"/>
          <p:cNvSpPr txBox="1"/>
          <p:nvPr/>
        </p:nvSpPr>
        <p:spPr>
          <a:xfrm>
            <a:off x="731520" y="4505963"/>
            <a:ext cx="8290560" cy="744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4. EMAILS, TEXTS, OR ANY CORRESPONDANCE REGARDING SCHEDULE CHANGES </a:t>
            </a:r>
          </a:p>
        </p:txBody>
      </p:sp>
      <p:sp>
        <p:nvSpPr>
          <p:cNvPr id="10" name="TextBox 10"/>
          <p:cNvSpPr txBox="1"/>
          <p:nvPr/>
        </p:nvSpPr>
        <p:spPr>
          <a:xfrm>
            <a:off x="731520" y="5587643"/>
            <a:ext cx="8290560" cy="363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5. PAY STUBS </a:t>
            </a:r>
          </a:p>
        </p:txBody>
      </p:sp>
      <p:pic>
        <p:nvPicPr>
          <p:cNvPr id="11" name="Audio Recording Apr 16, 2021 at 11:17:01 PM" descr="Audio Recording Apr 16, 2021 at 11:17:01 PM">
            <a:hlinkClick r:id="" action="ppaction://media"/>
            <a:extLst>
              <a:ext uri="{FF2B5EF4-FFF2-40B4-BE49-F238E27FC236}">
                <a16:creationId xmlns:a16="http://schemas.microsoft.com/office/drawing/2014/main" id="{01ACD667-26AA-1E4E-8272-7D22ECCA3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5000"/>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489173"/>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 GENERAL RESOURCES</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5">
            <a:extLst>
              <a:ext uri="{FF2B5EF4-FFF2-40B4-BE49-F238E27FC236}">
                <a16:creationId xmlns:a16="http://schemas.microsoft.com/office/drawing/2014/main" id="{B9DC3227-6553-F44E-B34D-39CA52C9EEE0}"/>
              </a:ext>
            </a:extLst>
          </p:cNvPr>
          <p:cNvSpPr txBox="1"/>
          <p:nvPr/>
        </p:nvSpPr>
        <p:spPr>
          <a:xfrm>
            <a:off x="933613" y="1524000"/>
            <a:ext cx="7753187" cy="1569660"/>
          </a:xfrm>
          <a:prstGeom prst="rect">
            <a:avLst/>
          </a:prstGeom>
          <a:noFill/>
        </p:spPr>
        <p:txBody>
          <a:bodyPr wrap="square" rtlCol="0">
            <a:spAutoFit/>
          </a:bodyPr>
          <a:lstStyle/>
          <a:p>
            <a:pPr marL="342900" indent="-342900">
              <a:buAutoNum type="arabicPeriod"/>
            </a:pPr>
            <a:r>
              <a:rPr lang="es-ES" sz="2400" dirty="0">
                <a:hlinkClick r:id="rId6"/>
              </a:rPr>
              <a:t>FAIR WORKWEEK SIGNED ORDINANCE</a:t>
            </a:r>
            <a:endParaRPr lang="es-ES" sz="2400" dirty="0"/>
          </a:p>
          <a:p>
            <a:pPr marL="342900" indent="-342900">
              <a:buAutoNum type="arabicPeriod"/>
            </a:pPr>
            <a:r>
              <a:rPr lang="en-US" sz="2400" dirty="0">
                <a:hlinkClick r:id="rId7"/>
              </a:rPr>
              <a:t>FAIR WORKWEEK SIGNED FINAL REGULATIONS</a:t>
            </a:r>
            <a:endParaRPr lang="en-US" sz="2400" dirty="0"/>
          </a:p>
          <a:p>
            <a:pPr marL="342900" indent="-342900">
              <a:buAutoNum type="arabicPeriod"/>
            </a:pPr>
            <a:r>
              <a:rPr lang="es-ES" sz="2400" dirty="0">
                <a:hlinkClick r:id="rId8"/>
              </a:rPr>
              <a:t>FREQUENTLY ASKED QUESTIONS </a:t>
            </a:r>
            <a:endParaRPr lang="es-ES" sz="2400" dirty="0"/>
          </a:p>
          <a:p>
            <a:pPr marL="342900" indent="-342900">
              <a:buAutoNum type="arabicPeriod"/>
            </a:pPr>
            <a:r>
              <a:rPr lang="es-ES" sz="2400" dirty="0">
                <a:hlinkClick r:id="rId9"/>
              </a:rPr>
              <a:t>PREDICTABILITY PAY STRUCTURE</a:t>
            </a:r>
            <a:endParaRPr lang="en-US" sz="2400" dirty="0">
              <a:solidFill>
                <a:schemeClr val="bg1"/>
              </a:solidFill>
            </a:endParaRPr>
          </a:p>
        </p:txBody>
      </p:sp>
      <p:pic>
        <p:nvPicPr>
          <p:cNvPr id="5" name="Audio Recording May 19, 2021 at 10:30:04 PM" descr="Audio Recording May 19, 2021 at 10:30:04 PM">
            <a:hlinkClick r:id="" action="ppaction://media"/>
            <a:extLst>
              <a:ext uri="{FF2B5EF4-FFF2-40B4-BE49-F238E27FC236}">
                <a16:creationId xmlns:a16="http://schemas.microsoft.com/office/drawing/2014/main" id="{AD4570D6-E994-404B-8624-E99772B112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1204743"/>
            <a:ext cx="8290560" cy="5527040"/>
          </a:xfrm>
          <a:prstGeom prst="rect">
            <a:avLst/>
          </a:prstGeom>
        </p:spPr>
      </p:pic>
      <p:sp>
        <p:nvSpPr>
          <p:cNvPr id="3" name="TextBox 3"/>
          <p:cNvSpPr txBox="1"/>
          <p:nvPr/>
        </p:nvSpPr>
        <p:spPr>
          <a:xfrm>
            <a:off x="914400" y="164137"/>
            <a:ext cx="7483812" cy="489173"/>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EMPLOYER RESOURCES</a:t>
            </a: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5">
            <a:extLst>
              <a:ext uri="{FF2B5EF4-FFF2-40B4-BE49-F238E27FC236}">
                <a16:creationId xmlns:a16="http://schemas.microsoft.com/office/drawing/2014/main" id="{C56BB725-BBD4-F742-8E3A-F17AAEAD9E70}"/>
              </a:ext>
            </a:extLst>
          </p:cNvPr>
          <p:cNvSpPr txBox="1"/>
          <p:nvPr/>
        </p:nvSpPr>
        <p:spPr>
          <a:xfrm>
            <a:off x="1143000" y="1295400"/>
            <a:ext cx="7772400" cy="3416320"/>
          </a:xfrm>
          <a:prstGeom prst="rect">
            <a:avLst/>
          </a:prstGeom>
          <a:noFill/>
        </p:spPr>
        <p:txBody>
          <a:bodyPr wrap="square" rtlCol="0">
            <a:spAutoFit/>
          </a:bodyPr>
          <a:lstStyle/>
          <a:p>
            <a:r>
              <a:rPr lang="en-US" sz="2400" dirty="0">
                <a:solidFill>
                  <a:schemeClr val="bg1"/>
                </a:solidFill>
              </a:rPr>
              <a:t>1. FAIR WORKWEEK POSTERS</a:t>
            </a:r>
          </a:p>
          <a:p>
            <a:r>
              <a:rPr lang="en-US" sz="2400" dirty="0">
                <a:solidFill>
                  <a:schemeClr val="bg1"/>
                </a:solidFill>
                <a:hlinkClick r:id="rId6"/>
              </a:rPr>
              <a:t>ENGLISH</a:t>
            </a:r>
            <a:r>
              <a:rPr lang="en-US" sz="2400" dirty="0">
                <a:solidFill>
                  <a:schemeClr val="bg1"/>
                </a:solidFill>
              </a:rPr>
              <a:t>	</a:t>
            </a:r>
            <a:r>
              <a:rPr lang="en-US" sz="2400" dirty="0">
                <a:solidFill>
                  <a:schemeClr val="bg1"/>
                </a:solidFill>
                <a:hlinkClick r:id="rId7"/>
              </a:rPr>
              <a:t>SPANISH</a:t>
            </a:r>
            <a:r>
              <a:rPr lang="en-US" sz="2400" dirty="0">
                <a:solidFill>
                  <a:schemeClr val="bg1"/>
                </a:solidFill>
              </a:rPr>
              <a:t>	</a:t>
            </a:r>
            <a:r>
              <a:rPr lang="en-US" sz="2400" dirty="0">
                <a:solidFill>
                  <a:schemeClr val="bg1"/>
                </a:solidFill>
                <a:hlinkClick r:id="rId8"/>
              </a:rPr>
              <a:t>CHINESE</a:t>
            </a:r>
            <a:r>
              <a:rPr lang="en-US" sz="2400" dirty="0">
                <a:solidFill>
                  <a:schemeClr val="bg1"/>
                </a:solidFill>
              </a:rPr>
              <a:t>	</a:t>
            </a:r>
            <a:r>
              <a:rPr lang="en-US" sz="2400" dirty="0">
                <a:solidFill>
                  <a:schemeClr val="bg1"/>
                </a:solidFill>
                <a:hlinkClick r:id="rId9"/>
              </a:rPr>
              <a:t>FARSI</a:t>
            </a:r>
            <a:endParaRPr lang="en-US" sz="2400" dirty="0">
              <a:solidFill>
                <a:schemeClr val="bg1"/>
              </a:solidFill>
            </a:endParaRPr>
          </a:p>
          <a:p>
            <a:endParaRPr lang="en-US" sz="2400" dirty="0">
              <a:solidFill>
                <a:schemeClr val="bg1"/>
              </a:solidFill>
            </a:endParaRPr>
          </a:p>
          <a:p>
            <a:r>
              <a:rPr lang="en-US" sz="2400" dirty="0">
                <a:solidFill>
                  <a:schemeClr val="bg1"/>
                </a:solidFill>
              </a:rPr>
              <a:t>2. FINAL DRAFT FAIR WORKWEEK NOTICE FOR EMPLOYEES </a:t>
            </a:r>
          </a:p>
          <a:p>
            <a:r>
              <a:rPr lang="en-US" sz="2400" dirty="0">
                <a:solidFill>
                  <a:schemeClr val="bg1"/>
                </a:solidFill>
                <a:hlinkClick r:id="rId10"/>
              </a:rPr>
              <a:t>ENGLISH</a:t>
            </a:r>
            <a:r>
              <a:rPr lang="en-US" sz="2400" dirty="0">
                <a:solidFill>
                  <a:schemeClr val="bg1"/>
                </a:solidFill>
              </a:rPr>
              <a:t>	</a:t>
            </a:r>
            <a:r>
              <a:rPr lang="en-US" sz="2400" dirty="0"/>
              <a:t>SPANISH</a:t>
            </a:r>
            <a:r>
              <a:rPr lang="en-US" sz="2400" dirty="0">
                <a:solidFill>
                  <a:schemeClr val="bg1"/>
                </a:solidFill>
              </a:rPr>
              <a:t>	</a:t>
            </a:r>
            <a:r>
              <a:rPr lang="en-US" sz="2400" dirty="0">
                <a:solidFill>
                  <a:schemeClr val="bg1"/>
                </a:solidFill>
                <a:hlinkClick r:id="rId11"/>
              </a:rPr>
              <a:t>CHINESE</a:t>
            </a:r>
            <a:r>
              <a:rPr lang="en-US" sz="2400" dirty="0">
                <a:solidFill>
                  <a:schemeClr val="bg1"/>
                </a:solidFill>
              </a:rPr>
              <a:t> 	</a:t>
            </a:r>
            <a:r>
              <a:rPr lang="en-US" sz="2400" dirty="0">
                <a:solidFill>
                  <a:schemeClr val="bg1"/>
                </a:solidFill>
                <a:hlinkClick r:id="rId12"/>
              </a:rPr>
              <a:t>FARSI</a:t>
            </a:r>
            <a:endParaRPr lang="en-US" sz="2400" dirty="0">
              <a:solidFill>
                <a:schemeClr val="bg1"/>
              </a:solidFill>
            </a:endParaRPr>
          </a:p>
          <a:p>
            <a:endParaRPr lang="en-US" sz="2400" dirty="0">
              <a:solidFill>
                <a:schemeClr val="bg1"/>
              </a:solidFill>
            </a:endParaRPr>
          </a:p>
          <a:p>
            <a:r>
              <a:rPr lang="en-US" sz="2400" dirty="0">
                <a:solidFill>
                  <a:schemeClr val="bg1"/>
                </a:solidFill>
              </a:rPr>
              <a:t>3. </a:t>
            </a:r>
            <a:r>
              <a:rPr lang="es-ES" sz="2400" dirty="0">
                <a:hlinkClick r:id="rId13"/>
              </a:rPr>
              <a:t>SAMPLE ADVANCE NOTICE FORM</a:t>
            </a:r>
            <a:endParaRPr lang="es-ES" sz="2400" dirty="0"/>
          </a:p>
          <a:p>
            <a:endParaRPr lang="en-US" sz="2400" dirty="0">
              <a:solidFill>
                <a:schemeClr val="bg1"/>
              </a:solidFill>
            </a:endParaRPr>
          </a:p>
          <a:p>
            <a:r>
              <a:rPr lang="en-US" sz="2400" dirty="0">
                <a:solidFill>
                  <a:schemeClr val="bg1"/>
                </a:solidFill>
              </a:rPr>
              <a:t>4. </a:t>
            </a:r>
            <a:r>
              <a:rPr lang="en-US" sz="2400" dirty="0">
                <a:solidFill>
                  <a:schemeClr val="bg1"/>
                </a:solidFill>
                <a:hlinkClick r:id="rId14"/>
              </a:rPr>
              <a:t>SAMPLE GOOD FAITH ESTIMATE FORM</a:t>
            </a:r>
            <a:endParaRPr lang="en-US" dirty="0"/>
          </a:p>
        </p:txBody>
      </p:sp>
      <p:pic>
        <p:nvPicPr>
          <p:cNvPr id="5" name="Audio Recording May 19, 2021 at 10:32:30 PM" descr="Audio Recording May 19, 2021 at 10:32:30 PM">
            <a:hlinkClick r:id="" action="ppaction://media"/>
            <a:extLst>
              <a:ext uri="{FF2B5EF4-FFF2-40B4-BE49-F238E27FC236}">
                <a16:creationId xmlns:a16="http://schemas.microsoft.com/office/drawing/2014/main" id="{7337A2D4-7E5D-1748-8A93-7D613546675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3000"/>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515910"/>
          </a:xfrm>
          <a:prstGeom prst="rect">
            <a:avLst/>
          </a:prstGeom>
        </p:spPr>
        <p:txBody>
          <a:bodyPr lIns="0" tIns="0" rIns="0" bIns="0" rtlCol="0" anchor="t">
            <a:spAutoFit/>
          </a:bodyPr>
          <a:lstStyle/>
          <a:p>
            <a:pPr algn="ctr">
              <a:lnSpc>
                <a:spcPts val="4253"/>
              </a:lnSpc>
            </a:pPr>
            <a:r>
              <a:rPr lang="en-US" sz="3038" spc="577" dirty="0">
                <a:solidFill>
                  <a:srgbClr val="FFFFFF"/>
                </a:solidFill>
                <a:latin typeface="Montserrat Light"/>
              </a:rPr>
              <a:t> </a:t>
            </a:r>
            <a:r>
              <a:rPr lang="es-ES" sz="3200" dirty="0">
                <a:solidFill>
                  <a:schemeClr val="bg1"/>
                </a:solidFill>
              </a:rPr>
              <a:t>EMPLOYEE RESOURCES</a:t>
            </a:r>
            <a:endParaRPr lang="en-US" sz="3038" spc="577" dirty="0">
              <a:solidFill>
                <a:schemeClr val="bg1"/>
              </a:solidFill>
              <a:latin typeface="Montserrat Light"/>
            </a:endParaRP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5">
            <a:extLst>
              <a:ext uri="{FF2B5EF4-FFF2-40B4-BE49-F238E27FC236}">
                <a16:creationId xmlns:a16="http://schemas.microsoft.com/office/drawing/2014/main" id="{5710BE1C-EA47-234C-9420-B6B4A062763A}"/>
              </a:ext>
            </a:extLst>
          </p:cNvPr>
          <p:cNvSpPr txBox="1"/>
          <p:nvPr/>
        </p:nvSpPr>
        <p:spPr>
          <a:xfrm>
            <a:off x="1066800" y="1524000"/>
            <a:ext cx="6477000" cy="461665"/>
          </a:xfrm>
          <a:prstGeom prst="rect">
            <a:avLst/>
          </a:prstGeom>
          <a:noFill/>
        </p:spPr>
        <p:txBody>
          <a:bodyPr wrap="square" rtlCol="0">
            <a:spAutoFit/>
          </a:bodyPr>
          <a:lstStyle/>
          <a:p>
            <a:r>
              <a:rPr lang="es-ES" sz="2400" dirty="0">
                <a:solidFill>
                  <a:schemeClr val="bg1"/>
                </a:solidFill>
                <a:hlinkClick r:id="rId6"/>
              </a:rPr>
              <a:t>FAIR WORKWEEK EMPLOYEE CLAIM FORM</a:t>
            </a:r>
            <a:endParaRPr lang="en-US" sz="2400" dirty="0">
              <a:solidFill>
                <a:schemeClr val="bg1"/>
              </a:solidFill>
            </a:endParaRPr>
          </a:p>
        </p:txBody>
      </p:sp>
      <p:pic>
        <p:nvPicPr>
          <p:cNvPr id="5" name="Audio Recording May 19, 2021 at 10:34:39 PM" descr="Audio Recording May 19, 2021 at 10:34:39 PM">
            <a:hlinkClick r:id="" action="ppaction://media"/>
            <a:extLst>
              <a:ext uri="{FF2B5EF4-FFF2-40B4-BE49-F238E27FC236}">
                <a16:creationId xmlns:a16="http://schemas.microsoft.com/office/drawing/2014/main" id="{8EADBE7A-4A7F-7E44-83A9-A07F413AA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1000"/>
          </a:blip>
          <a:srcRect/>
          <a:stretch>
            <a:fillRect/>
          </a:stretch>
        </p:blipFill>
        <p:spPr>
          <a:xfrm>
            <a:off x="731520" y="894080"/>
            <a:ext cx="8290560" cy="5527040"/>
          </a:xfrm>
          <a:prstGeom prst="rect">
            <a:avLst/>
          </a:prstGeom>
        </p:spPr>
      </p:pic>
      <p:sp>
        <p:nvSpPr>
          <p:cNvPr id="3" name="TextBox 3"/>
          <p:cNvSpPr txBox="1"/>
          <p:nvPr/>
        </p:nvSpPr>
        <p:spPr>
          <a:xfrm>
            <a:off x="933613" y="231592"/>
            <a:ext cx="7483812" cy="515910"/>
          </a:xfrm>
          <a:prstGeom prst="rect">
            <a:avLst/>
          </a:prstGeom>
        </p:spPr>
        <p:txBody>
          <a:bodyPr lIns="0" tIns="0" rIns="0" bIns="0" rtlCol="0" anchor="t">
            <a:spAutoFit/>
          </a:bodyPr>
          <a:lstStyle/>
          <a:p>
            <a:pPr algn="ctr">
              <a:lnSpc>
                <a:spcPts val="4253"/>
              </a:lnSpc>
            </a:pPr>
            <a:r>
              <a:rPr lang="es-ES" sz="3200" dirty="0">
                <a:solidFill>
                  <a:schemeClr val="bg1"/>
                </a:solidFill>
              </a:rPr>
              <a:t>CONTACT US!</a:t>
            </a:r>
            <a:endParaRPr lang="en-US" sz="3038" spc="577" dirty="0">
              <a:solidFill>
                <a:schemeClr val="bg1"/>
              </a:solidFill>
              <a:latin typeface="Montserrat Light"/>
            </a:endParaRPr>
          </a:p>
        </p:txBody>
      </p:sp>
      <p:sp>
        <p:nvSpPr>
          <p:cNvPr id="4" name="TextBox 4"/>
          <p:cNvSpPr txBox="1"/>
          <p:nvPr/>
        </p:nvSpPr>
        <p:spPr>
          <a:xfrm>
            <a:off x="5393059" y="6808202"/>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1371593" y="1343267"/>
            <a:ext cx="5683986" cy="574196"/>
          </a:xfrm>
          <a:prstGeom prst="rect">
            <a:avLst/>
          </a:prstGeom>
        </p:spPr>
        <p:txBody>
          <a:bodyPr wrap="square" lIns="0" tIns="0" rIns="0" bIns="0" rtlCol="0" anchor="t">
            <a:spAutoFit/>
          </a:bodyPr>
          <a:lstStyle/>
          <a:p>
            <a:pPr algn="ctr">
              <a:lnSpc>
                <a:spcPts val="4759"/>
              </a:lnSpc>
            </a:pPr>
            <a:r>
              <a:rPr lang="en-US" sz="3400" dirty="0">
                <a:solidFill>
                  <a:srgbClr val="0070C0"/>
                </a:solidFill>
                <a:latin typeface="Open Sans"/>
              </a:rPr>
              <a:t>PHONE : (510) 596-4351 </a:t>
            </a:r>
          </a:p>
        </p:txBody>
      </p:sp>
      <p:sp>
        <p:nvSpPr>
          <p:cNvPr id="7" name="TextBox 7"/>
          <p:cNvSpPr txBox="1"/>
          <p:nvPr/>
        </p:nvSpPr>
        <p:spPr>
          <a:xfrm>
            <a:off x="832922" y="2272847"/>
            <a:ext cx="7549086" cy="1119071"/>
          </a:xfrm>
          <a:prstGeom prst="rect">
            <a:avLst/>
          </a:prstGeom>
        </p:spPr>
        <p:txBody>
          <a:bodyPr lIns="0" tIns="0" rIns="0" bIns="0" rtlCol="0" anchor="t">
            <a:spAutoFit/>
          </a:bodyPr>
          <a:lstStyle/>
          <a:p>
            <a:pPr algn="ctr">
              <a:lnSpc>
                <a:spcPts val="4468"/>
              </a:lnSpc>
            </a:pPr>
            <a:r>
              <a:rPr lang="en-US" sz="3192" dirty="0">
                <a:solidFill>
                  <a:srgbClr val="0070C0"/>
                </a:solidFill>
                <a:latin typeface="Montserrat Light"/>
              </a:rPr>
              <a:t>E-MAIL: FAIRWORKWEEK@EMERYVILLE.ORG</a:t>
            </a:r>
          </a:p>
        </p:txBody>
      </p:sp>
      <p:sp>
        <p:nvSpPr>
          <p:cNvPr id="8" name="TextBox 8"/>
          <p:cNvSpPr txBox="1"/>
          <p:nvPr/>
        </p:nvSpPr>
        <p:spPr>
          <a:xfrm>
            <a:off x="832922" y="5562600"/>
            <a:ext cx="8398997" cy="547329"/>
          </a:xfrm>
          <a:prstGeom prst="rect">
            <a:avLst/>
          </a:prstGeom>
        </p:spPr>
        <p:txBody>
          <a:bodyPr lIns="0" tIns="0" rIns="0" bIns="0" rtlCol="0" anchor="t">
            <a:spAutoFit/>
          </a:bodyPr>
          <a:lstStyle/>
          <a:p>
            <a:pPr>
              <a:lnSpc>
                <a:spcPts val="4822"/>
              </a:lnSpc>
            </a:pPr>
            <a:r>
              <a:rPr lang="en-US" sz="3444" dirty="0">
                <a:solidFill>
                  <a:srgbClr val="0070C0"/>
                </a:solidFill>
                <a:latin typeface="Montserrat Light"/>
              </a:rPr>
              <a:t>OFFICE: 1313 PARK AVE., EMERYVILLE  </a:t>
            </a:r>
          </a:p>
        </p:txBody>
      </p:sp>
      <p:pic>
        <p:nvPicPr>
          <p:cNvPr id="10" name="Audio Recording May 19, 2021 at 10:27:00 PM" descr="Audio Recording May 19, 2021 at 10:27:00 PM">
            <a:hlinkClick r:id="" action="ppaction://media"/>
            <a:extLst>
              <a:ext uri="{FF2B5EF4-FFF2-40B4-BE49-F238E27FC236}">
                <a16:creationId xmlns:a16="http://schemas.microsoft.com/office/drawing/2014/main" id="{B4C606CA-4C78-FB43-8B51-C1E901E84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1065" y="353849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rcRect l="37940" t="15741" r="2355" b="5061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5541" y="-15541"/>
            <a:ext cx="9796477" cy="3275662"/>
            <a:chOff x="0" y="0"/>
            <a:chExt cx="13061969" cy="4367549"/>
          </a:xfrm>
        </p:grpSpPr>
        <p:pic>
          <p:nvPicPr>
            <p:cNvPr id="3" name="Picture 3"/>
            <p:cNvPicPr>
              <a:picLocks noChangeAspect="1"/>
            </p:cNvPicPr>
            <p:nvPr/>
          </p:nvPicPr>
          <p:blipFill>
            <a:blip r:embed="rId5">
              <a:alphaModFix amt="44999"/>
            </a:blip>
            <a:srcRect t="24922" b="24922"/>
            <a:stretch>
              <a:fillRect/>
            </a:stretch>
          </p:blipFill>
          <p:spPr>
            <a:xfrm>
              <a:off x="0" y="0"/>
              <a:ext cx="13061969" cy="4367549"/>
            </a:xfrm>
            <a:prstGeom prst="rect">
              <a:avLst/>
            </a:prstGeom>
          </p:spPr>
        </p:pic>
      </p:grpSp>
      <p:sp>
        <p:nvSpPr>
          <p:cNvPr id="4" name="TextBox 4"/>
          <p:cNvSpPr txBox="1"/>
          <p:nvPr/>
        </p:nvSpPr>
        <p:spPr>
          <a:xfrm>
            <a:off x="349567" y="3193446"/>
            <a:ext cx="8639390" cy="1243131"/>
          </a:xfrm>
          <a:prstGeom prst="rect">
            <a:avLst/>
          </a:prstGeom>
        </p:spPr>
        <p:txBody>
          <a:bodyPr lIns="0" tIns="0" rIns="0" bIns="0" rtlCol="0" anchor="t">
            <a:spAutoFit/>
          </a:bodyPr>
          <a:lstStyle/>
          <a:p>
            <a:pPr>
              <a:lnSpc>
                <a:spcPts val="4954"/>
              </a:lnSpc>
            </a:pPr>
            <a:r>
              <a:rPr lang="en-US" sz="3539" spc="672" dirty="0">
                <a:solidFill>
                  <a:srgbClr val="F2F2F2"/>
                </a:solidFill>
                <a:latin typeface="Montserrat Light"/>
              </a:rPr>
              <a:t>FAIR WORKWEEK ORDINANCE</a:t>
            </a:r>
          </a:p>
        </p:txBody>
      </p:sp>
      <p:sp>
        <p:nvSpPr>
          <p:cNvPr id="5" name="TextBox 5"/>
          <p:cNvSpPr txBox="1"/>
          <p:nvPr/>
        </p:nvSpPr>
        <p:spPr>
          <a:xfrm>
            <a:off x="349567" y="4520300"/>
            <a:ext cx="6686550" cy="410048"/>
          </a:xfrm>
          <a:prstGeom prst="rect">
            <a:avLst/>
          </a:prstGeom>
        </p:spPr>
        <p:txBody>
          <a:bodyPr lIns="0" tIns="0" rIns="0" bIns="0" rtlCol="0" anchor="t">
            <a:spAutoFit/>
          </a:bodyPr>
          <a:lstStyle/>
          <a:p>
            <a:pPr>
              <a:lnSpc>
                <a:spcPts val="3557"/>
              </a:lnSpc>
            </a:pPr>
            <a:r>
              <a:rPr lang="en-US" sz="2092" spc="167" dirty="0">
                <a:solidFill>
                  <a:srgbClr val="F2F2F2"/>
                </a:solidFill>
                <a:latin typeface="Montserrat Light"/>
              </a:rPr>
              <a:t>Adopted July 1, 2017</a:t>
            </a:r>
          </a:p>
        </p:txBody>
      </p:sp>
      <p:sp>
        <p:nvSpPr>
          <p:cNvPr id="6" name="TextBox 6"/>
          <p:cNvSpPr txBox="1"/>
          <p:nvPr/>
        </p:nvSpPr>
        <p:spPr>
          <a:xfrm>
            <a:off x="349567" y="5046980"/>
            <a:ext cx="9733799" cy="2268220"/>
          </a:xfrm>
          <a:prstGeom prst="rect">
            <a:avLst/>
          </a:prstGeom>
        </p:spPr>
        <p:txBody>
          <a:bodyPr lIns="0" tIns="0" rIns="0" bIns="0" rtlCol="0" anchor="t">
            <a:spAutoFit/>
          </a:bodyPr>
          <a:lstStyle/>
          <a:p>
            <a:pPr>
              <a:lnSpc>
                <a:spcPts val="3079"/>
              </a:lnSpc>
            </a:pPr>
            <a:r>
              <a:rPr lang="en-US" sz="2200" dirty="0">
                <a:solidFill>
                  <a:srgbClr val="FFFFFF"/>
                </a:solidFill>
                <a:latin typeface="Montserrat Light"/>
              </a:rPr>
              <a:t>Requires employers to provide:</a:t>
            </a:r>
          </a:p>
          <a:p>
            <a:pPr marL="474980" lvl="1" indent="-237490">
              <a:lnSpc>
                <a:spcPts val="3079"/>
              </a:lnSpc>
              <a:buFont typeface="Arial"/>
              <a:buChar char="•"/>
            </a:pPr>
            <a:r>
              <a:rPr lang="en-US" sz="2200" dirty="0">
                <a:solidFill>
                  <a:srgbClr val="FFFFFF"/>
                </a:solidFill>
                <a:latin typeface="Montserrat Light"/>
              </a:rPr>
              <a:t>Advance notice of work schedule and changes</a:t>
            </a:r>
          </a:p>
          <a:p>
            <a:pPr marL="474980" lvl="1" indent="-237490">
              <a:lnSpc>
                <a:spcPts val="3079"/>
              </a:lnSpc>
              <a:buFont typeface="Arial"/>
              <a:buChar char="•"/>
            </a:pPr>
            <a:r>
              <a:rPr lang="en-US" sz="2200" dirty="0">
                <a:solidFill>
                  <a:srgbClr val="FFFFFF"/>
                </a:solidFill>
                <a:latin typeface="Montserrat Light"/>
              </a:rPr>
              <a:t>Right to rest</a:t>
            </a:r>
          </a:p>
          <a:p>
            <a:pPr marL="474980" lvl="1" indent="-237490">
              <a:lnSpc>
                <a:spcPts val="3079"/>
              </a:lnSpc>
              <a:buFont typeface="Arial"/>
              <a:buChar char="•"/>
            </a:pPr>
            <a:r>
              <a:rPr lang="en-US" sz="2200" dirty="0">
                <a:solidFill>
                  <a:srgbClr val="FFFFFF"/>
                </a:solidFill>
                <a:latin typeface="Montserrat Light"/>
              </a:rPr>
              <a:t>Notice to decline &amp; compensation for schedule changes</a:t>
            </a:r>
          </a:p>
          <a:p>
            <a:pPr marL="474980" lvl="1" indent="-237490">
              <a:lnSpc>
                <a:spcPts val="3079"/>
              </a:lnSpc>
              <a:buFont typeface="Arial"/>
              <a:buChar char="•"/>
            </a:pPr>
            <a:r>
              <a:rPr lang="en-US" sz="2200" dirty="0">
                <a:solidFill>
                  <a:srgbClr val="FFFFFF"/>
                </a:solidFill>
                <a:latin typeface="Montserrat Light"/>
              </a:rPr>
              <a:t>Offer work to existing workers &amp; right to request flexible schedule </a:t>
            </a:r>
          </a:p>
          <a:p>
            <a:pPr>
              <a:lnSpc>
                <a:spcPts val="3079"/>
              </a:lnSpc>
            </a:pPr>
            <a:endParaRPr lang="en-US" sz="2200" dirty="0">
              <a:solidFill>
                <a:srgbClr val="FFFFFF"/>
              </a:solidFill>
              <a:latin typeface="Montserrat Light"/>
            </a:endParaRPr>
          </a:p>
        </p:txBody>
      </p:sp>
      <p:pic>
        <p:nvPicPr>
          <p:cNvPr id="8" name="Audio Recording Apr 16, 2021 at 9:14:02 PM" descr="Audio Recording Apr 16, 2021 at 9:14:02 PM">
            <a:hlinkClick r:id="" action="ppaction://media"/>
            <a:extLst>
              <a:ext uri="{FF2B5EF4-FFF2-40B4-BE49-F238E27FC236}">
                <a16:creationId xmlns:a16="http://schemas.microsoft.com/office/drawing/2014/main" id="{14490652-FF68-D045-9C03-E779946017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rcRect l="37940" t="15741" r="2355" b="5061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239097" y="-47195"/>
            <a:ext cx="4541839" cy="7422394"/>
            <a:chOff x="0" y="0"/>
            <a:chExt cx="6055786" cy="9896525"/>
          </a:xfrm>
        </p:grpSpPr>
        <p:pic>
          <p:nvPicPr>
            <p:cNvPr id="3" name="Picture 3"/>
            <p:cNvPicPr>
              <a:picLocks noChangeAspect="1"/>
            </p:cNvPicPr>
            <p:nvPr/>
          </p:nvPicPr>
          <p:blipFill>
            <a:blip r:embed="rId5">
              <a:alphaModFix amt="44999"/>
            </a:blip>
            <a:srcRect l="29602" r="29602"/>
            <a:stretch>
              <a:fillRect/>
            </a:stretch>
          </p:blipFill>
          <p:spPr>
            <a:xfrm>
              <a:off x="0" y="0"/>
              <a:ext cx="6055786" cy="9896525"/>
            </a:xfrm>
            <a:prstGeom prst="rect">
              <a:avLst/>
            </a:prstGeom>
          </p:spPr>
        </p:pic>
      </p:grpSp>
      <p:sp>
        <p:nvSpPr>
          <p:cNvPr id="4" name="TextBox 4"/>
          <p:cNvSpPr txBox="1"/>
          <p:nvPr/>
        </p:nvSpPr>
        <p:spPr>
          <a:xfrm>
            <a:off x="438326" y="146354"/>
            <a:ext cx="4400550" cy="1456083"/>
          </a:xfrm>
          <a:prstGeom prst="rect">
            <a:avLst/>
          </a:prstGeom>
        </p:spPr>
        <p:txBody>
          <a:bodyPr lIns="0" tIns="0" rIns="0" bIns="0" rtlCol="0" anchor="t">
            <a:spAutoFit/>
          </a:bodyPr>
          <a:lstStyle/>
          <a:p>
            <a:pPr algn="ctr">
              <a:lnSpc>
                <a:spcPts val="5843"/>
              </a:lnSpc>
            </a:pPr>
            <a:r>
              <a:rPr lang="en-US" sz="4173" spc="793" dirty="0">
                <a:solidFill>
                  <a:srgbClr val="F2F2F2"/>
                </a:solidFill>
                <a:latin typeface="Montserrat Light"/>
              </a:rPr>
              <a:t>COVERED EMPLOYERS </a:t>
            </a:r>
          </a:p>
        </p:txBody>
      </p:sp>
      <p:sp>
        <p:nvSpPr>
          <p:cNvPr id="5" name="TextBox 5"/>
          <p:cNvSpPr txBox="1"/>
          <p:nvPr/>
        </p:nvSpPr>
        <p:spPr>
          <a:xfrm>
            <a:off x="728394" y="2305688"/>
            <a:ext cx="3752850" cy="638175"/>
          </a:xfrm>
          <a:prstGeom prst="rect">
            <a:avLst/>
          </a:prstGeom>
        </p:spPr>
        <p:txBody>
          <a:bodyPr lIns="0" tIns="0" rIns="0" bIns="0" rtlCol="0" anchor="t">
            <a:spAutoFit/>
          </a:bodyPr>
          <a:lstStyle/>
          <a:p>
            <a:pPr>
              <a:lnSpc>
                <a:spcPts val="4452"/>
              </a:lnSpc>
            </a:pPr>
            <a:r>
              <a:rPr lang="en-US" sz="3180" spc="604" dirty="0">
                <a:solidFill>
                  <a:srgbClr val="F2F2F2"/>
                </a:solidFill>
                <a:latin typeface="Montserrat Classic"/>
              </a:rPr>
              <a:t>01</a:t>
            </a:r>
          </a:p>
        </p:txBody>
      </p:sp>
      <p:sp>
        <p:nvSpPr>
          <p:cNvPr id="6" name="TextBox 6"/>
          <p:cNvSpPr txBox="1"/>
          <p:nvPr/>
        </p:nvSpPr>
        <p:spPr>
          <a:xfrm>
            <a:off x="731520" y="2905763"/>
            <a:ext cx="4052531" cy="356566"/>
          </a:xfrm>
          <a:prstGeom prst="rect">
            <a:avLst/>
          </a:prstGeom>
        </p:spPr>
        <p:txBody>
          <a:bodyPr lIns="0" tIns="0" rIns="0" bIns="0" rtlCol="0" anchor="t">
            <a:spAutoFit/>
          </a:bodyPr>
          <a:lstStyle/>
          <a:p>
            <a:pPr algn="ctr">
              <a:lnSpc>
                <a:spcPts val="2921"/>
              </a:lnSpc>
            </a:pPr>
            <a:r>
              <a:rPr lang="en-US" sz="2086" spc="396" dirty="0">
                <a:solidFill>
                  <a:srgbClr val="F2F2F2"/>
                </a:solidFill>
                <a:latin typeface="Montserrat Light"/>
              </a:rPr>
              <a:t>LARGE RETAIL FIRMS </a:t>
            </a:r>
          </a:p>
        </p:txBody>
      </p:sp>
      <p:sp>
        <p:nvSpPr>
          <p:cNvPr id="7" name="TextBox 7"/>
          <p:cNvSpPr txBox="1"/>
          <p:nvPr/>
        </p:nvSpPr>
        <p:spPr>
          <a:xfrm>
            <a:off x="731520" y="4087390"/>
            <a:ext cx="3752850" cy="638175"/>
          </a:xfrm>
          <a:prstGeom prst="rect">
            <a:avLst/>
          </a:prstGeom>
        </p:spPr>
        <p:txBody>
          <a:bodyPr lIns="0" tIns="0" rIns="0" bIns="0" rtlCol="0" anchor="t">
            <a:spAutoFit/>
          </a:bodyPr>
          <a:lstStyle/>
          <a:p>
            <a:pPr>
              <a:lnSpc>
                <a:spcPts val="4452"/>
              </a:lnSpc>
            </a:pPr>
            <a:r>
              <a:rPr lang="en-US" sz="3180" spc="604" dirty="0">
                <a:solidFill>
                  <a:srgbClr val="F2F2F2"/>
                </a:solidFill>
                <a:latin typeface="Montserrat Classic"/>
              </a:rPr>
              <a:t>02</a:t>
            </a:r>
          </a:p>
        </p:txBody>
      </p:sp>
      <p:sp>
        <p:nvSpPr>
          <p:cNvPr id="8" name="TextBox 8"/>
          <p:cNvSpPr txBox="1"/>
          <p:nvPr/>
        </p:nvSpPr>
        <p:spPr>
          <a:xfrm>
            <a:off x="731520" y="4794145"/>
            <a:ext cx="4052531" cy="728041"/>
          </a:xfrm>
          <a:prstGeom prst="rect">
            <a:avLst/>
          </a:prstGeom>
        </p:spPr>
        <p:txBody>
          <a:bodyPr lIns="0" tIns="0" rIns="0" bIns="0" rtlCol="0" anchor="t">
            <a:spAutoFit/>
          </a:bodyPr>
          <a:lstStyle/>
          <a:p>
            <a:pPr algn="ctr">
              <a:lnSpc>
                <a:spcPts val="2921"/>
              </a:lnSpc>
            </a:pPr>
            <a:r>
              <a:rPr lang="en-US" sz="2086" spc="396" dirty="0">
                <a:solidFill>
                  <a:srgbClr val="F2F2F2"/>
                </a:solidFill>
                <a:latin typeface="Montserrat Light"/>
              </a:rPr>
              <a:t>LARGE FAST FOOD FIRMS</a:t>
            </a:r>
          </a:p>
        </p:txBody>
      </p:sp>
      <p:sp>
        <p:nvSpPr>
          <p:cNvPr id="9" name="TextBox 9"/>
          <p:cNvSpPr txBox="1"/>
          <p:nvPr/>
        </p:nvSpPr>
        <p:spPr>
          <a:xfrm>
            <a:off x="240804" y="3452178"/>
            <a:ext cx="4635996" cy="372745"/>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56+ EMPLOYEES (EE's) </a:t>
            </a:r>
            <a:r>
              <a:rPr lang="en-US" sz="2200" u="sng" dirty="0">
                <a:solidFill>
                  <a:srgbClr val="FFFFFF"/>
                </a:solidFill>
                <a:latin typeface="Montserrat Light Bold"/>
              </a:rPr>
              <a:t>GLOBALLY</a:t>
            </a:r>
          </a:p>
        </p:txBody>
      </p:sp>
      <p:sp>
        <p:nvSpPr>
          <p:cNvPr id="10" name="TextBox 10"/>
          <p:cNvSpPr txBox="1"/>
          <p:nvPr/>
        </p:nvSpPr>
        <p:spPr>
          <a:xfrm>
            <a:off x="477564" y="5692748"/>
            <a:ext cx="4332982" cy="372745"/>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56+ OR MORE EE'S</a:t>
            </a:r>
            <a:r>
              <a:rPr lang="en-US" sz="2200" u="sng" dirty="0">
                <a:solidFill>
                  <a:srgbClr val="FFFFFF"/>
                </a:solidFill>
                <a:latin typeface="Montserrat Light Bold"/>
              </a:rPr>
              <a:t> GLOBALLY</a:t>
            </a:r>
            <a:r>
              <a:rPr lang="en-US" sz="2200" dirty="0">
                <a:solidFill>
                  <a:srgbClr val="FFFFFF"/>
                </a:solidFill>
                <a:latin typeface="Montserrat Light"/>
              </a:rPr>
              <a:t>  </a:t>
            </a:r>
          </a:p>
        </p:txBody>
      </p:sp>
      <p:sp>
        <p:nvSpPr>
          <p:cNvPr id="11" name="TextBox 11"/>
          <p:cNvSpPr txBox="1"/>
          <p:nvPr/>
        </p:nvSpPr>
        <p:spPr>
          <a:xfrm>
            <a:off x="136748" y="6192520"/>
            <a:ext cx="4775448" cy="363220"/>
          </a:xfrm>
          <a:prstGeom prst="rect">
            <a:avLst/>
          </a:prstGeom>
        </p:spPr>
        <p:txBody>
          <a:bodyPr lIns="0" tIns="0" rIns="0" bIns="0" rtlCol="0" anchor="t">
            <a:spAutoFit/>
          </a:bodyPr>
          <a:lstStyle/>
          <a:p>
            <a:pPr algn="ctr">
              <a:lnSpc>
                <a:spcPts val="3079"/>
              </a:lnSpc>
            </a:pPr>
            <a:r>
              <a:rPr lang="en-US" sz="2200" dirty="0">
                <a:solidFill>
                  <a:srgbClr val="FFFFFF"/>
                </a:solidFill>
                <a:latin typeface="Montserrat Light"/>
              </a:rPr>
              <a:t>&amp; 20+ IN THE CITY </a:t>
            </a:r>
          </a:p>
        </p:txBody>
      </p:sp>
      <p:pic>
        <p:nvPicPr>
          <p:cNvPr id="12" name="Audio Recording Apr 16, 2021 at 9:17:11 PM" descr="Audio Recording Apr 16, 2021 at 9:17:11 PM">
            <a:hlinkClick r:id="" action="ppaction://media"/>
            <a:extLst>
              <a:ext uri="{FF2B5EF4-FFF2-40B4-BE49-F238E27FC236}">
                <a16:creationId xmlns:a16="http://schemas.microsoft.com/office/drawing/2014/main" id="{9D6D44B9-B556-7443-9FAD-8FDFADF0AD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5148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"EMPLOYEE" DEFINITION </a:t>
            </a:r>
          </a:p>
        </p:txBody>
      </p:sp>
      <p:sp>
        <p:nvSpPr>
          <p:cNvPr id="4" name="TextBox 4"/>
          <p:cNvSpPr txBox="1"/>
          <p:nvPr/>
        </p:nvSpPr>
        <p:spPr>
          <a:xfrm>
            <a:off x="862150" y="1625941"/>
            <a:ext cx="6743700" cy="339090"/>
          </a:xfrm>
          <a:prstGeom prst="rect">
            <a:avLst/>
          </a:prstGeom>
        </p:spPr>
        <p:txBody>
          <a:bodyPr lIns="0" tIns="0" rIns="0" bIns="0" rtlCol="0" anchor="t">
            <a:spAutoFit/>
          </a:bodyPr>
          <a:lstStyle/>
          <a:p>
            <a:pPr>
              <a:lnSpc>
                <a:spcPts val="2834"/>
              </a:lnSpc>
            </a:pPr>
            <a:r>
              <a:rPr lang="en-US" sz="2024" spc="222" dirty="0">
                <a:solidFill>
                  <a:srgbClr val="F2F2F2"/>
                </a:solidFill>
                <a:latin typeface="Montserrat Light"/>
              </a:rPr>
              <a:t>"EMPLOYEE" SHALL BE ANY PERSON, WHO:</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731520" y="2168337"/>
            <a:ext cx="6743700" cy="744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WORKS A MINUIM OF 2 HOURS IN EMERYVILLE IN A CALENDAR WEEK</a:t>
            </a:r>
          </a:p>
        </p:txBody>
      </p:sp>
      <p:sp>
        <p:nvSpPr>
          <p:cNvPr id="7" name="TextBox 7"/>
          <p:cNvSpPr txBox="1"/>
          <p:nvPr/>
        </p:nvSpPr>
        <p:spPr>
          <a:xfrm>
            <a:off x="652598" y="3294380"/>
            <a:ext cx="6743700" cy="1125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QUALIFIES AS EMPLOYEE ENTITLED TO MINIMUM WAGE PAYMENT FROM ANY EMPLOYER IN CALIFORNIA  </a:t>
            </a:r>
          </a:p>
        </p:txBody>
      </p:sp>
      <p:sp>
        <p:nvSpPr>
          <p:cNvPr id="8" name="TextBox 8"/>
          <p:cNvSpPr txBox="1"/>
          <p:nvPr/>
        </p:nvSpPr>
        <p:spPr>
          <a:xfrm>
            <a:off x="652598" y="783155"/>
            <a:ext cx="7343831"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PER SECTION 5-39.01(d)</a:t>
            </a:r>
          </a:p>
        </p:txBody>
      </p:sp>
      <p:sp>
        <p:nvSpPr>
          <p:cNvPr id="9" name="TextBox 9"/>
          <p:cNvSpPr txBox="1"/>
          <p:nvPr/>
        </p:nvSpPr>
        <p:spPr>
          <a:xfrm>
            <a:off x="731520" y="4628818"/>
            <a:ext cx="7842243"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LEARNERS / EMPLOYEES IN TRAINING </a:t>
            </a:r>
          </a:p>
        </p:txBody>
      </p:sp>
      <p:pic>
        <p:nvPicPr>
          <p:cNvPr id="10" name="Audio Recording Apr 16, 2021 at 9:27:10 PM" descr="Audio Recording Apr 16, 2021 at 9:27:10 PM">
            <a:hlinkClick r:id="" action="ppaction://media"/>
            <a:extLst>
              <a:ext uri="{FF2B5EF4-FFF2-40B4-BE49-F238E27FC236}">
                <a16:creationId xmlns:a16="http://schemas.microsoft.com/office/drawing/2014/main" id="{636A290F-DEB4-4B47-8C3E-15EBA7D8AE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HOW IS EMPLOYER SIZE DETERMINED?</a:t>
            </a:r>
          </a:p>
        </p:txBody>
      </p:sp>
      <p:sp>
        <p:nvSpPr>
          <p:cNvPr id="4" name="TextBox 4"/>
          <p:cNvSpPr txBox="1"/>
          <p:nvPr/>
        </p:nvSpPr>
        <p:spPr>
          <a:xfrm>
            <a:off x="862150" y="1625941"/>
            <a:ext cx="7662790" cy="691515"/>
          </a:xfrm>
          <a:prstGeom prst="rect">
            <a:avLst/>
          </a:prstGeom>
        </p:spPr>
        <p:txBody>
          <a:bodyPr wrap="square" lIns="0" tIns="0" rIns="0" bIns="0" rtlCol="0" anchor="t">
            <a:spAutoFit/>
          </a:bodyPr>
          <a:lstStyle/>
          <a:p>
            <a:pPr>
              <a:lnSpc>
                <a:spcPts val="2834"/>
              </a:lnSpc>
            </a:pPr>
            <a:r>
              <a:rPr lang="en-US" sz="2024" spc="222" dirty="0">
                <a:solidFill>
                  <a:srgbClr val="F2F2F2"/>
                </a:solidFill>
                <a:latin typeface="Montserrat Light"/>
              </a:rPr>
              <a:t>BASED ON THE NUMBER OF THE FOLLOWING EMPLOYEES: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731520" y="2554771"/>
            <a:ext cx="6743700" cy="363220"/>
          </a:xfrm>
          <a:prstGeom prst="rect">
            <a:avLst/>
          </a:prstGeom>
        </p:spPr>
        <p:txBody>
          <a:bodyPr lIns="0" tIns="0" rIns="0" bIns="0" rtlCol="0" anchor="t">
            <a:spAutoFit/>
          </a:bodyPr>
          <a:lstStyle/>
          <a:p>
            <a:pPr marL="474980" lvl="1" indent="-237490" algn="just">
              <a:lnSpc>
                <a:spcPts val="3079"/>
              </a:lnSpc>
              <a:buFont typeface="Arial"/>
              <a:buChar char="•"/>
            </a:pPr>
            <a:r>
              <a:rPr lang="en-US" sz="2200" dirty="0">
                <a:solidFill>
                  <a:srgbClr val="F2F2F2"/>
                </a:solidFill>
                <a:latin typeface="Montserrat Light"/>
              </a:rPr>
              <a:t>TEMPORARY</a:t>
            </a:r>
          </a:p>
        </p:txBody>
      </p:sp>
      <p:sp>
        <p:nvSpPr>
          <p:cNvPr id="7" name="TextBox 7"/>
          <p:cNvSpPr txBox="1"/>
          <p:nvPr/>
        </p:nvSpPr>
        <p:spPr>
          <a:xfrm>
            <a:off x="731520" y="3294380"/>
            <a:ext cx="674370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ON-CALL</a:t>
            </a:r>
          </a:p>
        </p:txBody>
      </p:sp>
      <p:sp>
        <p:nvSpPr>
          <p:cNvPr id="8" name="TextBox 8"/>
          <p:cNvSpPr txBox="1"/>
          <p:nvPr/>
        </p:nvSpPr>
        <p:spPr>
          <a:xfrm>
            <a:off x="731520" y="2940953"/>
            <a:ext cx="674370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2F2F2"/>
                </a:solidFill>
                <a:latin typeface="Montserrat Light"/>
              </a:rPr>
              <a:t>SEASONAL </a:t>
            </a:r>
          </a:p>
        </p:txBody>
      </p:sp>
      <p:sp>
        <p:nvSpPr>
          <p:cNvPr id="9" name="TextBox 9"/>
          <p:cNvSpPr txBox="1"/>
          <p:nvPr/>
        </p:nvSpPr>
        <p:spPr>
          <a:xfrm>
            <a:off x="1020051" y="4146169"/>
            <a:ext cx="6976378" cy="1179594"/>
          </a:xfrm>
          <a:prstGeom prst="rect">
            <a:avLst/>
          </a:prstGeom>
        </p:spPr>
        <p:txBody>
          <a:bodyPr lIns="0" tIns="0" rIns="0" bIns="0" rtlCol="0" anchor="t">
            <a:spAutoFit/>
          </a:bodyPr>
          <a:lstStyle/>
          <a:p>
            <a:pPr algn="ctr">
              <a:lnSpc>
                <a:spcPts val="3179"/>
              </a:lnSpc>
            </a:pPr>
            <a:r>
              <a:rPr lang="en-US" sz="2270" dirty="0">
                <a:solidFill>
                  <a:srgbClr val="F2F2F2"/>
                </a:solidFill>
                <a:latin typeface="Montserrat Light"/>
              </a:rPr>
              <a:t>WHO WORK </a:t>
            </a:r>
            <a:r>
              <a:rPr lang="en-US" sz="2270" dirty="0">
                <a:solidFill>
                  <a:srgbClr val="F2F2F2"/>
                </a:solidFill>
                <a:latin typeface="Montserrat Light Bold"/>
              </a:rPr>
              <a:t>RETAIL</a:t>
            </a:r>
            <a:r>
              <a:rPr lang="en-US" sz="2270" dirty="0">
                <a:solidFill>
                  <a:srgbClr val="F2F2F2"/>
                </a:solidFill>
                <a:latin typeface="Montserrat Light"/>
              </a:rPr>
              <a:t> OR A</a:t>
            </a:r>
            <a:r>
              <a:rPr lang="en-US" sz="2270" dirty="0">
                <a:solidFill>
                  <a:srgbClr val="F2F2F2"/>
                </a:solidFill>
                <a:latin typeface="Montserrat Light Bold"/>
              </a:rPr>
              <a:t> FAST FOOD</a:t>
            </a:r>
            <a:r>
              <a:rPr lang="en-US" sz="2270" dirty="0">
                <a:solidFill>
                  <a:srgbClr val="F2F2F2"/>
                </a:solidFill>
                <a:latin typeface="Montserrat Light"/>
              </a:rPr>
              <a:t> FIRM AND MEET THE DEFINITION SET FORTH IN SECTION 5-39.01(d).  </a:t>
            </a:r>
          </a:p>
        </p:txBody>
      </p:sp>
      <p:pic>
        <p:nvPicPr>
          <p:cNvPr id="10" name="Audio Recording Apr 16, 2021 at 9:31:06 PM" descr="Audio Recording Apr 16, 2021 at 9:31:06 PM">
            <a:hlinkClick r:id="" action="ppaction://media"/>
            <a:extLst>
              <a:ext uri="{FF2B5EF4-FFF2-40B4-BE49-F238E27FC236}">
                <a16:creationId xmlns:a16="http://schemas.microsoft.com/office/drawing/2014/main" id="{2E3B8773-4B9F-7340-A745-12F9099145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rcRect l="36596" t="15562" r="3699" b="5079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37000"/>
          </a:blip>
          <a:srcRect b="16763"/>
          <a:stretch>
            <a:fillRect/>
          </a:stretch>
        </p:blipFill>
        <p:spPr>
          <a:xfrm>
            <a:off x="731520" y="1489625"/>
            <a:ext cx="7662790" cy="4783699"/>
          </a:xfrm>
          <a:prstGeom prst="rect">
            <a:avLst/>
          </a:prstGeom>
        </p:spPr>
      </p:pic>
      <p:sp>
        <p:nvSpPr>
          <p:cNvPr id="3" name="TextBox 3"/>
          <p:cNvSpPr txBox="1"/>
          <p:nvPr/>
        </p:nvSpPr>
        <p:spPr>
          <a:xfrm>
            <a:off x="652598" y="306432"/>
            <a:ext cx="7343831" cy="1048223"/>
          </a:xfrm>
          <a:prstGeom prst="rect">
            <a:avLst/>
          </a:prstGeom>
        </p:spPr>
        <p:txBody>
          <a:bodyPr lIns="0" tIns="0" rIns="0" bIns="0" rtlCol="0" anchor="t">
            <a:spAutoFit/>
          </a:bodyPr>
          <a:lstStyle/>
          <a:p>
            <a:pPr algn="ctr">
              <a:lnSpc>
                <a:spcPts val="4173"/>
              </a:lnSpc>
            </a:pPr>
            <a:r>
              <a:rPr lang="en-US" sz="2981" spc="566" dirty="0">
                <a:solidFill>
                  <a:srgbClr val="F2F2F2"/>
                </a:solidFill>
                <a:latin typeface="Montserrat Light"/>
              </a:rPr>
              <a:t>HOW IS EMPLOYER SIZE DETERMINED?</a:t>
            </a:r>
          </a:p>
        </p:txBody>
      </p:sp>
      <p:sp>
        <p:nvSpPr>
          <p:cNvPr id="4" name="TextBox 4"/>
          <p:cNvSpPr txBox="1"/>
          <p:nvPr/>
        </p:nvSpPr>
        <p:spPr>
          <a:xfrm>
            <a:off x="862150" y="1616416"/>
            <a:ext cx="7421035" cy="378846"/>
          </a:xfrm>
          <a:prstGeom prst="rect">
            <a:avLst/>
          </a:prstGeom>
        </p:spPr>
        <p:txBody>
          <a:bodyPr lIns="0" tIns="0" rIns="0" bIns="0" rtlCol="0" anchor="t">
            <a:spAutoFit/>
          </a:bodyPr>
          <a:lstStyle/>
          <a:p>
            <a:pPr algn="just">
              <a:lnSpc>
                <a:spcPts val="3119"/>
              </a:lnSpc>
            </a:pPr>
            <a:r>
              <a:rPr lang="en-US" sz="2228" spc="245" dirty="0">
                <a:solidFill>
                  <a:srgbClr val="F2F2F2"/>
                </a:solidFill>
                <a:latin typeface="Montserrat Light"/>
              </a:rPr>
              <a:t>THE EMPLOYER SIZE IS CALCULATED BY: </a:t>
            </a:r>
          </a:p>
        </p:txBody>
      </p:sp>
      <p:sp>
        <p:nvSpPr>
          <p:cNvPr id="5" name="TextBox 5"/>
          <p:cNvSpPr txBox="1"/>
          <p:nvPr/>
        </p:nvSpPr>
        <p:spPr>
          <a:xfrm>
            <a:off x="4935855" y="6383655"/>
            <a:ext cx="4086225" cy="165258"/>
          </a:xfrm>
          <a:prstGeom prst="rect">
            <a:avLst/>
          </a:prstGeom>
        </p:spPr>
        <p:txBody>
          <a:bodyPr lIns="0" tIns="0" rIns="0" bIns="0" rtlCol="0" anchor="t">
            <a:spAutoFit/>
          </a:bodyPr>
          <a:lstStyle/>
          <a:p>
            <a:pPr algn="r">
              <a:lnSpc>
                <a:spcPts val="1391"/>
              </a:lnSpc>
            </a:pPr>
            <a:r>
              <a:rPr lang="en-US" sz="993" spc="387" dirty="0">
                <a:solidFill>
                  <a:srgbClr val="F2F2F2"/>
                </a:solidFill>
                <a:latin typeface="Montserrat Light"/>
              </a:rPr>
              <a:t>WWW.CI.EMERYVILLE.CA.US</a:t>
            </a:r>
          </a:p>
        </p:txBody>
      </p:sp>
      <p:sp>
        <p:nvSpPr>
          <p:cNvPr id="6" name="TextBox 6"/>
          <p:cNvSpPr txBox="1"/>
          <p:nvPr/>
        </p:nvSpPr>
        <p:spPr>
          <a:xfrm>
            <a:off x="731520" y="4493260"/>
            <a:ext cx="6743700" cy="363220"/>
          </a:xfrm>
          <a:prstGeom prst="rect">
            <a:avLst/>
          </a:prstGeom>
        </p:spPr>
        <p:txBody>
          <a:bodyPr lIns="0" tIns="0" rIns="0" bIns="0" rtlCol="0" anchor="t">
            <a:spAutoFit/>
          </a:bodyPr>
          <a:lstStyle/>
          <a:p>
            <a:pPr>
              <a:lnSpc>
                <a:spcPts val="3079"/>
              </a:lnSpc>
            </a:pPr>
            <a:r>
              <a:rPr lang="en-US" sz="2200" dirty="0">
                <a:solidFill>
                  <a:srgbClr val="F2F2F2"/>
                </a:solidFill>
                <a:latin typeface="Montserrat Light"/>
              </a:rPr>
              <a:t>AND NOT BY NUMBER OF: </a:t>
            </a:r>
          </a:p>
        </p:txBody>
      </p:sp>
      <p:sp>
        <p:nvSpPr>
          <p:cNvPr id="7" name="TextBox 7"/>
          <p:cNvSpPr txBox="1"/>
          <p:nvPr/>
        </p:nvSpPr>
        <p:spPr>
          <a:xfrm>
            <a:off x="836324" y="5003962"/>
            <a:ext cx="6976378" cy="383217"/>
          </a:xfrm>
          <a:prstGeom prst="rect">
            <a:avLst/>
          </a:prstGeom>
        </p:spPr>
        <p:txBody>
          <a:bodyPr lIns="0" tIns="0" rIns="0" bIns="0" rtlCol="0" anchor="t">
            <a:spAutoFit/>
          </a:bodyPr>
          <a:lstStyle/>
          <a:p>
            <a:pPr marL="490280" lvl="1" indent="-245140">
              <a:lnSpc>
                <a:spcPts val="3179"/>
              </a:lnSpc>
              <a:buFont typeface="Arial"/>
              <a:buChar char="•"/>
            </a:pPr>
            <a:r>
              <a:rPr lang="en-US" sz="2270" dirty="0">
                <a:solidFill>
                  <a:srgbClr val="F2F2F2"/>
                </a:solidFill>
                <a:latin typeface="Montserrat Light"/>
              </a:rPr>
              <a:t>EMPLOYEES AT EACH LOCATION </a:t>
            </a:r>
          </a:p>
        </p:txBody>
      </p:sp>
      <p:sp>
        <p:nvSpPr>
          <p:cNvPr id="8" name="TextBox 8"/>
          <p:cNvSpPr txBox="1"/>
          <p:nvPr/>
        </p:nvSpPr>
        <p:spPr>
          <a:xfrm>
            <a:off x="865821" y="5440520"/>
            <a:ext cx="6976378"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FULL TIME EMPLOYEES (FTEs)</a:t>
            </a:r>
          </a:p>
        </p:txBody>
      </p:sp>
      <p:sp>
        <p:nvSpPr>
          <p:cNvPr id="9" name="TextBox 9"/>
          <p:cNvSpPr txBox="1"/>
          <p:nvPr/>
        </p:nvSpPr>
        <p:spPr>
          <a:xfrm>
            <a:off x="862150" y="2962228"/>
            <a:ext cx="2122529" cy="363220"/>
          </a:xfrm>
          <a:prstGeom prst="rect">
            <a:avLst/>
          </a:prstGeom>
        </p:spPr>
        <p:txBody>
          <a:bodyPr lIns="0" tIns="0" rIns="0" bIns="0" rtlCol="0" anchor="t">
            <a:spAutoFit/>
          </a:bodyPr>
          <a:lstStyle/>
          <a:p>
            <a:pPr algn="ctr">
              <a:lnSpc>
                <a:spcPts val="3079"/>
              </a:lnSpc>
            </a:pPr>
            <a:r>
              <a:rPr lang="en-US" sz="2200" dirty="0">
                <a:solidFill>
                  <a:srgbClr val="F2F2F2"/>
                </a:solidFill>
                <a:latin typeface="Montserrat Light"/>
              </a:rPr>
              <a:t>INCLUDES:</a:t>
            </a:r>
          </a:p>
        </p:txBody>
      </p:sp>
      <p:sp>
        <p:nvSpPr>
          <p:cNvPr id="10" name="TextBox 10"/>
          <p:cNvSpPr txBox="1"/>
          <p:nvPr/>
        </p:nvSpPr>
        <p:spPr>
          <a:xfrm>
            <a:off x="865821" y="3434273"/>
            <a:ext cx="5176229" cy="399028"/>
          </a:xfrm>
          <a:prstGeom prst="rect">
            <a:avLst/>
          </a:prstGeom>
        </p:spPr>
        <p:txBody>
          <a:bodyPr lIns="0" tIns="0" rIns="0" bIns="0" rtlCol="0" anchor="t">
            <a:spAutoFit/>
          </a:bodyPr>
          <a:lstStyle/>
          <a:p>
            <a:pPr marL="494459" lvl="1" indent="-247229">
              <a:lnSpc>
                <a:spcPts val="3206"/>
              </a:lnSpc>
              <a:buFont typeface="Arial"/>
              <a:buChar char="•"/>
            </a:pPr>
            <a:r>
              <a:rPr lang="en-US" sz="2290" dirty="0">
                <a:solidFill>
                  <a:srgbClr val="FFFFFF"/>
                </a:solidFill>
                <a:latin typeface="Montserrat Light"/>
              </a:rPr>
              <a:t>PART-TIME</a:t>
            </a:r>
          </a:p>
        </p:txBody>
      </p:sp>
      <p:sp>
        <p:nvSpPr>
          <p:cNvPr id="11" name="TextBox 11"/>
          <p:cNvSpPr txBox="1"/>
          <p:nvPr/>
        </p:nvSpPr>
        <p:spPr>
          <a:xfrm>
            <a:off x="865821" y="3843374"/>
            <a:ext cx="7662790" cy="363220"/>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FULL-TIME</a:t>
            </a:r>
          </a:p>
        </p:txBody>
      </p:sp>
      <p:sp>
        <p:nvSpPr>
          <p:cNvPr id="12" name="TextBox 12"/>
          <p:cNvSpPr txBox="1"/>
          <p:nvPr/>
        </p:nvSpPr>
        <p:spPr>
          <a:xfrm>
            <a:off x="862150" y="2069759"/>
            <a:ext cx="7662790" cy="753745"/>
          </a:xfrm>
          <a:prstGeom prst="rect">
            <a:avLst/>
          </a:prstGeom>
        </p:spPr>
        <p:txBody>
          <a:bodyPr lIns="0" tIns="0" rIns="0" bIns="0" rtlCol="0" anchor="t">
            <a:spAutoFit/>
          </a:bodyPr>
          <a:lstStyle/>
          <a:p>
            <a:pPr marL="474980" lvl="1" indent="-237490">
              <a:lnSpc>
                <a:spcPts val="3079"/>
              </a:lnSpc>
              <a:buFont typeface="Arial"/>
              <a:buChar char="•"/>
            </a:pPr>
            <a:r>
              <a:rPr lang="en-US" sz="2200" dirty="0">
                <a:solidFill>
                  <a:srgbClr val="FFFFFF"/>
                </a:solidFill>
                <a:latin typeface="Montserrat Light"/>
              </a:rPr>
              <a:t>THE </a:t>
            </a:r>
            <a:r>
              <a:rPr lang="en-US" sz="2200" dirty="0">
                <a:solidFill>
                  <a:srgbClr val="FFFFFF"/>
                </a:solidFill>
                <a:latin typeface="Montserrat Light Bold"/>
              </a:rPr>
              <a:t>TOTAL</a:t>
            </a:r>
            <a:r>
              <a:rPr lang="en-US" sz="2200" dirty="0">
                <a:solidFill>
                  <a:srgbClr val="FFFFFF"/>
                </a:solidFill>
                <a:latin typeface="Montserrat Light"/>
              </a:rPr>
              <a:t> NUMBER OF ALL </a:t>
            </a:r>
            <a:r>
              <a:rPr lang="en-US" sz="2200" dirty="0">
                <a:solidFill>
                  <a:srgbClr val="FFFFFF"/>
                </a:solidFill>
                <a:latin typeface="Montserrat Light Bold"/>
              </a:rPr>
              <a:t>EMPLOYEES</a:t>
            </a:r>
            <a:r>
              <a:rPr lang="en-US" sz="2200" dirty="0">
                <a:solidFill>
                  <a:srgbClr val="FFFFFF"/>
                </a:solidFill>
                <a:latin typeface="Montserrat Light"/>
              </a:rPr>
              <a:t> IN THE CITY OF EMERYVILLE</a:t>
            </a:r>
            <a:r>
              <a:rPr lang="en-US" sz="1200" dirty="0">
                <a:solidFill>
                  <a:srgbClr val="FFFFFF"/>
                </a:solidFill>
                <a:latin typeface="Montserrat Light"/>
              </a:rPr>
              <a:t> </a:t>
            </a:r>
          </a:p>
        </p:txBody>
      </p:sp>
      <p:pic>
        <p:nvPicPr>
          <p:cNvPr id="13" name="Audio Recording Apr 16, 2021 at 9:33:54 PM" descr="Audio Recording Apr 16, 2021 at 9:33:54 PM">
            <a:hlinkClick r:id="" action="ppaction://media"/>
            <a:extLst>
              <a:ext uri="{FF2B5EF4-FFF2-40B4-BE49-F238E27FC236}">
                <a16:creationId xmlns:a16="http://schemas.microsoft.com/office/drawing/2014/main" id="{7069E0F9-0E78-7F4E-8BE3-5E5D4CFE4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3251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2419</Words>
  <Application>Microsoft Macintosh PowerPoint</Application>
  <PresentationFormat>Custom</PresentationFormat>
  <Paragraphs>312</Paragraphs>
  <Slides>48</Slides>
  <Notes>0</Notes>
  <HiddenSlides>0</HiddenSlides>
  <MMClips>48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Open Sans</vt:lpstr>
      <vt:lpstr>Open Sans Light Bold</vt:lpstr>
      <vt:lpstr>Open Sans Light</vt:lpstr>
      <vt:lpstr>Montserrat Light Bold</vt:lpstr>
      <vt:lpstr>Montserrat Light</vt:lpstr>
      <vt:lpstr>Montserrat Classic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Gradient Presentation</dc:title>
  <cp:lastModifiedBy>lucia sanchez</cp:lastModifiedBy>
  <cp:revision>26</cp:revision>
  <dcterms:created xsi:type="dcterms:W3CDTF">2006-08-16T00:00:00Z</dcterms:created>
  <dcterms:modified xsi:type="dcterms:W3CDTF">2021-05-20T08:13:24Z</dcterms:modified>
  <dc:identifier>DAEZC8ksezU</dc:identifier>
</cp:coreProperties>
</file>