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58" r:id="rId7"/>
    <p:sldId id="287" r:id="rId8"/>
    <p:sldId id="324" r:id="rId9"/>
    <p:sldId id="289" r:id="rId10"/>
    <p:sldId id="259" r:id="rId11"/>
    <p:sldId id="309" r:id="rId12"/>
    <p:sldId id="288" r:id="rId13"/>
    <p:sldId id="348" r:id="rId14"/>
    <p:sldId id="260" r:id="rId15"/>
    <p:sldId id="313" r:id="rId16"/>
    <p:sldId id="325" r:id="rId17"/>
    <p:sldId id="349" r:id="rId18"/>
    <p:sldId id="261" r:id="rId19"/>
    <p:sldId id="291" r:id="rId20"/>
    <p:sldId id="326" r:id="rId21"/>
    <p:sldId id="350" r:id="rId22"/>
    <p:sldId id="262" r:id="rId23"/>
    <p:sldId id="312" r:id="rId24"/>
    <p:sldId id="327" r:id="rId25"/>
    <p:sldId id="351" r:id="rId26"/>
    <p:sldId id="263" r:id="rId27"/>
    <p:sldId id="290" r:id="rId28"/>
    <p:sldId id="328" r:id="rId29"/>
    <p:sldId id="352" r:id="rId30"/>
    <p:sldId id="264" r:id="rId31"/>
    <p:sldId id="304" r:id="rId32"/>
    <p:sldId id="329" r:id="rId33"/>
    <p:sldId id="353" r:id="rId34"/>
    <p:sldId id="265" r:id="rId35"/>
    <p:sldId id="311" r:id="rId36"/>
    <p:sldId id="330" r:id="rId37"/>
    <p:sldId id="354" r:id="rId38"/>
    <p:sldId id="372" r:id="rId39"/>
    <p:sldId id="310" r:id="rId40"/>
    <p:sldId id="331" r:id="rId41"/>
    <p:sldId id="355" r:id="rId42"/>
    <p:sldId id="373" r:id="rId43"/>
    <p:sldId id="314" r:id="rId44"/>
    <p:sldId id="332" r:id="rId45"/>
    <p:sldId id="356" r:id="rId46"/>
    <p:sldId id="268" r:id="rId47"/>
    <p:sldId id="374" r:id="rId48"/>
    <p:sldId id="299" r:id="rId49"/>
    <p:sldId id="333" r:id="rId50"/>
    <p:sldId id="357" r:id="rId51"/>
    <p:sldId id="269" r:id="rId52"/>
    <p:sldId id="307" r:id="rId53"/>
    <p:sldId id="334" r:id="rId54"/>
    <p:sldId id="358" r:id="rId55"/>
    <p:sldId id="270" r:id="rId56"/>
    <p:sldId id="306" r:id="rId57"/>
    <p:sldId id="335" r:id="rId58"/>
    <p:sldId id="359" r:id="rId59"/>
    <p:sldId id="271" r:id="rId60"/>
    <p:sldId id="305" r:id="rId61"/>
    <p:sldId id="336" r:id="rId62"/>
    <p:sldId id="360" r:id="rId63"/>
    <p:sldId id="272" r:id="rId64"/>
    <p:sldId id="301" r:id="rId65"/>
    <p:sldId id="337" r:id="rId66"/>
    <p:sldId id="361" r:id="rId67"/>
    <p:sldId id="273" r:id="rId68"/>
    <p:sldId id="323" r:id="rId69"/>
    <p:sldId id="338" r:id="rId70"/>
    <p:sldId id="362" r:id="rId71"/>
    <p:sldId id="274" r:id="rId72"/>
    <p:sldId id="322" r:id="rId73"/>
    <p:sldId id="339" r:id="rId74"/>
    <p:sldId id="363" r:id="rId75"/>
    <p:sldId id="275" r:id="rId76"/>
    <p:sldId id="321" r:id="rId77"/>
    <p:sldId id="340" r:id="rId78"/>
    <p:sldId id="364" r:id="rId79"/>
    <p:sldId id="276" r:id="rId80"/>
    <p:sldId id="320" r:id="rId81"/>
    <p:sldId id="341" r:id="rId82"/>
    <p:sldId id="365" r:id="rId83"/>
    <p:sldId id="277" r:id="rId84"/>
    <p:sldId id="319" r:id="rId85"/>
    <p:sldId id="342" r:id="rId86"/>
    <p:sldId id="366" r:id="rId87"/>
    <p:sldId id="278" r:id="rId88"/>
    <p:sldId id="318" r:id="rId89"/>
    <p:sldId id="343" r:id="rId90"/>
    <p:sldId id="367" r:id="rId91"/>
    <p:sldId id="279" r:id="rId92"/>
    <p:sldId id="317" r:id="rId93"/>
    <p:sldId id="344" r:id="rId94"/>
    <p:sldId id="368" r:id="rId95"/>
    <p:sldId id="280" r:id="rId96"/>
    <p:sldId id="316" r:id="rId97"/>
    <p:sldId id="345" r:id="rId98"/>
    <p:sldId id="369" r:id="rId99"/>
    <p:sldId id="281" r:id="rId100"/>
    <p:sldId id="308" r:id="rId101"/>
    <p:sldId id="346" r:id="rId102"/>
    <p:sldId id="370" r:id="rId103"/>
    <p:sldId id="282" r:id="rId104"/>
    <p:sldId id="315" r:id="rId105"/>
    <p:sldId id="347" r:id="rId106"/>
    <p:sldId id="371" r:id="rId107"/>
  </p:sldIdLst>
  <p:sldSz cx="9753600" cy="7315200"/>
  <p:notesSz cx="6858000" cy="9144000"/>
  <p:embeddedFontLst>
    <p:embeddedFont>
      <p:font typeface="Arimo" panose="020B0604020202020204" pitchFamily="34" charset="0"/>
      <p:regular r:id="rId108"/>
    </p:embeddedFont>
    <p:embeddedFont>
      <p:font typeface="Calibri" panose="020F0502020204030204" pitchFamily="34" charset="0"/>
      <p:regular r:id="rId109"/>
      <p:bold r:id="rId110"/>
      <p:italic r:id="rId111"/>
      <p:boldItalic r:id="rId112"/>
    </p:embeddedFont>
    <p:embeddedFont>
      <p:font typeface="Montserrat" pitchFamily="2" charset="77"/>
      <p:regular r:id="rId113"/>
      <p:bold r:id="rId114"/>
      <p:italic r:id="rId115"/>
      <p:boldItalic r:id="rId116"/>
    </p:embeddedFont>
    <p:embeddedFont>
      <p:font typeface="Montserrat Classic" pitchFamily="2" charset="77"/>
      <p:regular r:id="rId117"/>
    </p:embeddedFont>
    <p:embeddedFont>
      <p:font typeface="Montserrat Light" panose="020F0302020204030204" pitchFamily="34" charset="0"/>
      <p:regular r:id="rId118"/>
      <p:italic r:id="rId119"/>
    </p:embeddedFont>
    <p:embeddedFont>
      <p:font typeface="Open Sans" panose="020B0606030504020204" pitchFamily="34" charset="0"/>
      <p:regular r:id="rId120"/>
      <p:bold r:id="rId121"/>
      <p:italic r:id="rId122"/>
      <p:boldItalic r:id="rId123"/>
    </p:embeddedFont>
    <p:embeddedFont>
      <p:font typeface="Open Sans Light" panose="020B0306030504020204" pitchFamily="34" charset="0"/>
      <p:regular r:id="rId124"/>
      <p:italic r:id="rId1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176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1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6.fntdata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4" Type="http://schemas.openxmlformats.org/officeDocument/2006/relationships/font" Target="fonts/font17.fntdata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3.fntdata"/><Relationship Id="rId125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26" t="16497" r="37769" b="49863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 l="5268" r="5268" b="24765"/>
          <a:stretch>
            <a:fillRect/>
          </a:stretch>
        </p:blipFill>
        <p:spPr>
          <a:xfrm>
            <a:off x="4936679" y="910779"/>
            <a:ext cx="4486957" cy="2515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53000"/>
          </a:blip>
          <a:srcRect l="1438" t="1349" r="1044" b="16960"/>
          <a:stretch>
            <a:fillRect/>
          </a:stretch>
        </p:blipFill>
        <p:spPr>
          <a:xfrm>
            <a:off x="3380002" y="3426326"/>
            <a:ext cx="4733393" cy="2446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>
            <a:off x="7281317" y="3221123"/>
            <a:ext cx="2142319" cy="14282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48000"/>
          </a:blip>
          <a:srcRect l="1726" r="1726"/>
          <a:stretch>
            <a:fillRect/>
          </a:stretch>
        </p:blipFill>
        <p:spPr>
          <a:xfrm>
            <a:off x="1865948" y="3426326"/>
            <a:ext cx="2556510" cy="1765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7178" y="319685"/>
            <a:ext cx="5734050" cy="41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</a:pPr>
            <a:r>
              <a:rPr lang="en-US" sz="1192" spc="226" dirty="0">
                <a:solidFill>
                  <a:srgbClr val="F2F2F2"/>
                </a:solidFill>
                <a:latin typeface="Montserrat Classic"/>
              </a:rPr>
              <a:t>FORMACIÓN EN ESTÁNDARES LABORALES</a:t>
            </a:r>
          </a:p>
          <a:p>
            <a:pPr>
              <a:lnSpc>
                <a:spcPts val="1669"/>
              </a:lnSpc>
            </a:pPr>
            <a:r>
              <a:rPr lang="en-US" sz="1192" spc="226" dirty="0">
                <a:solidFill>
                  <a:srgbClr val="F2F2F2"/>
                </a:solidFill>
                <a:latin typeface="Montserrat Classic"/>
              </a:rPr>
              <a:t>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6703" y="5993130"/>
            <a:ext cx="5154977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4"/>
              </a:lnSpc>
            </a:pPr>
            <a:r>
              <a:rPr lang="en-US" sz="1192" spc="226" dirty="0">
                <a:solidFill>
                  <a:srgbClr val="F2F2F2"/>
                </a:solidFill>
                <a:latin typeface="Montserrat Classic"/>
              </a:rPr>
              <a:t>ORDENANZA DE LA S</a:t>
            </a:r>
            <a:r>
              <a:rPr lang="en-US" sz="1125" spc="213" dirty="0">
                <a:solidFill>
                  <a:srgbClr val="F2F2F2"/>
                </a:solidFill>
                <a:latin typeface="Montserrat Classic"/>
              </a:rPr>
              <a:t>EMANA LABORAL JUSTA</a:t>
            </a:r>
          </a:p>
          <a:p>
            <a:pPr>
              <a:lnSpc>
                <a:spcPts val="1574"/>
              </a:lnSpc>
            </a:pPr>
            <a:r>
              <a:rPr lang="en-US" sz="1125" spc="213" dirty="0">
                <a:solidFill>
                  <a:srgbClr val="F2F2F2"/>
                </a:solidFill>
                <a:latin typeface="Montserrat Classic"/>
              </a:rPr>
              <a:t>CÓDIGO MUNICIPAL DE EMERYVILLE,</a:t>
            </a:r>
          </a:p>
          <a:p>
            <a:pPr>
              <a:lnSpc>
                <a:spcPts val="1574"/>
              </a:lnSpc>
            </a:pPr>
            <a:r>
              <a:rPr lang="en-US" sz="1125" spc="213" dirty="0">
                <a:solidFill>
                  <a:srgbClr val="F2F2F2"/>
                </a:solidFill>
                <a:latin typeface="Montserrat Classic"/>
              </a:rPr>
              <a:t>CAPÍTULO 39 DEL TÍTULO 5</a:t>
            </a:r>
          </a:p>
          <a:p>
            <a:pPr>
              <a:lnSpc>
                <a:spcPts val="1574"/>
              </a:lnSpc>
            </a:pPr>
            <a:endParaRPr lang="en-US" sz="1125" spc="213" dirty="0">
              <a:solidFill>
                <a:srgbClr val="F2F2F2"/>
              </a:solidFill>
              <a:latin typeface="Montserrat Class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04992" y="6555105"/>
            <a:ext cx="3240564" cy="17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1"/>
              </a:lnSpc>
            </a:pPr>
            <a:r>
              <a:rPr lang="en-US" sz="993" spc="387" dirty="0">
                <a:solidFill>
                  <a:srgbClr val="F2F2F2"/>
                </a:solidFill>
                <a:latin typeface="Montserrat Classic"/>
              </a:rPr>
              <a:t>WWW.CI.EMERYVILLE.CA.US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7178" y="834579"/>
            <a:ext cx="9255511" cy="3538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56" spc="846" dirty="0">
                <a:solidFill>
                  <a:srgbClr val="F2F2F2"/>
                </a:solidFill>
                <a:latin typeface="Montserrat Light"/>
              </a:rPr>
              <a:t>CUESTIONARIO DE LA SEMANA LABORAL JUSTA</a:t>
            </a:r>
          </a:p>
          <a:p>
            <a:pPr>
              <a:lnSpc>
                <a:spcPts val="9660"/>
              </a:lnSpc>
            </a:pPr>
            <a:endParaRPr lang="en-US" sz="6956" spc="1321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A6ECF-BAAA-3446-8300-794BF3E4588B}"/>
              </a:ext>
            </a:extLst>
          </p:cNvPr>
          <p:cNvSpPr txBox="1"/>
          <p:nvPr/>
        </p:nvSpPr>
        <p:spPr>
          <a:xfrm>
            <a:off x="7180157" y="488458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hlinkClick r:id="" action="ppaction://hlinkshowjump?jump=nextslide"/>
              </a:rPr>
              <a:t>EMPEZAR </a:t>
            </a:r>
            <a:r>
              <a:rPr lang="en-US" sz="36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7500" y="5759327"/>
            <a:ext cx="9287231" cy="86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Todo lo anterior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2F2F2"/>
                </a:solidFill>
                <a:latin typeface="Open Sans Light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5282" y="411813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DE ACUERDO CON LA ORDENANZA DE FWW, LOS EMPLEADOS CUBIERTOS POR LA ORDENANZA DE FWW INCLUYEN: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59BA4-164B-5949-8A48-C7808E99AF5D}"/>
              </a:ext>
            </a:extLst>
          </p:cNvPr>
          <p:cNvSpPr txBox="1"/>
          <p:nvPr/>
        </p:nvSpPr>
        <p:spPr>
          <a:xfrm>
            <a:off x="304800" y="2078730"/>
            <a:ext cx="7091749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A. </a:t>
            </a: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Trabajar un mínimo de 2 horas por semana en Emeryville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43A7C-7808-A143-B38B-36E6680F1C58}"/>
              </a:ext>
            </a:extLst>
          </p:cNvPr>
          <p:cNvSpPr txBox="1"/>
          <p:nvPr/>
        </p:nvSpPr>
        <p:spPr>
          <a:xfrm>
            <a:off x="304800" y="3133815"/>
            <a:ext cx="8463350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B. Empleado con derecho al min. salario de cualquier empleador en California 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A5747-B478-BF47-B779-2517DACD859E}"/>
              </a:ext>
            </a:extLst>
          </p:cNvPr>
          <p:cNvSpPr txBox="1"/>
          <p:nvPr/>
        </p:nvSpPr>
        <p:spPr>
          <a:xfrm>
            <a:off x="304800" y="4236138"/>
            <a:ext cx="7816157" cy="50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C. Estudiantes y empleados en entrenamiento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9FDC1-0938-704A-9C83-A2F84C13468F}"/>
              </a:ext>
            </a:extLst>
          </p:cNvPr>
          <p:cNvSpPr txBox="1"/>
          <p:nvPr/>
        </p:nvSpPr>
        <p:spPr>
          <a:xfrm>
            <a:off x="304800" y="4956898"/>
            <a:ext cx="537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D. B y C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51724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5146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172200" y="2952360"/>
            <a:ext cx="2775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CONTINUACION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522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CE5D3-6301-9140-B332-CE1705648DD2}"/>
              </a:ext>
            </a:extLst>
          </p:cNvPr>
          <p:cNvSpPr txBox="1"/>
          <p:nvPr/>
        </p:nvSpPr>
        <p:spPr>
          <a:xfrm>
            <a:off x="304800" y="1267760"/>
            <a:ext cx="933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EL EMPLEADO PUEDE PRESENTAR UNA RECLAMACIÓN ANTE LA CIUDAD DE EMERYVILLE: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438C-50AE-0A46-9395-7692D3FE602B}"/>
              </a:ext>
            </a:extLst>
          </p:cNvPr>
          <p:cNvSpPr txBox="1"/>
          <p:nvPr/>
        </p:nvSpPr>
        <p:spPr>
          <a:xfrm>
            <a:off x="533400" y="2264520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A. COMPLETANDO UN FORMULARIO DE QUEJA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F7E9C-35D2-384A-95AE-F570E4706AB1}"/>
              </a:ext>
            </a:extLst>
          </p:cNvPr>
          <p:cNvSpPr txBox="1"/>
          <p:nvPr/>
        </p:nvSpPr>
        <p:spPr>
          <a:xfrm>
            <a:off x="533400" y="3135684"/>
            <a:ext cx="647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B. PROPORCIONANDO DOCUMENTACIÓN DE APOYO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C8EDE-0294-4442-8B5E-FEBED12CE313}"/>
              </a:ext>
            </a:extLst>
          </p:cNvPr>
          <p:cNvSpPr txBox="1"/>
          <p:nvPr/>
        </p:nvSpPr>
        <p:spPr>
          <a:xfrm>
            <a:off x="514924" y="3923616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C. EN PERSONA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E9BC4-506B-5743-A389-DA5B4A987A56}"/>
              </a:ext>
            </a:extLst>
          </p:cNvPr>
          <p:cNvSpPr txBox="1"/>
          <p:nvPr/>
        </p:nvSpPr>
        <p:spPr>
          <a:xfrm>
            <a:off x="571500" y="4838700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D. POR TELÉFONO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F882CF-49B8-9242-B106-4B256C379BBB}"/>
              </a:ext>
            </a:extLst>
          </p:cNvPr>
          <p:cNvSpPr txBox="1"/>
          <p:nvPr/>
        </p:nvSpPr>
        <p:spPr>
          <a:xfrm>
            <a:off x="584200" y="5753784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E. EN LÍNEA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70C95-2B5C-954A-BDBD-C65A8B9AE43B}"/>
              </a:ext>
            </a:extLst>
          </p:cNvPr>
          <p:cNvSpPr txBox="1"/>
          <p:nvPr/>
        </p:nvSpPr>
        <p:spPr>
          <a:xfrm>
            <a:off x="7220645" y="6044947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478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10388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 PUEDE PRESENTAR UNA QUEJA SI: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490" y="1685724"/>
            <a:ext cx="8706267" cy="131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598DF-E530-8E4E-A0E0-9FE602E999B8}"/>
              </a:ext>
            </a:extLst>
          </p:cNvPr>
          <p:cNvSpPr txBox="1"/>
          <p:nvPr/>
        </p:nvSpPr>
        <p:spPr>
          <a:xfrm>
            <a:off x="488456" y="1629127"/>
            <a:ext cx="774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No se da aviso de 14 días para cambios de horario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421CE-4C0E-BE40-B465-2C2357DC6747}"/>
              </a:ext>
            </a:extLst>
          </p:cNvPr>
          <p:cNvSpPr txBox="1"/>
          <p:nvPr/>
        </p:nvSpPr>
        <p:spPr>
          <a:xfrm>
            <a:off x="461977" y="2315540"/>
            <a:ext cx="802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No recibió el FORMULARIO DE ESTIMACIÓN DE BUENA FE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DA1F1-0924-C644-BA1A-A0E80C761B41}"/>
              </a:ext>
            </a:extLst>
          </p:cNvPr>
          <p:cNvSpPr txBox="1"/>
          <p:nvPr/>
        </p:nvSpPr>
        <p:spPr>
          <a:xfrm>
            <a:off x="521476" y="299025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No compensado por cierres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92CA0-FD8F-9E45-83E7-D825EF62E001}"/>
              </a:ext>
            </a:extLst>
          </p:cNvPr>
          <p:cNvSpPr txBox="1"/>
          <p:nvPr/>
        </p:nvSpPr>
        <p:spPr>
          <a:xfrm>
            <a:off x="513856" y="3611407"/>
            <a:ext cx="87856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Sin pago de previsibilidad por cambios con menos de 14 días de antelación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D16C3-2C76-694B-B2A3-1913006CB8A1}"/>
              </a:ext>
            </a:extLst>
          </p:cNvPr>
          <p:cNvSpPr txBox="1"/>
          <p:nvPr/>
        </p:nvSpPr>
        <p:spPr>
          <a:xfrm>
            <a:off x="494474" y="4660548"/>
            <a:ext cx="6324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No se ofrecen horas adicionales disponibles</a:t>
            </a:r>
            <a:endParaRPr lang="es-ES_tradnl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BB64D-C50C-3245-966A-F7CF4119CB66}"/>
              </a:ext>
            </a:extLst>
          </p:cNvPr>
          <p:cNvSpPr txBox="1"/>
          <p:nvPr/>
        </p:nvSpPr>
        <p:spPr>
          <a:xfrm>
            <a:off x="501156" y="53206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F. Represalias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E5AFE-7BB2-7545-9747-7F879D66C765}"/>
              </a:ext>
            </a:extLst>
          </p:cNvPr>
          <p:cNvSpPr txBox="1"/>
          <p:nvPr/>
        </p:nvSpPr>
        <p:spPr>
          <a:xfrm>
            <a:off x="436546" y="5987874"/>
            <a:ext cx="388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G. TODO LO ANTERIOR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438922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7432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086600" y="291893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" action="ppaction://hlinkshowjump?jump=endshow"/>
              </a:rPr>
              <a:t>EXIT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endshow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07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BE5BD-155B-EF4F-9F62-12915E78C510}"/>
              </a:ext>
            </a:extLst>
          </p:cNvPr>
          <p:cNvSpPr txBox="1"/>
          <p:nvPr/>
        </p:nvSpPr>
        <p:spPr>
          <a:xfrm>
            <a:off x="417054" y="1163865"/>
            <a:ext cx="854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EL EMPLEADO PUEDE PRESENTAR UNA QUEJA SI: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CA92F-B07A-214C-93E5-0571615B7445}"/>
              </a:ext>
            </a:extLst>
          </p:cNvPr>
          <p:cNvSpPr txBox="1"/>
          <p:nvPr/>
        </p:nvSpPr>
        <p:spPr>
          <a:xfrm>
            <a:off x="648722" y="1938687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Montserrat" pitchFamily="2" charset="77"/>
              </a:rPr>
              <a:t>A. No se da aviso de 14 días para cambios de horario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2272F-A6D1-9F4E-9C1D-83A32C9B13D5}"/>
              </a:ext>
            </a:extLst>
          </p:cNvPr>
          <p:cNvSpPr txBox="1"/>
          <p:nvPr/>
        </p:nvSpPr>
        <p:spPr>
          <a:xfrm>
            <a:off x="648722" y="2662119"/>
            <a:ext cx="727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Montserrat" pitchFamily="2" charset="77"/>
              </a:rPr>
              <a:t>B. No recibió el FORMULARIO DE ESTIMACIÓN DE BUENA FE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DCB89-3401-6A46-9F67-BC87B8133922}"/>
              </a:ext>
            </a:extLst>
          </p:cNvPr>
          <p:cNvSpPr txBox="1"/>
          <p:nvPr/>
        </p:nvSpPr>
        <p:spPr>
          <a:xfrm>
            <a:off x="682860" y="3493588"/>
            <a:ext cx="36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Montserrat" pitchFamily="2" charset="77"/>
              </a:rPr>
              <a:t>C. No compensado por cierres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1419-94B2-1F45-8B3D-557615C56807}"/>
              </a:ext>
            </a:extLst>
          </p:cNvPr>
          <p:cNvSpPr txBox="1"/>
          <p:nvPr/>
        </p:nvSpPr>
        <p:spPr>
          <a:xfrm>
            <a:off x="682860" y="4205399"/>
            <a:ext cx="913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Montserrat" pitchFamily="2" charset="77"/>
              </a:rPr>
              <a:t>D. Sin pago de previsibilidad por cambios con menos de 14 días de antelación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12488-7D01-B84E-A1C2-E6718CF6B7AC}"/>
              </a:ext>
            </a:extLst>
          </p:cNvPr>
          <p:cNvSpPr txBox="1"/>
          <p:nvPr/>
        </p:nvSpPr>
        <p:spPr>
          <a:xfrm>
            <a:off x="682860" y="5072331"/>
            <a:ext cx="547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Montserrat" pitchFamily="2" charset="77"/>
              </a:rPr>
              <a:t>E. No se ofrecen horas adicionales disponibles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E7A35-26E9-FC40-A069-974E785689FA}"/>
              </a:ext>
            </a:extLst>
          </p:cNvPr>
          <p:cNvSpPr txBox="1"/>
          <p:nvPr/>
        </p:nvSpPr>
        <p:spPr>
          <a:xfrm>
            <a:off x="657460" y="5923026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Montserrat" pitchFamily="2" charset="77"/>
              </a:rPr>
              <a:t>F. Represalias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ED871-1DCA-4549-AC91-A11DA5D582DB}"/>
              </a:ext>
            </a:extLst>
          </p:cNvPr>
          <p:cNvSpPr txBox="1"/>
          <p:nvPr/>
        </p:nvSpPr>
        <p:spPr>
          <a:xfrm>
            <a:off x="7315200" y="60960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firs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firs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4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849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195245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C8F73-641C-F043-AE13-AFE499E48E20}"/>
              </a:ext>
            </a:extLst>
          </p:cNvPr>
          <p:cNvSpPr txBox="1"/>
          <p:nvPr/>
        </p:nvSpPr>
        <p:spPr>
          <a:xfrm>
            <a:off x="388937" y="1400456"/>
            <a:ext cx="9126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De acuerdo con la ordenanza, los empleados cubiertos deben: </a:t>
            </a:r>
          </a:p>
          <a:p>
            <a:endParaRPr lang="es-ES_tradnl" sz="2200" dirty="0">
              <a:solidFill>
                <a:srgbClr val="F2F2F2"/>
              </a:solidFill>
              <a:latin typeface="Montserrat" pitchFamily="2" charset="77"/>
            </a:endParaRPr>
          </a:p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1.  </a:t>
            </a: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Trabajar el mínimo de 2 horas por semana en Emeryville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F282C-C747-D442-88CD-F24FCEF90B42}"/>
              </a:ext>
            </a:extLst>
          </p:cNvPr>
          <p:cNvSpPr txBox="1"/>
          <p:nvPr/>
        </p:nvSpPr>
        <p:spPr>
          <a:xfrm>
            <a:off x="304800" y="2841670"/>
            <a:ext cx="8161774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2. Ser un empleado con el derecho al salario </a:t>
            </a:r>
            <a:r>
              <a:rPr lang="es-ES_tradnl" sz="2200" dirty="0" err="1">
                <a:solidFill>
                  <a:srgbClr val="F2F2F2"/>
                </a:solidFill>
                <a:latin typeface="Montserrat" pitchFamily="2" charset="77"/>
              </a:rPr>
              <a:t>minimo</a:t>
            </a: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 de cualquier empres en California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15E27-1A74-D744-8D87-094D18F029EA}"/>
              </a:ext>
            </a:extLst>
          </p:cNvPr>
          <p:cNvSpPr txBox="1"/>
          <p:nvPr/>
        </p:nvSpPr>
        <p:spPr>
          <a:xfrm>
            <a:off x="292100" y="3990370"/>
            <a:ext cx="731520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3.  Ser estudiante o  empleado en entrenamiento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BC225-D960-2A4C-B185-DC550DC0D28F}"/>
              </a:ext>
            </a:extLst>
          </p:cNvPr>
          <p:cNvSpPr txBox="1"/>
          <p:nvPr/>
        </p:nvSpPr>
        <p:spPr>
          <a:xfrm>
            <a:off x="6858000" y="54102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4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-111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5516" y="5645959"/>
            <a:ext cx="9287231" cy="86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99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Todos excepto C y </a:t>
            </a:r>
            <a:r>
              <a:rPr lang="en-US" sz="2499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</a:t>
            </a: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282131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¿CÓMO SE DETERMINA EL TAMAÑO DEL EMPLEADOR PARA LAS EMPRESAS DE RETAIL Y DE COMIDA RÁPIDA?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E12EC-A4ED-954B-B454-1F2392ECCDD1}"/>
              </a:ext>
            </a:extLst>
          </p:cNvPr>
          <p:cNvSpPr txBox="1"/>
          <p:nvPr/>
        </p:nvSpPr>
        <p:spPr>
          <a:xfrm>
            <a:off x="519590" y="2133600"/>
            <a:ext cx="908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</a:t>
            </a: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Todos los empleados de tiempo completo y de tiempo parcial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4A668-D019-9641-9F06-D9C4CAD5FF23}"/>
              </a:ext>
            </a:extLst>
          </p:cNvPr>
          <p:cNvSpPr txBox="1"/>
          <p:nvPr/>
        </p:nvSpPr>
        <p:spPr>
          <a:xfrm>
            <a:off x="445516" y="2895058"/>
            <a:ext cx="7313772" cy="50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Empleados estacionales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295FF-5639-4B4C-A518-D265E2395CE9}"/>
              </a:ext>
            </a:extLst>
          </p:cNvPr>
          <p:cNvSpPr txBox="1"/>
          <p:nvPr/>
        </p:nvSpPr>
        <p:spPr>
          <a:xfrm>
            <a:off x="445516" y="3558771"/>
            <a:ext cx="5951221" cy="50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Temporal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0157E-E518-084A-A2CB-E9D4260512F7}"/>
              </a:ext>
            </a:extLst>
          </p:cNvPr>
          <p:cNvSpPr txBox="1"/>
          <p:nvPr/>
        </p:nvSpPr>
        <p:spPr>
          <a:xfrm>
            <a:off x="396680" y="4260708"/>
            <a:ext cx="5987357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Contratistas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4648D-ED6E-354D-98DC-56FCB5F2D186}"/>
              </a:ext>
            </a:extLst>
          </p:cNvPr>
          <p:cNvSpPr txBox="1"/>
          <p:nvPr/>
        </p:nvSpPr>
        <p:spPr>
          <a:xfrm>
            <a:off x="371280" y="4974426"/>
            <a:ext cx="4202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E. Todo lo anterior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924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527800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9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E84CB-EA8B-7448-8A66-86283CBDA5C7}"/>
              </a:ext>
            </a:extLst>
          </p:cNvPr>
          <p:cNvSpPr txBox="1"/>
          <p:nvPr/>
        </p:nvSpPr>
        <p:spPr>
          <a:xfrm>
            <a:off x="318578" y="1566573"/>
            <a:ext cx="8320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El </a:t>
            </a:r>
            <a:r>
              <a:rPr lang="es-ES_tradnl" sz="2200" dirty="0" err="1">
                <a:solidFill>
                  <a:srgbClr val="F2F2F2"/>
                </a:solidFill>
                <a:latin typeface="Montserrat" pitchFamily="2" charset="77"/>
              </a:rPr>
              <a:t>tamano</a:t>
            </a: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 de empleador para empresas de comida </a:t>
            </a:r>
            <a:r>
              <a:rPr lang="es-ES_tradnl" sz="2200" dirty="0" err="1">
                <a:solidFill>
                  <a:srgbClr val="F2F2F2"/>
                </a:solidFill>
                <a:latin typeface="Montserrat" pitchFamily="2" charset="77"/>
              </a:rPr>
              <a:t>rapida</a:t>
            </a: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 y </a:t>
            </a:r>
            <a:r>
              <a:rPr lang="es-ES_tradnl" sz="2200" dirty="0" err="1">
                <a:solidFill>
                  <a:srgbClr val="F2F2F2"/>
                </a:solidFill>
                <a:latin typeface="Montserrat" pitchFamily="2" charset="77"/>
              </a:rPr>
              <a:t>retail</a:t>
            </a: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 es determinado por lo siguiente: </a:t>
            </a:r>
          </a:p>
          <a:p>
            <a:endParaRPr lang="es-ES_tradnl" sz="2200" dirty="0">
              <a:solidFill>
                <a:srgbClr val="F2F2F2"/>
              </a:solidFill>
              <a:latin typeface="Montserrat" pitchFamily="2" charset="77"/>
            </a:endParaRPr>
          </a:p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1. Todos los empleados de tiempo completo y de tiempo parcial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6DF58-106D-6E4F-9340-58C53BB42227}"/>
              </a:ext>
            </a:extLst>
          </p:cNvPr>
          <p:cNvSpPr txBox="1"/>
          <p:nvPr/>
        </p:nvSpPr>
        <p:spPr>
          <a:xfrm>
            <a:off x="228600" y="3773452"/>
            <a:ext cx="3887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2. Empleados estacionales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F2AB9-DF80-F94B-9831-71ACE52CC246}"/>
              </a:ext>
            </a:extLst>
          </p:cNvPr>
          <p:cNvSpPr txBox="1"/>
          <p:nvPr/>
        </p:nvSpPr>
        <p:spPr>
          <a:xfrm>
            <a:off x="228600" y="4626114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3. Temporal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04356-ECD7-9A45-ABFB-F73507F0EAFF}"/>
              </a:ext>
            </a:extLst>
          </p:cNvPr>
          <p:cNvSpPr txBox="1"/>
          <p:nvPr/>
        </p:nvSpPr>
        <p:spPr>
          <a:xfrm>
            <a:off x="228600" y="5394684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4. Contratistas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EF9EE-2808-0D42-A292-48E5D588097E}"/>
              </a:ext>
            </a:extLst>
          </p:cNvPr>
          <p:cNvSpPr txBox="1"/>
          <p:nvPr/>
        </p:nvSpPr>
        <p:spPr>
          <a:xfrm>
            <a:off x="7086600" y="610257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530" y="5984071"/>
            <a:ext cx="9287231" cy="13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Ninguno de los anteriores</a:t>
            </a:r>
            <a:endParaRPr lang="es-ES_tradnl" sz="2000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5282" y="132160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TAMAÑO DEL EMPLEADOR PARA EL PERSONAL FLUCTUANTE ESTÁ DETERMINADO POR: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49B47-1E32-7841-84BE-0BCEDCB3ABEA}"/>
              </a:ext>
            </a:extLst>
          </p:cNvPr>
          <p:cNvSpPr txBox="1"/>
          <p:nvPr/>
        </p:nvSpPr>
        <p:spPr>
          <a:xfrm>
            <a:off x="122415" y="1498763"/>
            <a:ext cx="8197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 Número medio semanal de empleados</a:t>
            </a:r>
            <a:endParaRPr lang="es-ES_tradnl" sz="20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A2AD4-3659-4B4E-B323-5489205ADAB2}"/>
              </a:ext>
            </a:extLst>
          </p:cNvPr>
          <p:cNvSpPr txBox="1"/>
          <p:nvPr/>
        </p:nvSpPr>
        <p:spPr>
          <a:xfrm>
            <a:off x="109715" y="1976554"/>
            <a:ext cx="8959157" cy="9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B. Número de </a:t>
            </a:r>
            <a:r>
              <a:rPr lang="es-ES_tradnl" sz="2000" u="sng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TODOS</a:t>
            </a:r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 los empleados, incluidos: de medio tiempo, empleados de temporada, temporales y contratistas por trimestre</a:t>
            </a:r>
            <a:endParaRPr lang="es-ES_tradnl" sz="20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B6083-1383-D646-A703-A53AC15F0D9B}"/>
              </a:ext>
            </a:extLst>
          </p:cNvPr>
          <p:cNvSpPr txBox="1"/>
          <p:nvPr/>
        </p:nvSpPr>
        <p:spPr>
          <a:xfrm>
            <a:off x="80793" y="3099873"/>
            <a:ext cx="8959157" cy="94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Número de </a:t>
            </a:r>
            <a:r>
              <a:rPr lang="es-ES_tradnl" sz="2000" u="sng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TODOS </a:t>
            </a:r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los empleados de tiempo completo (FULL TIME) y medio tiempo (PART TIME) empleados de el mes anterior</a:t>
            </a:r>
            <a:endParaRPr lang="es-ES_tradnl" sz="20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44DF0-F715-3144-86C1-D8935FE1F9E2}"/>
              </a:ext>
            </a:extLst>
          </p:cNvPr>
          <p:cNvSpPr txBox="1"/>
          <p:nvPr/>
        </p:nvSpPr>
        <p:spPr>
          <a:xfrm>
            <a:off x="109715" y="4385477"/>
            <a:ext cx="88580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Número de </a:t>
            </a:r>
            <a:r>
              <a:rPr lang="es-ES_tradnl" sz="2000" u="sng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TODOS</a:t>
            </a:r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 los empleados de tiempo completo (FULL TIME) y tiempo medio (PART TIME) por trimestre únicamente</a:t>
            </a:r>
            <a:endParaRPr lang="es-ES_tradnl" sz="20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49277-57FA-9644-B381-6E454D24C826}"/>
              </a:ext>
            </a:extLst>
          </p:cNvPr>
          <p:cNvSpPr txBox="1"/>
          <p:nvPr/>
        </p:nvSpPr>
        <p:spPr>
          <a:xfrm>
            <a:off x="122415" y="5306963"/>
            <a:ext cx="434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A y B</a:t>
            </a:r>
            <a:endParaRPr lang="es-ES_tradnl" sz="20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38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5813" y="128534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LA ORDENANZA DE LA SEMANA LABORAL JUSTA REQUIERE QUE LOS EMPLEADORES PROPORCIONEN: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654" y="4909258"/>
            <a:ext cx="9336546" cy="79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_tradnl" sz="2286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Todo lo anterior</a:t>
            </a:r>
            <a:endParaRPr lang="es-ES_tradnl" sz="2286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200"/>
              </a:lnSpc>
            </a:pPr>
            <a:r>
              <a:rPr lang="en-US" sz="2286" dirty="0">
                <a:solidFill>
                  <a:srgbClr val="F2F2F2"/>
                </a:solidFill>
                <a:latin typeface="Open San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DBF9C-0CB0-7149-BFFA-B96853FBC795}"/>
              </a:ext>
            </a:extLst>
          </p:cNvPr>
          <p:cNvSpPr txBox="1"/>
          <p:nvPr/>
        </p:nvSpPr>
        <p:spPr>
          <a:xfrm>
            <a:off x="315813" y="2159305"/>
            <a:ext cx="78790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A. </a:t>
            </a:r>
            <a:r>
              <a:rPr lang="es-ES_tradnl" sz="2250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Aviso anticipado del horario de trabajo y cambios</a:t>
            </a:r>
            <a:endParaRPr lang="es-ES_tradnl" sz="225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502DB-2FCC-C54E-8019-87C1B8EE99E5}"/>
              </a:ext>
            </a:extLst>
          </p:cNvPr>
          <p:cNvSpPr txBox="1"/>
          <p:nvPr/>
        </p:nvSpPr>
        <p:spPr>
          <a:xfrm>
            <a:off x="315813" y="2662100"/>
            <a:ext cx="71517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50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B. Derecho al descanso</a:t>
            </a:r>
            <a:endParaRPr lang="es-ES_tradnl" sz="225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B9225-E597-484B-A9BC-70646B266886}"/>
              </a:ext>
            </a:extLst>
          </p:cNvPr>
          <p:cNvSpPr txBox="1"/>
          <p:nvPr/>
        </p:nvSpPr>
        <p:spPr>
          <a:xfrm>
            <a:off x="278823" y="3099778"/>
            <a:ext cx="8730557" cy="88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s-ES_tradnl" sz="2250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C. Aviso de rechazo e información de compensación por cambios de horario.</a:t>
            </a:r>
            <a:endParaRPr lang="es-ES_tradnl" sz="225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2C96-9271-F249-9144-D8CC11708BCB}"/>
              </a:ext>
            </a:extLst>
          </p:cNvPr>
          <p:cNvSpPr txBox="1"/>
          <p:nvPr/>
        </p:nvSpPr>
        <p:spPr>
          <a:xfrm>
            <a:off x="278823" y="4009189"/>
            <a:ext cx="83709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50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D. Oferta de trabajo a los trabajadores existentes y derecho a trabajar en un horario flexible.</a:t>
            </a:r>
            <a:endParaRPr lang="es-ES_tradnl" sz="225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665456" y="293759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4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4CA10-99BC-544F-98B3-4D3D1234AA7B}"/>
              </a:ext>
            </a:extLst>
          </p:cNvPr>
          <p:cNvSpPr txBox="1"/>
          <p:nvPr/>
        </p:nvSpPr>
        <p:spPr>
          <a:xfrm>
            <a:off x="417054" y="1364473"/>
            <a:ext cx="8597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EL TAMAÑO DEL EMPLEADOR PARA EL PERSONAL FLUCTUANTE ESTÁ DETERMINADO POR: 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1FB3A-A934-A24F-9F4D-F34649BC3892}"/>
              </a:ext>
            </a:extLst>
          </p:cNvPr>
          <p:cNvSpPr txBox="1"/>
          <p:nvPr/>
        </p:nvSpPr>
        <p:spPr>
          <a:xfrm>
            <a:off x="417054" y="2819400"/>
            <a:ext cx="8726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Número de </a:t>
            </a:r>
            <a:r>
              <a:rPr lang="es-ES_tradnl" sz="2200" u="sng" dirty="0">
                <a:solidFill>
                  <a:srgbClr val="F2F2F2"/>
                </a:solidFill>
                <a:latin typeface="Montserrat" pitchFamily="2" charset="77"/>
              </a:rPr>
              <a:t>TODOS</a:t>
            </a: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 los empleados, incluidos: de medio tiempo, empleados de temporada, temporales y contratistas por trimestre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CE5AC-FDA7-6A46-BF10-B261BF8F00E1}"/>
              </a:ext>
            </a:extLst>
          </p:cNvPr>
          <p:cNvSpPr txBox="1"/>
          <p:nvPr/>
        </p:nvSpPr>
        <p:spPr>
          <a:xfrm>
            <a:off x="7226986" y="5930794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3431" y="5205648"/>
            <a:ext cx="9287231" cy="13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490" y="232140"/>
            <a:ext cx="8706267" cy="221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LAS </a:t>
            </a:r>
            <a:r>
              <a:rPr lang="en-US" sz="2475" u="sng" spc="470" dirty="0">
                <a:solidFill>
                  <a:srgbClr val="F2F2F2"/>
                </a:solidFill>
                <a:latin typeface="Montserrat Light"/>
              </a:rPr>
              <a:t>NUEVAS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EMPRESAS DEBEN CALCULAR EL TAMAÑO DE LA EMPRESA PARA EL TRIMESTRE ACTUAL EN FUNCIÓN DE: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6BC6E-EBF2-C942-95CF-258AE8CA308A}"/>
              </a:ext>
            </a:extLst>
          </p:cNvPr>
          <p:cNvSpPr txBox="1"/>
          <p:nvPr/>
        </p:nvSpPr>
        <p:spPr>
          <a:xfrm>
            <a:off x="381000" y="2360781"/>
            <a:ext cx="8501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</a:t>
            </a: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. Número promedio de empleados por semana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D8B64-6F26-7447-BCFE-53FC536213F6}"/>
              </a:ext>
            </a:extLst>
          </p:cNvPr>
          <p:cNvSpPr txBox="1"/>
          <p:nvPr/>
        </p:nvSpPr>
        <p:spPr>
          <a:xfrm>
            <a:off x="283430" y="3099445"/>
            <a:ext cx="9287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B. Número de trabajadores empleados después de 90 días de apertura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B8897-4CCF-2647-990E-AF2D1EA5A3A3}"/>
              </a:ext>
            </a:extLst>
          </p:cNvPr>
          <p:cNvSpPr txBox="1"/>
          <p:nvPr/>
        </p:nvSpPr>
        <p:spPr>
          <a:xfrm>
            <a:off x="239792" y="4211182"/>
            <a:ext cx="9189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Número de empleados en la lista de empleados el día de la inauguración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26A0E-5A97-844E-927C-BDAA9B8D70B3}"/>
              </a:ext>
            </a:extLst>
          </p:cNvPr>
          <p:cNvSpPr txBox="1"/>
          <p:nvPr/>
        </p:nvSpPr>
        <p:spPr>
          <a:xfrm>
            <a:off x="182938" y="5412517"/>
            <a:ext cx="8197157" cy="50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4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Ninguna de las anteriores</a:t>
            </a:r>
            <a:endParaRPr lang="es-ES_tradnl" sz="240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386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7432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781800" y="295236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5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BDFE2-EDA0-6849-AB93-F8B3E591D2F7}"/>
              </a:ext>
            </a:extLst>
          </p:cNvPr>
          <p:cNvSpPr txBox="1"/>
          <p:nvPr/>
        </p:nvSpPr>
        <p:spPr>
          <a:xfrm>
            <a:off x="268416" y="1428153"/>
            <a:ext cx="963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LAS </a:t>
            </a:r>
            <a:r>
              <a:rPr lang="en-US" u="sng" spc="470" dirty="0">
                <a:solidFill>
                  <a:srgbClr val="F2F2F2"/>
                </a:solidFill>
                <a:latin typeface="Montserrat Light"/>
              </a:rPr>
              <a:t>NUEVAS</a:t>
            </a:r>
            <a:r>
              <a:rPr lang="en-US" spc="470" dirty="0">
                <a:solidFill>
                  <a:srgbClr val="F2F2F2"/>
                </a:solidFill>
                <a:latin typeface="Montserrat Light"/>
              </a:rPr>
              <a:t> EMPRESAS DEBEN CALCULAR EL TAMAÑO DE LA EMPRESA PARA EL TRIMESTRE ACTUAL EN FUNCIÓN DE: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A803C-BF2A-CD49-B0DC-13404F58FBF8}"/>
              </a:ext>
            </a:extLst>
          </p:cNvPr>
          <p:cNvSpPr txBox="1"/>
          <p:nvPr/>
        </p:nvSpPr>
        <p:spPr>
          <a:xfrm>
            <a:off x="378955" y="2894112"/>
            <a:ext cx="76982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Número de trabajadores empleados después de 90 días de apertura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27A4C-0CB4-C740-AB4A-6F3955D64130}"/>
              </a:ext>
            </a:extLst>
          </p:cNvPr>
          <p:cNvSpPr txBox="1"/>
          <p:nvPr/>
        </p:nvSpPr>
        <p:spPr>
          <a:xfrm>
            <a:off x="70104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6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51629" y="1367515"/>
            <a:ext cx="9287231" cy="176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lang="es-ES_tradnl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8749" y="453405"/>
            <a:ext cx="9525" cy="19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6" name="TextBox 6"/>
          <p:cNvSpPr txBox="1"/>
          <p:nvPr/>
        </p:nvSpPr>
        <p:spPr>
          <a:xfrm>
            <a:off x="481490" y="232140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endParaRPr dirty="0"/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1490" y="408297"/>
            <a:ext cx="8706267" cy="86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6"/>
              </a:lnSpc>
              <a:spcBef>
                <a:spcPct val="0"/>
              </a:spcBef>
            </a:pPr>
            <a:r>
              <a:rPr lang="en-US" sz="2475" spc="470" dirty="0">
                <a:solidFill>
                  <a:srgbClr val="FFFFFF"/>
                </a:solidFill>
                <a:latin typeface="Montserrat Light"/>
              </a:rPr>
              <a:t>LA FORMA DE BUEN PRESUPUESTO(GOOD ESTIMATE FORM):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8BDA0-729A-E544-88E6-14C716A90ADE}"/>
              </a:ext>
            </a:extLst>
          </p:cNvPr>
          <p:cNvSpPr txBox="1"/>
          <p:nvPr/>
        </p:nvSpPr>
        <p:spPr>
          <a:xfrm>
            <a:off x="195402" y="1538808"/>
            <a:ext cx="8706267" cy="50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Debe darse a los empleados al inicio del empleo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27F16-8DDD-ED49-A8D9-F3191941E269}"/>
              </a:ext>
            </a:extLst>
          </p:cNvPr>
          <p:cNvSpPr txBox="1"/>
          <p:nvPr/>
        </p:nvSpPr>
        <p:spPr>
          <a:xfrm>
            <a:off x="164869" y="2181844"/>
            <a:ext cx="8369531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Proporciona detalles sobre el estado del empleado, título, descripción, horario, tasa de pago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A5821-E948-5F43-9E10-D76CB7C112B9}"/>
              </a:ext>
            </a:extLst>
          </p:cNvPr>
          <p:cNvSpPr txBox="1"/>
          <p:nvPr/>
        </p:nvSpPr>
        <p:spPr>
          <a:xfrm>
            <a:off x="109150" y="3386105"/>
            <a:ext cx="7900510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Si se basa en proyectos, por horas, asalariados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9A2E8-0660-904B-8A10-BAE7DC1CF400}"/>
              </a:ext>
            </a:extLst>
          </p:cNvPr>
          <p:cNvSpPr txBox="1"/>
          <p:nvPr/>
        </p:nvSpPr>
        <p:spPr>
          <a:xfrm>
            <a:off x="109150" y="4229061"/>
            <a:ext cx="91561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Proporciona un número medio de horas que se espera que trabajen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F1109-E84B-FF4C-9DB4-2056774D204B}"/>
              </a:ext>
            </a:extLst>
          </p:cNvPr>
          <p:cNvSpPr txBox="1"/>
          <p:nvPr/>
        </p:nvSpPr>
        <p:spPr>
          <a:xfrm>
            <a:off x="109150" y="5235682"/>
            <a:ext cx="9287230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Solo debe proporcionarse a los trabajadores a tiempo completo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0CE96-7D4C-A54D-8789-BFB259CA274C}"/>
              </a:ext>
            </a:extLst>
          </p:cNvPr>
          <p:cNvSpPr txBox="1"/>
          <p:nvPr/>
        </p:nvSpPr>
        <p:spPr>
          <a:xfrm>
            <a:off x="152169" y="6418308"/>
            <a:ext cx="5020031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F. Todo lo anterior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2498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195245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2B741-98DA-4B4E-BE48-D037F5D47002}"/>
              </a:ext>
            </a:extLst>
          </p:cNvPr>
          <p:cNvSpPr txBox="1"/>
          <p:nvPr/>
        </p:nvSpPr>
        <p:spPr>
          <a:xfrm>
            <a:off x="148789" y="1313299"/>
            <a:ext cx="918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FFFFF"/>
                </a:solidFill>
                <a:latin typeface="Montserrat Light"/>
              </a:rPr>
              <a:t>LA FORMA DE BUEN PRESUPUESTO(GOOD ESTIMATE FORM):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F30D5-47F5-1443-8B10-5004E85BF3FD}"/>
              </a:ext>
            </a:extLst>
          </p:cNvPr>
          <p:cNvSpPr txBox="1"/>
          <p:nvPr/>
        </p:nvSpPr>
        <p:spPr>
          <a:xfrm>
            <a:off x="404354" y="2259745"/>
            <a:ext cx="542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 Light"/>
              </a:rPr>
              <a:t>1. Debe darse a los empleados al inicio del empleo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70C03-2F18-8E41-B91A-ECCBBAD0B514}"/>
              </a:ext>
            </a:extLst>
          </p:cNvPr>
          <p:cNvSpPr txBox="1"/>
          <p:nvPr/>
        </p:nvSpPr>
        <p:spPr>
          <a:xfrm>
            <a:off x="404354" y="3031923"/>
            <a:ext cx="859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 Light"/>
              </a:rPr>
              <a:t>2. Proporciona detalles sobre el estado del empleado, título, descripción, horario, tasa de pago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9627F-F1F1-4344-B7AA-DABA5742D55D}"/>
              </a:ext>
            </a:extLst>
          </p:cNvPr>
          <p:cNvSpPr txBox="1"/>
          <p:nvPr/>
        </p:nvSpPr>
        <p:spPr>
          <a:xfrm>
            <a:off x="404354" y="3949069"/>
            <a:ext cx="8630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 Light"/>
              </a:rPr>
              <a:t>3. Indicar si la compensa </a:t>
            </a:r>
            <a:r>
              <a:rPr lang="es-ES_tradnl" dirty="0" err="1">
                <a:solidFill>
                  <a:srgbClr val="F2F2F2"/>
                </a:solidFill>
                <a:latin typeface="Open Sans Light"/>
              </a:rPr>
              <a:t>sera</a:t>
            </a:r>
            <a:r>
              <a:rPr lang="es-ES_tradnl" dirty="0">
                <a:solidFill>
                  <a:srgbClr val="F2F2F2"/>
                </a:solidFill>
                <a:latin typeface="Open Sans Light"/>
              </a:rPr>
              <a:t>  basada por proyectos, por horas, o si es asalariado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54566-FD96-7849-B016-0A086D30745E}"/>
              </a:ext>
            </a:extLst>
          </p:cNvPr>
          <p:cNvSpPr txBox="1"/>
          <p:nvPr/>
        </p:nvSpPr>
        <p:spPr>
          <a:xfrm>
            <a:off x="417054" y="4758225"/>
            <a:ext cx="817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 Light"/>
              </a:rPr>
              <a:t>4. Proporciona un número de por medio de horas que se espera que trabajen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08E13-A1F4-E846-8E5D-5EB09B15A108}"/>
              </a:ext>
            </a:extLst>
          </p:cNvPr>
          <p:cNvSpPr txBox="1"/>
          <p:nvPr/>
        </p:nvSpPr>
        <p:spPr>
          <a:xfrm>
            <a:off x="455154" y="5592781"/>
            <a:ext cx="702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 Light"/>
              </a:rPr>
              <a:t>5. Solo debe proporcionarse a los trabajadores a tiempo completo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9F59D-96D5-C94B-9F76-EE44CA6FF154}"/>
              </a:ext>
            </a:extLst>
          </p:cNvPr>
          <p:cNvSpPr txBox="1"/>
          <p:nvPr/>
        </p:nvSpPr>
        <p:spPr>
          <a:xfrm>
            <a:off x="7400536" y="6121906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9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303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-1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6000" y="5524074"/>
            <a:ext cx="9287231" cy="13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667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AVISO OFICIAL A LOS EMPLEADOS: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4C2F8-6DD5-2649-9812-ED13FB822CB9}"/>
              </a:ext>
            </a:extLst>
          </p:cNvPr>
          <p:cNvSpPr txBox="1"/>
          <p:nvPr/>
        </p:nvSpPr>
        <p:spPr>
          <a:xfrm>
            <a:off x="565843" y="1791126"/>
            <a:ext cx="8349557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Debe darse a los empleados al inicio del empleo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D8783-1DD4-A543-82C0-916B05951BE2}"/>
              </a:ext>
            </a:extLst>
          </p:cNvPr>
          <p:cNvSpPr txBox="1"/>
          <p:nvPr/>
        </p:nvSpPr>
        <p:spPr>
          <a:xfrm>
            <a:off x="523667" y="2597507"/>
            <a:ext cx="8954572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Debe estar firmado por el empleado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E1D43-CF09-5748-A4C9-ADFDC71C964D}"/>
              </a:ext>
            </a:extLst>
          </p:cNvPr>
          <p:cNvSpPr txBox="1"/>
          <p:nvPr/>
        </p:nvSpPr>
        <p:spPr>
          <a:xfrm>
            <a:off x="468554" y="3308550"/>
            <a:ext cx="854413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Guardado en el archivo de personal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A38E0-E511-9944-87B4-73806D9FE723}"/>
              </a:ext>
            </a:extLst>
          </p:cNvPr>
          <p:cNvSpPr txBox="1"/>
          <p:nvPr/>
        </p:nvSpPr>
        <p:spPr>
          <a:xfrm>
            <a:off x="468554" y="4073906"/>
            <a:ext cx="8446845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Ser entregado durante la evaluación / revisión anual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159EC-E838-4E46-ADFA-419DE5807DB6}"/>
              </a:ext>
            </a:extLst>
          </p:cNvPr>
          <p:cNvSpPr txBox="1"/>
          <p:nvPr/>
        </p:nvSpPr>
        <p:spPr>
          <a:xfrm>
            <a:off x="468554" y="4667387"/>
            <a:ext cx="4479579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A y C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E626E-DAB8-884C-AE4F-D9F3464BEA0F}"/>
              </a:ext>
            </a:extLst>
          </p:cNvPr>
          <p:cNvSpPr txBox="1"/>
          <p:nvPr/>
        </p:nvSpPr>
        <p:spPr>
          <a:xfrm>
            <a:off x="453668" y="5409956"/>
            <a:ext cx="2350846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F. A, B y C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25062-0C26-5C4A-8A21-89731CD1990C}"/>
              </a:ext>
            </a:extLst>
          </p:cNvPr>
          <p:cNvSpPr txBox="1"/>
          <p:nvPr/>
        </p:nvSpPr>
        <p:spPr>
          <a:xfrm>
            <a:off x="428268" y="6106706"/>
            <a:ext cx="3396557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G. Todo lo anterior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648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195245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06DDC-3E13-F54B-BDCC-D4A431DF5BDB}"/>
              </a:ext>
            </a:extLst>
          </p:cNvPr>
          <p:cNvSpPr txBox="1"/>
          <p:nvPr/>
        </p:nvSpPr>
        <p:spPr>
          <a:xfrm>
            <a:off x="315813" y="1105114"/>
            <a:ext cx="6991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AVISO OFICIAL A LOS EMPLEADOS: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9E2A6-99A9-1049-A2C3-A4C225C54B6F}"/>
              </a:ext>
            </a:extLst>
          </p:cNvPr>
          <p:cNvSpPr txBox="1"/>
          <p:nvPr/>
        </p:nvSpPr>
        <p:spPr>
          <a:xfrm>
            <a:off x="304800" y="1978756"/>
            <a:ext cx="7271542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1.  Debe darse a los empleados al inicio del empleo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D97C9-AF43-EF49-9157-1566C6C61D18}"/>
              </a:ext>
            </a:extLst>
          </p:cNvPr>
          <p:cNvSpPr txBox="1"/>
          <p:nvPr/>
        </p:nvSpPr>
        <p:spPr>
          <a:xfrm>
            <a:off x="304800" y="2837958"/>
            <a:ext cx="559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2. Debe estar firmado por el empleado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75A76-EC66-0340-84C7-118CFA3EF097}"/>
              </a:ext>
            </a:extLst>
          </p:cNvPr>
          <p:cNvSpPr txBox="1"/>
          <p:nvPr/>
        </p:nvSpPr>
        <p:spPr>
          <a:xfrm>
            <a:off x="304800" y="3595016"/>
            <a:ext cx="5479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3. Guardado en el archivo de personal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39B88-7882-C34D-8A48-C0CA326D9C7E}"/>
              </a:ext>
            </a:extLst>
          </p:cNvPr>
          <p:cNvSpPr txBox="1"/>
          <p:nvPr/>
        </p:nvSpPr>
        <p:spPr>
          <a:xfrm>
            <a:off x="304800" y="4352074"/>
            <a:ext cx="7909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4.  Ser entregado durante la evaluación / revisión anual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342C3-5C86-5F45-8428-07C6FD5E2995}"/>
              </a:ext>
            </a:extLst>
          </p:cNvPr>
          <p:cNvSpPr txBox="1"/>
          <p:nvPr/>
        </p:nvSpPr>
        <p:spPr>
          <a:xfrm>
            <a:off x="7086600" y="60960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32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8364" y="6364945"/>
            <a:ext cx="4112504" cy="1765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80" spc="220" dirty="0">
                <a:solidFill>
                  <a:srgbClr val="F2F2F2"/>
                </a:solidFill>
                <a:latin typeface="Montserrat" pitchFamily="2" charset="77"/>
              </a:rPr>
              <a:t>EL HORARIO DE TRABAJO 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ORIGINAL DEBE SER ENTREGADO AL EMPLEADO: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05FFC-02CC-374B-8C5D-3EF0CDAFD673}"/>
              </a:ext>
            </a:extLst>
          </p:cNvPr>
          <p:cNvSpPr txBox="1"/>
          <p:nvPr/>
        </p:nvSpPr>
        <p:spPr>
          <a:xfrm>
            <a:off x="731520" y="1797495"/>
            <a:ext cx="7955280" cy="56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20026-86BD-0547-8895-E3E51B2270F7}"/>
              </a:ext>
            </a:extLst>
          </p:cNvPr>
          <p:cNvSpPr txBox="1"/>
          <p:nvPr/>
        </p:nvSpPr>
        <p:spPr>
          <a:xfrm>
            <a:off x="457200" y="1797495"/>
            <a:ext cx="8077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Antes de la fecha de inicio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FFFE2-C4AD-5147-BB8C-4442BA3B6F80}"/>
              </a:ext>
            </a:extLst>
          </p:cNvPr>
          <p:cNvSpPr txBox="1"/>
          <p:nvPr/>
        </p:nvSpPr>
        <p:spPr>
          <a:xfrm>
            <a:off x="381000" y="2418497"/>
            <a:ext cx="67380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Debe recibir una estimación del horario de trabajo por escrito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FF518-6C4A-E34E-853E-954FD4BFA125}"/>
              </a:ext>
            </a:extLst>
          </p:cNvPr>
          <p:cNvSpPr txBox="1"/>
          <p:nvPr/>
        </p:nvSpPr>
        <p:spPr>
          <a:xfrm>
            <a:off x="4876800" y="3367156"/>
            <a:ext cx="76200" cy="44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594E8-0842-E84D-947F-B7E4C70B0F8C}"/>
              </a:ext>
            </a:extLst>
          </p:cNvPr>
          <p:cNvSpPr txBox="1"/>
          <p:nvPr/>
        </p:nvSpPr>
        <p:spPr>
          <a:xfrm>
            <a:off x="381000" y="3348335"/>
            <a:ext cx="65369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El horario debe darse verbalmente antes de la fecha de inicio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5FFD9-A206-F04E-A0F0-A38C70528ACB}"/>
              </a:ext>
            </a:extLst>
          </p:cNvPr>
          <p:cNvSpPr txBox="1"/>
          <p:nvPr/>
        </p:nvSpPr>
        <p:spPr>
          <a:xfrm>
            <a:off x="457200" y="4357359"/>
            <a:ext cx="6324600" cy="37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8B025-DDF3-B14B-BE0A-032689A2C02F}"/>
              </a:ext>
            </a:extLst>
          </p:cNvPr>
          <p:cNvSpPr txBox="1"/>
          <p:nvPr/>
        </p:nvSpPr>
        <p:spPr>
          <a:xfrm>
            <a:off x="381000" y="4290288"/>
            <a:ext cx="49205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D.  A y B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B76FE-1337-DE45-A606-13F27DF537C5}"/>
              </a:ext>
            </a:extLst>
          </p:cNvPr>
          <p:cNvSpPr txBox="1"/>
          <p:nvPr/>
        </p:nvSpPr>
        <p:spPr>
          <a:xfrm>
            <a:off x="565843" y="5059267"/>
            <a:ext cx="43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D042B-5E40-7849-878E-B4B893422D68}"/>
              </a:ext>
            </a:extLst>
          </p:cNvPr>
          <p:cNvSpPr txBox="1"/>
          <p:nvPr/>
        </p:nvSpPr>
        <p:spPr>
          <a:xfrm>
            <a:off x="6615141" y="5052815"/>
            <a:ext cx="4143317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endParaRPr lang="es-ES_tradnl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C3AF0-5476-B548-9543-2C85C7063AED}"/>
              </a:ext>
            </a:extLst>
          </p:cNvPr>
          <p:cNvSpPr txBox="1"/>
          <p:nvPr/>
        </p:nvSpPr>
        <p:spPr>
          <a:xfrm>
            <a:off x="457200" y="5114401"/>
            <a:ext cx="360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000BA-6A8B-2B49-AEF1-BB46FA17B969}"/>
              </a:ext>
            </a:extLst>
          </p:cNvPr>
          <p:cNvSpPr txBox="1"/>
          <p:nvPr/>
        </p:nvSpPr>
        <p:spPr>
          <a:xfrm>
            <a:off x="381000" y="5019661"/>
            <a:ext cx="368144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Todo lo anterior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1071D-FB5C-C943-BAC7-D361AA27B482}"/>
              </a:ext>
            </a:extLst>
          </p:cNvPr>
          <p:cNvSpPr txBox="1"/>
          <p:nvPr/>
        </p:nvSpPr>
        <p:spPr>
          <a:xfrm>
            <a:off x="457200" y="5654101"/>
            <a:ext cx="374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F4D2A-04F8-AD48-A67C-4B04006569B3}"/>
              </a:ext>
            </a:extLst>
          </p:cNvPr>
          <p:cNvSpPr txBox="1"/>
          <p:nvPr/>
        </p:nvSpPr>
        <p:spPr>
          <a:xfrm>
            <a:off x="381000" y="5802744"/>
            <a:ext cx="6019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Ninguno de los anteriores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5926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195245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84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BAEDF-A23D-9F41-A5F5-9DC5988F2530}"/>
              </a:ext>
            </a:extLst>
          </p:cNvPr>
          <p:cNvSpPr txBox="1"/>
          <p:nvPr/>
        </p:nvSpPr>
        <p:spPr>
          <a:xfrm>
            <a:off x="228599" y="1243487"/>
            <a:ext cx="895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20" dirty="0">
                <a:solidFill>
                  <a:srgbClr val="F2F2F2"/>
                </a:solidFill>
                <a:latin typeface="Montserrat" pitchFamily="2" charset="77"/>
              </a:rPr>
              <a:t>EL HORARIO DE TRABAJO </a:t>
            </a:r>
            <a:r>
              <a:rPr lang="en-US" spc="470" dirty="0">
                <a:solidFill>
                  <a:srgbClr val="F2F2F2"/>
                </a:solidFill>
                <a:latin typeface="Montserrat Light"/>
              </a:rPr>
              <a:t>ORIGINAL DEBE SER ENTREGADO AL EMPLEADO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51F20-D5EF-6444-9E9C-DC67A5AF483A}"/>
              </a:ext>
            </a:extLst>
          </p:cNvPr>
          <p:cNvSpPr txBox="1"/>
          <p:nvPr/>
        </p:nvSpPr>
        <p:spPr>
          <a:xfrm>
            <a:off x="417054" y="2438400"/>
            <a:ext cx="506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1. Antes de la fecha de inicio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C2355-A878-F44C-B7F9-D4E5DFBB3FBB}"/>
              </a:ext>
            </a:extLst>
          </p:cNvPr>
          <p:cNvSpPr txBox="1"/>
          <p:nvPr/>
        </p:nvSpPr>
        <p:spPr>
          <a:xfrm>
            <a:off x="374788" y="3174570"/>
            <a:ext cx="915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2. Debe recibir una estimación del horario de trabajo por escrito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F9731-075E-5D42-984A-7DDFE952D6DF}"/>
              </a:ext>
            </a:extLst>
          </p:cNvPr>
          <p:cNvSpPr txBox="1"/>
          <p:nvPr/>
        </p:nvSpPr>
        <p:spPr>
          <a:xfrm>
            <a:off x="7162800" y="57912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93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3184" y="1801092"/>
            <a:ext cx="9287231" cy="13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80" spc="470" dirty="0">
                <a:solidFill>
                  <a:srgbClr val="F2F2F2"/>
                </a:solidFill>
                <a:latin typeface="Montserrat" pitchFamily="2" charset="77"/>
              </a:rPr>
              <a:t>C</a:t>
            </a:r>
            <a:r>
              <a:rPr lang="en-US" sz="2480" spc="220" dirty="0">
                <a:solidFill>
                  <a:srgbClr val="F2F2F2"/>
                </a:solidFill>
                <a:latin typeface="Montserrat" pitchFamily="2" charset="77"/>
              </a:rPr>
              <a:t>AMBI</a:t>
            </a:r>
            <a:r>
              <a:rPr lang="en-US" sz="2480" spc="470" dirty="0">
                <a:solidFill>
                  <a:srgbClr val="F2F2F2"/>
                </a:solidFill>
                <a:latin typeface="Montserrat" pitchFamily="2" charset="77"/>
              </a:rPr>
              <a:t>OS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EN EL HORARIO DE TRABAJO: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66067-3239-FC49-A960-BD4600BCF71B}"/>
              </a:ext>
            </a:extLst>
          </p:cNvPr>
          <p:cNvSpPr txBox="1"/>
          <p:nvPr/>
        </p:nvSpPr>
        <p:spPr>
          <a:xfrm>
            <a:off x="380999" y="1572133"/>
            <a:ext cx="8806757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El empleador debe notificar los cambios con al menos 1 semana de anticipación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2E4D2-C294-5246-AA17-31B367010E57}"/>
              </a:ext>
            </a:extLst>
          </p:cNvPr>
          <p:cNvSpPr txBox="1"/>
          <p:nvPr/>
        </p:nvSpPr>
        <p:spPr>
          <a:xfrm>
            <a:off x="380999" y="2761611"/>
            <a:ext cx="8305800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B. El empleador debe notificar los cambios con al menos 2 semanas de anticipación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D3247-A31B-3641-AEE9-F2ABF86D03E7}"/>
              </a:ext>
            </a:extLst>
          </p:cNvPr>
          <p:cNvSpPr txBox="1"/>
          <p:nvPr/>
        </p:nvSpPr>
        <p:spPr>
          <a:xfrm>
            <a:off x="337819" y="3925754"/>
            <a:ext cx="8806757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Una vez que se proporciona el horario, el empleador no puede hacer cambios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D9A92-B748-CB4B-AB4F-21B8005A02B8}"/>
              </a:ext>
            </a:extLst>
          </p:cNvPr>
          <p:cNvSpPr txBox="1"/>
          <p:nvPr/>
        </p:nvSpPr>
        <p:spPr>
          <a:xfrm>
            <a:off x="368299" y="5089962"/>
            <a:ext cx="3764856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 A y B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81C51-FDAB-E04B-B9DA-A387ED81F7B2}"/>
              </a:ext>
            </a:extLst>
          </p:cNvPr>
          <p:cNvSpPr txBox="1"/>
          <p:nvPr/>
        </p:nvSpPr>
        <p:spPr>
          <a:xfrm>
            <a:off x="337819" y="5743067"/>
            <a:ext cx="51236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Todo lo anterior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8472C-1B94-9B41-99B7-45D7D32A3AFF}"/>
              </a:ext>
            </a:extLst>
          </p:cNvPr>
          <p:cNvSpPr txBox="1"/>
          <p:nvPr/>
        </p:nvSpPr>
        <p:spPr>
          <a:xfrm>
            <a:off x="312419" y="6461414"/>
            <a:ext cx="420980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Ninguno de los anteriores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95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142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-7935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CORRECTA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6629400" y="3476209"/>
            <a:ext cx="2013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CONTINUE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09600" y="349367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1927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173746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195245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6A6E0-58DD-7444-9815-DE3B1399F73C}"/>
              </a:ext>
            </a:extLst>
          </p:cNvPr>
          <p:cNvSpPr txBox="1"/>
          <p:nvPr/>
        </p:nvSpPr>
        <p:spPr>
          <a:xfrm>
            <a:off x="417054" y="1191080"/>
            <a:ext cx="777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" pitchFamily="2" charset="77"/>
              </a:rPr>
              <a:t>C</a:t>
            </a:r>
            <a:r>
              <a:rPr lang="en-US" sz="2200" spc="220" dirty="0">
                <a:solidFill>
                  <a:srgbClr val="F2F2F2"/>
                </a:solidFill>
                <a:latin typeface="Montserrat" pitchFamily="2" charset="77"/>
              </a:rPr>
              <a:t>AMBI</a:t>
            </a:r>
            <a:r>
              <a:rPr lang="en-US" sz="2200" spc="470" dirty="0">
                <a:solidFill>
                  <a:srgbClr val="F2F2F2"/>
                </a:solidFill>
                <a:latin typeface="Montserrat" pitchFamily="2" charset="77"/>
              </a:rPr>
              <a:t>OS</a:t>
            </a:r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 EN EL HORARIO DE TRABAJO: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9CAA8-55AC-2C41-9618-32DACBC74C5E}"/>
              </a:ext>
            </a:extLst>
          </p:cNvPr>
          <p:cNvSpPr txBox="1"/>
          <p:nvPr/>
        </p:nvSpPr>
        <p:spPr>
          <a:xfrm>
            <a:off x="370535" y="2223929"/>
            <a:ext cx="85448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chemeClr val="bg1"/>
                </a:solidFill>
                <a:latin typeface="Montserrat" pitchFamily="2" charset="77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 empleador debe notificar los cambios con al menos 2 semanas de anticipación</a:t>
            </a:r>
            <a:endParaRPr lang="es-ES_tradnl" sz="2200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0884D-0EFB-D949-98D1-5D1988686FB9}"/>
              </a:ext>
            </a:extLst>
          </p:cNvPr>
          <p:cNvSpPr txBox="1"/>
          <p:nvPr/>
        </p:nvSpPr>
        <p:spPr>
          <a:xfrm>
            <a:off x="6934200" y="5647011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90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3184" y="1801092"/>
            <a:ext cx="9287231" cy="176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FORMULARIO DE AVISO PREVIO DEL HORARIO DE TRABAJO DEBE: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1FD8E-B15E-7A4E-AC59-D497AC322706}"/>
              </a:ext>
            </a:extLst>
          </p:cNvPr>
          <p:cNvSpPr txBox="1"/>
          <p:nvPr/>
        </p:nvSpPr>
        <p:spPr>
          <a:xfrm>
            <a:off x="342900" y="1971317"/>
            <a:ext cx="835677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Ser entregado al empleado antes del inicio del empleo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5722E-C511-5E4F-99AA-368157EE5F15}"/>
              </a:ext>
            </a:extLst>
          </p:cNvPr>
          <p:cNvSpPr txBox="1"/>
          <p:nvPr/>
        </p:nvSpPr>
        <p:spPr>
          <a:xfrm>
            <a:off x="313968" y="2712357"/>
            <a:ext cx="518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Proporcionar horario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D4ED7F-48BD-8846-9128-FE38DF3B2A72}"/>
              </a:ext>
            </a:extLst>
          </p:cNvPr>
          <p:cNvSpPr txBox="1"/>
          <p:nvPr/>
        </p:nvSpPr>
        <p:spPr>
          <a:xfrm>
            <a:off x="301268" y="3566960"/>
            <a:ext cx="81547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Proporcionar una estimación de las horas de trabajo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3F682-C653-4643-940D-102C7283BB2D}"/>
              </a:ext>
            </a:extLst>
          </p:cNvPr>
          <p:cNvSpPr txBox="1"/>
          <p:nvPr/>
        </p:nvSpPr>
        <p:spPr>
          <a:xfrm>
            <a:off x="301268" y="4286678"/>
            <a:ext cx="7467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Conservarse durante 3 años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D1EB1-5F6F-A24A-A114-C8D3DD5653DA}"/>
              </a:ext>
            </a:extLst>
          </p:cNvPr>
          <p:cNvSpPr txBox="1"/>
          <p:nvPr/>
        </p:nvSpPr>
        <p:spPr>
          <a:xfrm>
            <a:off x="313968" y="4929336"/>
            <a:ext cx="4267200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A y C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B9F30-8065-AD49-BFE6-4E760C4D952C}"/>
              </a:ext>
            </a:extLst>
          </p:cNvPr>
          <p:cNvSpPr txBox="1"/>
          <p:nvPr/>
        </p:nvSpPr>
        <p:spPr>
          <a:xfrm>
            <a:off x="301268" y="5630217"/>
            <a:ext cx="2971800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B y C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A5160-07FF-4D4D-BB74-8ECF4D941904}"/>
              </a:ext>
            </a:extLst>
          </p:cNvPr>
          <p:cNvSpPr txBox="1"/>
          <p:nvPr/>
        </p:nvSpPr>
        <p:spPr>
          <a:xfrm>
            <a:off x="271284" y="6337596"/>
            <a:ext cx="2971800" cy="51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s-ES_tradnl" sz="25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G. Todo lo anterior</a:t>
            </a:r>
            <a:endParaRPr lang="es-ES_tradnl" sz="2500" dirty="0">
              <a:solidFill>
                <a:srgbClr val="F2F2F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625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7252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5908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7195245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8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9C7EF-23B6-2843-A681-2F7FBAC3C6C3}"/>
              </a:ext>
            </a:extLst>
          </p:cNvPr>
          <p:cNvSpPr txBox="1"/>
          <p:nvPr/>
        </p:nvSpPr>
        <p:spPr>
          <a:xfrm>
            <a:off x="152400" y="1208259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EL FORMULARIO DE AVISO PREVIO DEL HORARIO DE TRABAJO DEBE: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006F-3858-AD43-973C-DC5DBD4C52B7}"/>
              </a:ext>
            </a:extLst>
          </p:cNvPr>
          <p:cNvSpPr txBox="1"/>
          <p:nvPr/>
        </p:nvSpPr>
        <p:spPr>
          <a:xfrm>
            <a:off x="533400" y="2438400"/>
            <a:ext cx="7883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Ser entregado al empleado antes del inicio del empleo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785CE-8C8A-D442-A5C1-272663D21EC5}"/>
              </a:ext>
            </a:extLst>
          </p:cNvPr>
          <p:cNvSpPr txBox="1"/>
          <p:nvPr/>
        </p:nvSpPr>
        <p:spPr>
          <a:xfrm>
            <a:off x="533400" y="3207840"/>
            <a:ext cx="3199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Proporcionar horario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379B8-2F45-F344-8EEC-6F5906619BE4}"/>
              </a:ext>
            </a:extLst>
          </p:cNvPr>
          <p:cNvSpPr txBox="1"/>
          <p:nvPr/>
        </p:nvSpPr>
        <p:spPr>
          <a:xfrm>
            <a:off x="533400" y="4051340"/>
            <a:ext cx="7558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Proporcionar una estimación de las horas de trabajo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364CC-D814-FC48-95F8-366E43E96B89}"/>
              </a:ext>
            </a:extLst>
          </p:cNvPr>
          <p:cNvSpPr txBox="1"/>
          <p:nvPr/>
        </p:nvSpPr>
        <p:spPr>
          <a:xfrm>
            <a:off x="533400" y="4894840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Conservarse durante 3 años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17E67-1EC0-1349-8478-09ABDEA7A5FD}"/>
              </a:ext>
            </a:extLst>
          </p:cNvPr>
          <p:cNvSpPr txBox="1"/>
          <p:nvPr/>
        </p:nvSpPr>
        <p:spPr>
          <a:xfrm>
            <a:off x="7010400" y="59436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53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1172" y="1302264"/>
            <a:ext cx="8871255" cy="577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332" dirty="0">
                <a:solidFill>
                  <a:srgbClr val="F2F2F2"/>
                </a:solidFill>
                <a:latin typeface="Open Sans Light"/>
              </a:rPr>
              <a:t>A. Cuando un empleado abre la tienda</a:t>
            </a:r>
          </a:p>
          <a:p>
            <a:pPr algn="just">
              <a:lnSpc>
                <a:spcPts val="3265"/>
              </a:lnSpc>
            </a:pPr>
            <a:r>
              <a:rPr lang="es-ES_tradnl" sz="2332" dirty="0">
                <a:solidFill>
                  <a:srgbClr val="F2F2F2"/>
                </a:solidFill>
                <a:latin typeface="Open Sans Light"/>
              </a:rPr>
              <a:t>B. Cuando un empleado cierra la tienda</a:t>
            </a:r>
          </a:p>
          <a:p>
            <a:pPr algn="just">
              <a:lnSpc>
                <a:spcPts val="3265"/>
              </a:lnSpc>
            </a:pPr>
            <a:r>
              <a:rPr lang="es-ES_tradnl" sz="2332" dirty="0">
                <a:solidFill>
                  <a:srgbClr val="F2F2F2"/>
                </a:solidFill>
                <a:latin typeface="Open Sans Light"/>
              </a:rPr>
              <a:t>C. Cuando un empleado tiene un horario flexible y por lo tanto puede estar a cargo de abrir y / o cerrar en ocasiones.</a:t>
            </a:r>
          </a:p>
          <a:p>
            <a:pPr algn="just">
              <a:lnSpc>
                <a:spcPts val="3265"/>
              </a:lnSpc>
            </a:pPr>
            <a:r>
              <a:rPr lang="es-ES_tradnl" sz="2332" dirty="0">
                <a:solidFill>
                  <a:srgbClr val="F2F2F2"/>
                </a:solidFill>
                <a:latin typeface="Open Sans Light"/>
              </a:rPr>
              <a:t>D. Cuando el mismo empleado que abre la tienda también es responsable del cierre.</a:t>
            </a:r>
          </a:p>
          <a:p>
            <a:pPr algn="just">
              <a:lnSpc>
                <a:spcPts val="3265"/>
              </a:lnSpc>
            </a:pPr>
            <a:r>
              <a:rPr lang="es-ES_tradnl" sz="2332" dirty="0">
                <a:solidFill>
                  <a:srgbClr val="F2F2F2"/>
                </a:solidFill>
                <a:latin typeface="Open Sans Light"/>
              </a:rPr>
              <a:t>E. Todo lo anterior</a:t>
            </a:r>
          </a:p>
          <a:p>
            <a:pPr algn="just">
              <a:lnSpc>
                <a:spcPts val="3265"/>
              </a:lnSpc>
            </a:pPr>
            <a:r>
              <a:rPr lang="es-ES_tradnl" sz="2332" dirty="0">
                <a:solidFill>
                  <a:srgbClr val="F2F2F2"/>
                </a:solidFill>
                <a:latin typeface="Open Sans Light"/>
              </a:rPr>
              <a:t>F. Ninguno de los anteriores</a:t>
            </a:r>
          </a:p>
          <a:p>
            <a:pPr algn="just">
              <a:lnSpc>
                <a:spcPts val="3265"/>
              </a:lnSpc>
            </a:pPr>
            <a:endParaRPr lang="en-US" sz="2332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125"/>
              </a:lnSpc>
            </a:pPr>
            <a:r>
              <a:rPr lang="en-US" sz="2232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125"/>
              </a:lnSpc>
            </a:pPr>
            <a:endParaRPr lang="en-US" sz="2232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125"/>
              </a:lnSpc>
            </a:pPr>
            <a:r>
              <a:rPr lang="en-US" sz="2232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125"/>
              </a:lnSpc>
            </a:pPr>
            <a:endParaRPr lang="en-US" sz="2232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125"/>
              </a:lnSpc>
            </a:pPr>
            <a:endParaRPr lang="en-US" sz="2232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¿QUÉ ES UN CLOPENING?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1172" y="1302264"/>
            <a:ext cx="8871255" cy="238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5"/>
              </a:lnSpc>
            </a:pPr>
            <a:endParaRPr lang="en-US" sz="2332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125"/>
              </a:lnSpc>
            </a:pPr>
            <a:r>
              <a:rPr lang="en-US" sz="2232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125"/>
              </a:lnSpc>
            </a:pPr>
            <a:endParaRPr lang="en-US" sz="2232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125"/>
              </a:lnSpc>
            </a:pPr>
            <a:r>
              <a:rPr lang="en-US" sz="2232" dirty="0">
                <a:solidFill>
                  <a:srgbClr val="F2F2F2"/>
                </a:solidFill>
                <a:latin typeface="Open Sans Light"/>
              </a:rPr>
              <a:t> </a:t>
            </a:r>
          </a:p>
          <a:p>
            <a:pPr algn="just">
              <a:lnSpc>
                <a:spcPts val="3125"/>
              </a:lnSpc>
            </a:pPr>
            <a:endParaRPr lang="en-US" sz="2232" dirty="0">
              <a:solidFill>
                <a:srgbClr val="F2F2F2"/>
              </a:solidFill>
              <a:latin typeface="Open Sans Light"/>
            </a:endParaRPr>
          </a:p>
          <a:p>
            <a:pPr algn="just">
              <a:lnSpc>
                <a:spcPts val="3125"/>
              </a:lnSpc>
            </a:pPr>
            <a:endParaRPr lang="en-US" sz="2232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¿QUÉ ES UN CLOPENING?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0A9BB-C277-374A-9C13-5A8F59B4BE08}"/>
              </a:ext>
            </a:extLst>
          </p:cNvPr>
          <p:cNvSpPr txBox="1"/>
          <p:nvPr/>
        </p:nvSpPr>
        <p:spPr>
          <a:xfrm>
            <a:off x="415707" y="1307894"/>
            <a:ext cx="6202680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A. Cuando un empleado abre la tienda</a:t>
            </a:r>
            <a:endParaRPr lang="es-ES_tradnl" sz="22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0AC22-6FE4-8941-B691-39B47541E67A}"/>
              </a:ext>
            </a:extLst>
          </p:cNvPr>
          <p:cNvSpPr txBox="1"/>
          <p:nvPr/>
        </p:nvSpPr>
        <p:spPr>
          <a:xfrm>
            <a:off x="341212" y="2004661"/>
            <a:ext cx="6736080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Cuando un empleado cierra la tienda</a:t>
            </a:r>
            <a:endParaRPr lang="es-ES_tradnl" sz="22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A6C77-C698-F34D-8219-03E668C8643B}"/>
              </a:ext>
            </a:extLst>
          </p:cNvPr>
          <p:cNvSpPr txBox="1"/>
          <p:nvPr/>
        </p:nvSpPr>
        <p:spPr>
          <a:xfrm>
            <a:off x="315812" y="2774272"/>
            <a:ext cx="8349557" cy="90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C. Cuando un empleado tiene un horario flexible y por lo tanto puede estar a cargo de abrir y / o cerrar en ocasiones</a:t>
            </a:r>
            <a:endParaRPr lang="es-ES_tradnl" sz="22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BC3E5-A791-4F4B-957D-88371A28458A}"/>
              </a:ext>
            </a:extLst>
          </p:cNvPr>
          <p:cNvSpPr txBox="1"/>
          <p:nvPr/>
        </p:nvSpPr>
        <p:spPr>
          <a:xfrm>
            <a:off x="236221" y="4119612"/>
            <a:ext cx="7345680" cy="91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Open Sans Light"/>
                <a:hlinkClick r:id="rId4" action="ppaction://hlinksldjump"/>
              </a:rPr>
              <a:t>D. Cuando el mismo empleado que abre la tienda también es responsable del cierre.</a:t>
            </a:r>
            <a:endParaRPr lang="es-ES_tradnl" sz="22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BBA1-9EBC-454B-B3B7-573A7D05CE33}"/>
              </a:ext>
            </a:extLst>
          </p:cNvPr>
          <p:cNvSpPr txBox="1"/>
          <p:nvPr/>
        </p:nvSpPr>
        <p:spPr>
          <a:xfrm>
            <a:off x="236221" y="5349270"/>
            <a:ext cx="5593080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Todo lo anterior</a:t>
            </a:r>
            <a:endParaRPr lang="es-ES_tradnl" sz="220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1CFAF-29B8-164A-ABA9-C9829FB75E34}"/>
              </a:ext>
            </a:extLst>
          </p:cNvPr>
          <p:cNvSpPr txBox="1"/>
          <p:nvPr/>
        </p:nvSpPr>
        <p:spPr>
          <a:xfrm>
            <a:off x="731520" y="6816465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28357-8D42-3B4E-84E6-BCCD1E09B364}"/>
              </a:ext>
            </a:extLst>
          </p:cNvPr>
          <p:cNvSpPr txBox="1"/>
          <p:nvPr/>
        </p:nvSpPr>
        <p:spPr>
          <a:xfrm>
            <a:off x="236221" y="6245455"/>
            <a:ext cx="4602482" cy="49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Ninguno de los anteriores</a:t>
            </a:r>
            <a:endParaRPr lang="es-ES_tradnl" sz="2200" dirty="0">
              <a:solidFill>
                <a:srgbClr val="F2F2F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9703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0544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4423" y="3349263"/>
            <a:ext cx="27432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613177" y="3288268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4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2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-7935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41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SOLUCCION: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391654" y="1635264"/>
            <a:ext cx="7581900" cy="335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2F2F2"/>
                </a:solidFill>
                <a:latin typeface="Open Sans"/>
              </a:rPr>
              <a:t>LA ORDINANZA REQUIRE: </a:t>
            </a: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F2F2F2"/>
                </a:solidFill>
                <a:latin typeface="Open Sans"/>
              </a:rPr>
              <a:t>A.</a:t>
            </a:r>
            <a:r>
              <a:rPr lang="es-ES_tradnl" sz="2400" dirty="0">
                <a:solidFill>
                  <a:srgbClr val="F2F2F2"/>
                </a:solidFill>
                <a:latin typeface="Open Sans"/>
              </a:rPr>
              <a:t> Aviso anticipado del horario de trabajo y cambios</a:t>
            </a:r>
          </a:p>
          <a:p>
            <a:pPr>
              <a:lnSpc>
                <a:spcPts val="3200"/>
              </a:lnSpc>
            </a:pPr>
            <a:r>
              <a:rPr lang="es-ES_tradnl" sz="2400" dirty="0">
                <a:solidFill>
                  <a:srgbClr val="F2F2F2"/>
                </a:solidFill>
                <a:latin typeface="Open Sans"/>
              </a:rPr>
              <a:t>B. Derecho al descanso</a:t>
            </a:r>
          </a:p>
          <a:p>
            <a:pPr>
              <a:lnSpc>
                <a:spcPts val="3200"/>
              </a:lnSpc>
            </a:pPr>
            <a:r>
              <a:rPr lang="es-ES_tradnl" sz="2400" dirty="0">
                <a:solidFill>
                  <a:srgbClr val="F2F2F2"/>
                </a:solidFill>
                <a:latin typeface="Open Sans"/>
              </a:rPr>
              <a:t>C. Aviso de rechazo e información de compensación por cambios de horario.</a:t>
            </a:r>
          </a:p>
          <a:p>
            <a:pPr>
              <a:lnSpc>
                <a:spcPts val="3200"/>
              </a:lnSpc>
            </a:pPr>
            <a:r>
              <a:rPr lang="es-ES_tradnl" sz="2400" dirty="0">
                <a:solidFill>
                  <a:srgbClr val="F2F2F2"/>
                </a:solidFill>
                <a:latin typeface="Open Sans"/>
              </a:rPr>
              <a:t>D. Oferta de trabajo a los trabajadores existentes y derecho a trabajar en un horario flexible.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7B00E-EC68-7441-87DC-F76FB7B2E110}"/>
              </a:ext>
            </a:extLst>
          </p:cNvPr>
          <p:cNvSpPr txBox="1"/>
          <p:nvPr/>
        </p:nvSpPr>
        <p:spPr>
          <a:xfrm>
            <a:off x="7010400" y="5277936"/>
            <a:ext cx="24685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CONTINUAR </a:t>
            </a:r>
            <a:r>
              <a:rPr lang="en-US" sz="22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rId3" action="ppaction://hlinksldjump"/>
              </a:rPr>
              <a:t></a:t>
            </a:r>
            <a:endParaRPr lang="en-US" sz="22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6ECFB-5D0F-F349-80F4-525FF73AB8D1}"/>
              </a:ext>
            </a:extLst>
          </p:cNvPr>
          <p:cNvSpPr txBox="1"/>
          <p:nvPr/>
        </p:nvSpPr>
        <p:spPr>
          <a:xfrm>
            <a:off x="824466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40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FB706-B53C-E449-9FC7-DBA2A1732C05}"/>
              </a:ext>
            </a:extLst>
          </p:cNvPr>
          <p:cNvSpPr txBox="1"/>
          <p:nvPr/>
        </p:nvSpPr>
        <p:spPr>
          <a:xfrm>
            <a:off x="417054" y="1385900"/>
            <a:ext cx="5201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¿QUÉ ES UN CLOPENING?</a:t>
            </a:r>
          </a:p>
          <a:p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C8E20-B328-7642-88D5-220E34679DD2}"/>
              </a:ext>
            </a:extLst>
          </p:cNvPr>
          <p:cNvSpPr txBox="1"/>
          <p:nvPr/>
        </p:nvSpPr>
        <p:spPr>
          <a:xfrm>
            <a:off x="260874" y="2232447"/>
            <a:ext cx="923185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Cuando el mismo empleado que abre la tienda también es responsable del cierre.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AB129-0779-754D-8271-8CDC1D512C94}"/>
              </a:ext>
            </a:extLst>
          </p:cNvPr>
          <p:cNvSpPr txBox="1"/>
          <p:nvPr/>
        </p:nvSpPr>
        <p:spPr>
          <a:xfrm>
            <a:off x="6934200" y="58674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5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258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EMPLEADOR DEBE PAGAR ______ POR CUALQUIER HORA TRABAJADA ENTRE EL CIERRE Y LA APERTURA PARA TURNOS QUE ESTÁN SEPARADOS POR MENOS DE 11 HORAS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520" y="3097761"/>
            <a:ext cx="7191490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585" dirty="0">
                <a:solidFill>
                  <a:srgbClr val="F2F2F2"/>
                </a:solidFill>
                <a:latin typeface="Open San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20750-DB41-0649-A0BA-6E74297B8868}"/>
              </a:ext>
            </a:extLst>
          </p:cNvPr>
          <p:cNvSpPr txBox="1"/>
          <p:nvPr/>
        </p:nvSpPr>
        <p:spPr>
          <a:xfrm>
            <a:off x="555365" y="2913239"/>
            <a:ext cx="7543800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A. TIEMPO DIRECTO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F3268-0A43-E844-812F-5252E2EE8330}"/>
              </a:ext>
            </a:extLst>
          </p:cNvPr>
          <p:cNvSpPr txBox="1"/>
          <p:nvPr/>
        </p:nvSpPr>
        <p:spPr>
          <a:xfrm>
            <a:off x="555365" y="3634829"/>
            <a:ext cx="3764280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B. TIEMPO Y MEDIO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B83B4-9776-7B45-9351-587901675FB6}"/>
              </a:ext>
            </a:extLst>
          </p:cNvPr>
          <p:cNvSpPr txBox="1"/>
          <p:nvPr/>
        </p:nvSpPr>
        <p:spPr>
          <a:xfrm>
            <a:off x="555365" y="4359196"/>
            <a:ext cx="2926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C. DOBLE TIEMPO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0F534-84FE-094B-9B21-86DD9A84189C}"/>
              </a:ext>
            </a:extLst>
          </p:cNvPr>
          <p:cNvSpPr txBox="1"/>
          <p:nvPr/>
        </p:nvSpPr>
        <p:spPr>
          <a:xfrm>
            <a:off x="540443" y="5022034"/>
            <a:ext cx="4221480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D. COMPENSACIÓN DE 1 HORA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0EE4C-146E-B642-8154-9250A6E4852B}"/>
              </a:ext>
            </a:extLst>
          </p:cNvPr>
          <p:cNvSpPr txBox="1"/>
          <p:nvPr/>
        </p:nvSpPr>
        <p:spPr>
          <a:xfrm>
            <a:off x="555365" y="5725894"/>
            <a:ext cx="5135880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SIN COMPENSACIÓN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88657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6670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172202" y="293759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23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77F92-67B2-6A47-82F9-6559789D5363}"/>
              </a:ext>
            </a:extLst>
          </p:cNvPr>
          <p:cNvSpPr txBox="1"/>
          <p:nvPr/>
        </p:nvSpPr>
        <p:spPr>
          <a:xfrm>
            <a:off x="609600" y="1060647"/>
            <a:ext cx="765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EL EMPLEADOR DEBE PAGAR ______ POR CUALQUIER HORA TRABAJADA ENTRE EL CIERRE Y LA APERTURA PARA TURNOS QUE ESTÁN SEPARADOS POR MENOS DE 11 HORAS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C0128-9913-4B48-A75F-F904422940AC}"/>
              </a:ext>
            </a:extLst>
          </p:cNvPr>
          <p:cNvSpPr txBox="1"/>
          <p:nvPr/>
        </p:nvSpPr>
        <p:spPr>
          <a:xfrm>
            <a:off x="731520" y="3139645"/>
            <a:ext cx="2728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TIEMPO Y MEDIO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F7845-94F0-D14D-BC32-3CFE69F5BA30}"/>
              </a:ext>
            </a:extLst>
          </p:cNvPr>
          <p:cNvSpPr txBox="1"/>
          <p:nvPr/>
        </p:nvSpPr>
        <p:spPr>
          <a:xfrm>
            <a:off x="6934200" y="57912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59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80" spc="220" dirty="0">
                <a:solidFill>
                  <a:srgbClr val="F2F2F2"/>
                </a:solidFill>
                <a:latin typeface="Montserrat" pitchFamily="2" charset="77"/>
              </a:rPr>
              <a:t>El</a:t>
            </a:r>
            <a:r>
              <a:rPr lang="en-US" sz="1161" spc="220" dirty="0">
                <a:solidFill>
                  <a:srgbClr val="F2F2F2"/>
                </a:solidFill>
                <a:latin typeface="Arimo"/>
              </a:rPr>
              <a:t> 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EMPLEADO NO TIENE DERECHO A RECHAZAR EL TRABAJO SI: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7AA9F-EDF1-CA4A-800C-B7D6B465CD11}"/>
              </a:ext>
            </a:extLst>
          </p:cNvPr>
          <p:cNvSpPr txBox="1"/>
          <p:nvPr/>
        </p:nvSpPr>
        <p:spPr>
          <a:xfrm>
            <a:off x="731520" y="2286000"/>
            <a:ext cx="673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HAN DADO MENOS DE 14 DÍAS DE AVISO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16B18-ACC7-3A43-89C2-97BAABBCB3E8}"/>
              </a:ext>
            </a:extLst>
          </p:cNvPr>
          <p:cNvSpPr txBox="1"/>
          <p:nvPr/>
        </p:nvSpPr>
        <p:spPr>
          <a:xfrm>
            <a:off x="731520" y="2993886"/>
            <a:ext cx="6019800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AVISO CON MENOS DE 24 HORAS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9EBB8-0938-0D43-8D2A-FB0081F17228}"/>
              </a:ext>
            </a:extLst>
          </p:cNvPr>
          <p:cNvSpPr txBox="1"/>
          <p:nvPr/>
        </p:nvSpPr>
        <p:spPr>
          <a:xfrm>
            <a:off x="731520" y="3701772"/>
            <a:ext cx="8523387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AVISO CON MENOS DE 11 HORAS AL FINAL DEL TURNO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EE868-715D-7D4D-8BCD-0A5E82E02692}"/>
              </a:ext>
            </a:extLst>
          </p:cNvPr>
          <p:cNvSpPr txBox="1"/>
          <p:nvPr/>
        </p:nvSpPr>
        <p:spPr>
          <a:xfrm>
            <a:off x="731520" y="4495800"/>
            <a:ext cx="726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D. EL EMPLEADO ESTÁ CANSADO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B48-CC08-D04C-A0FA-8CD175CD7F6E}"/>
              </a:ext>
            </a:extLst>
          </p:cNvPr>
          <p:cNvSpPr txBox="1"/>
          <p:nvPr/>
        </p:nvSpPr>
        <p:spPr>
          <a:xfrm>
            <a:off x="731520" y="5236792"/>
            <a:ext cx="62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TODO LO ANTERIOR</a:t>
            </a:r>
            <a:endParaRPr lang="en-US" sz="2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663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8956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248400" y="2979931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18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393AB-A906-B146-8252-75D82B69CC2A}"/>
              </a:ext>
            </a:extLst>
          </p:cNvPr>
          <p:cNvSpPr txBox="1"/>
          <p:nvPr/>
        </p:nvSpPr>
        <p:spPr>
          <a:xfrm>
            <a:off x="584200" y="145373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20" dirty="0">
                <a:solidFill>
                  <a:srgbClr val="F2F2F2"/>
                </a:solidFill>
                <a:latin typeface="Montserrat" pitchFamily="2" charset="77"/>
              </a:rPr>
              <a:t>El</a:t>
            </a:r>
            <a:r>
              <a:rPr lang="en-US" sz="1000" spc="220" dirty="0">
                <a:solidFill>
                  <a:srgbClr val="F2F2F2"/>
                </a:solidFill>
                <a:latin typeface="Arimo"/>
              </a:rPr>
              <a:t> </a:t>
            </a:r>
            <a:r>
              <a:rPr lang="en-US" spc="470" dirty="0">
                <a:solidFill>
                  <a:srgbClr val="F2F2F2"/>
                </a:solidFill>
                <a:latin typeface="Montserrat Light"/>
              </a:rPr>
              <a:t>EMPLEADO NO TIENE DERECHO A RECHAZAR EL TRABAJO SI: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064D4-CE68-7746-9C14-A62667964FC9}"/>
              </a:ext>
            </a:extLst>
          </p:cNvPr>
          <p:cNvSpPr txBox="1"/>
          <p:nvPr/>
        </p:nvSpPr>
        <p:spPr>
          <a:xfrm>
            <a:off x="718820" y="2895998"/>
            <a:ext cx="4655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EL EMPLEADO ESTÁ CANSADO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53B14A-FC13-A04D-8EF5-C174075DDFB9}"/>
              </a:ext>
            </a:extLst>
          </p:cNvPr>
          <p:cNvSpPr txBox="1"/>
          <p:nvPr/>
        </p:nvSpPr>
        <p:spPr>
          <a:xfrm>
            <a:off x="6934200" y="57150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01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332101"/>
            <a:ext cx="8706267" cy="221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endParaRPr dirty="0"/>
          </a:p>
          <a:p>
            <a:pPr>
              <a:lnSpc>
                <a:spcPts val="3466"/>
              </a:lnSpc>
            </a:pPr>
            <a:r>
              <a:rPr lang="en-US" sz="2480" spc="220" dirty="0">
                <a:solidFill>
                  <a:srgbClr val="F2F2F2"/>
                </a:solidFill>
                <a:latin typeface="Montserrat" pitchFamily="2" charset="77"/>
              </a:rPr>
              <a:t>EL</a:t>
            </a:r>
            <a:r>
              <a:rPr lang="en-US" sz="1161" spc="220" dirty="0">
                <a:solidFill>
                  <a:srgbClr val="F2F2F2"/>
                </a:solidFill>
                <a:latin typeface="Arimo"/>
              </a:rPr>
              <a:t> 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EMPLEADOR DEBE PROPORCIONAR ___ DÍA DE NOTIFICACIÓN PARA CUALQUIER CAMBIO DE HORARIO INICIADO POR EL EMPLEADOR: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427D3-6B83-8A43-82D1-65D6A85F40FD}"/>
              </a:ext>
            </a:extLst>
          </p:cNvPr>
          <p:cNvSpPr txBox="1"/>
          <p:nvPr/>
        </p:nvSpPr>
        <p:spPr>
          <a:xfrm>
            <a:off x="731520" y="3124200"/>
            <a:ext cx="447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11 DÍA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EBD75-05D9-EC49-B125-33E8F64A53AC}"/>
              </a:ext>
            </a:extLst>
          </p:cNvPr>
          <p:cNvSpPr txBox="1"/>
          <p:nvPr/>
        </p:nvSpPr>
        <p:spPr>
          <a:xfrm>
            <a:off x="647700" y="3821668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B. 14 DÍAS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3A4FE-8DA0-1F43-8116-D75844656FA2}"/>
              </a:ext>
            </a:extLst>
          </p:cNvPr>
          <p:cNvSpPr txBox="1"/>
          <p:nvPr/>
        </p:nvSpPr>
        <p:spPr>
          <a:xfrm>
            <a:off x="647700" y="443334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15 DÍAS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2A1D6-5577-2642-93A3-45BF035D34D3}"/>
              </a:ext>
            </a:extLst>
          </p:cNvPr>
          <p:cNvSpPr txBox="1"/>
          <p:nvPr/>
        </p:nvSpPr>
        <p:spPr>
          <a:xfrm>
            <a:off x="647700" y="503892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30 DÍAS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BACF7-BB18-0747-A1B7-765E242BC363}"/>
              </a:ext>
            </a:extLst>
          </p:cNvPr>
          <p:cNvSpPr txBox="1"/>
          <p:nvPr/>
        </p:nvSpPr>
        <p:spPr>
          <a:xfrm>
            <a:off x="647700" y="5601615"/>
            <a:ext cx="5829300" cy="51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NINGUNO DE LOS ANTERIORES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LOS EMPLEADORES CUBIERTOS DE ACUERDO CON LA ORDENANZA DE FWW SON: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0220" y="5441471"/>
            <a:ext cx="9336546" cy="79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_tradnl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Todo lo anterior</a:t>
            </a:r>
            <a:endParaRPr lang="es-ES_tradnl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52E01-1B31-6941-986D-E7EC66CF8568}"/>
              </a:ext>
            </a:extLst>
          </p:cNvPr>
          <p:cNvSpPr txBox="1"/>
          <p:nvPr/>
        </p:nvSpPr>
        <p:spPr>
          <a:xfrm>
            <a:off x="457200" y="1999702"/>
            <a:ext cx="6629400" cy="45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A. </a:t>
            </a:r>
            <a:r>
              <a:rPr lang="es-ES_tradnl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Gran empresas de retail con 56 o más empleados</a:t>
            </a:r>
            <a:endParaRPr lang="es-ES_tradnl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B61B6-2EBF-6A4C-8020-9171AABE2180}"/>
              </a:ext>
            </a:extLst>
          </p:cNvPr>
          <p:cNvSpPr txBox="1"/>
          <p:nvPr/>
        </p:nvSpPr>
        <p:spPr>
          <a:xfrm>
            <a:off x="457200" y="2734270"/>
            <a:ext cx="690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B. Grandes empresas de comida rápida con 56 o más empleados en todo el mundo</a:t>
            </a:r>
            <a:endParaRPr lang="es-ES_tradnl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06D27-72C5-6D44-B9E7-D51CAFFDC38F}"/>
              </a:ext>
            </a:extLst>
          </p:cNvPr>
          <p:cNvSpPr txBox="1"/>
          <p:nvPr/>
        </p:nvSpPr>
        <p:spPr>
          <a:xfrm>
            <a:off x="464820" y="3683000"/>
            <a:ext cx="7193280" cy="88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s-ES_tradnl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C. Grandes empresas de comida rápida con 20 o más empleados en la ciudad de Emeryville</a:t>
            </a:r>
            <a:endParaRPr lang="es-ES_tradnl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0044F-2A42-054D-89DF-1139EA564A03}"/>
              </a:ext>
            </a:extLst>
          </p:cNvPr>
          <p:cNvSpPr txBox="1"/>
          <p:nvPr/>
        </p:nvSpPr>
        <p:spPr>
          <a:xfrm>
            <a:off x="426720" y="4869361"/>
            <a:ext cx="5834957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s-ES_tradnl" dirty="0">
                <a:solidFill>
                  <a:srgbClr val="F2F2F2"/>
                </a:solidFill>
                <a:latin typeface="Open Sans"/>
                <a:hlinkClick r:id="rId4" action="ppaction://hlinksldjump"/>
              </a:rPr>
              <a:t>D. Solo A y B</a:t>
            </a:r>
            <a:endParaRPr lang="es-ES_tradnl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13662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6120" y="3349263"/>
            <a:ext cx="26670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761480" y="3324669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77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E3AC-B007-2B40-918D-719912C399DF}"/>
              </a:ext>
            </a:extLst>
          </p:cNvPr>
          <p:cNvSpPr txBox="1"/>
          <p:nvPr/>
        </p:nvSpPr>
        <p:spPr>
          <a:xfrm>
            <a:off x="349287" y="1266119"/>
            <a:ext cx="89575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20" dirty="0">
                <a:solidFill>
                  <a:srgbClr val="F2F2F2"/>
                </a:solidFill>
                <a:latin typeface="Montserrat" pitchFamily="2" charset="77"/>
              </a:rPr>
              <a:t>EL</a:t>
            </a:r>
            <a:r>
              <a:rPr lang="en-US" sz="2200" spc="220" dirty="0">
                <a:solidFill>
                  <a:srgbClr val="F2F2F2"/>
                </a:solidFill>
                <a:latin typeface="Arimo"/>
              </a:rPr>
              <a:t> </a:t>
            </a:r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EMPLEADOR DEBE PROPORCIONAR ___ DÍA DE NOTIFICACIÓN PARA CUALQUIER CAMBIO DE HORARIO INICIADO POR EL EMPLEADOR: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067E7-0FCA-CA46-9204-559A65A9914F}"/>
              </a:ext>
            </a:extLst>
          </p:cNvPr>
          <p:cNvSpPr txBox="1"/>
          <p:nvPr/>
        </p:nvSpPr>
        <p:spPr>
          <a:xfrm>
            <a:off x="718820" y="3556092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 14 DÍAS</a:t>
            </a:r>
            <a:endParaRPr lang="en-US" sz="2200" dirty="0">
              <a:latin typeface="Montserrat" pitchFamily="2" charset="77"/>
            </a:endParaRPr>
          </a:p>
          <a:p>
            <a:endParaRPr lang="en-US" sz="2200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23311-F837-A845-9535-930BD7D03453}"/>
              </a:ext>
            </a:extLst>
          </p:cNvPr>
          <p:cNvSpPr txBox="1"/>
          <p:nvPr/>
        </p:nvSpPr>
        <p:spPr>
          <a:xfrm>
            <a:off x="6781800" y="56388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611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EMPLEADOR DEBE DAR UN PAGO DE PREVISIBILIDAD POR LOS CAMBIOS DE HORARIO REALIZADOS CON: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5682" y="2290775"/>
            <a:ext cx="7849828" cy="47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1"/>
              </a:lnSpc>
            </a:pPr>
            <a:r>
              <a:rPr lang="en-US" sz="24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AVISO DE MENOS DE 14 DÍAS </a:t>
            </a:r>
            <a:endParaRPr lang="en-US" sz="24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79492-7AAC-9448-A9C0-83A9AE23A8D4}"/>
              </a:ext>
            </a:extLst>
          </p:cNvPr>
          <p:cNvSpPr txBox="1"/>
          <p:nvPr/>
        </p:nvSpPr>
        <p:spPr>
          <a:xfrm>
            <a:off x="457200" y="3069489"/>
            <a:ext cx="6159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AVISO DE 1 DÍA </a:t>
            </a:r>
            <a:endParaRPr lang="en-US" sz="24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D0D42-106B-F043-9EE3-E57261947F8B}"/>
              </a:ext>
            </a:extLst>
          </p:cNvPr>
          <p:cNvSpPr txBox="1"/>
          <p:nvPr/>
        </p:nvSpPr>
        <p:spPr>
          <a:xfrm>
            <a:off x="457200" y="3708454"/>
            <a:ext cx="5093118" cy="54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51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AVISO CON MENOS DE 24 HORAS 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CE5E-EDE4-D649-8063-15A5948DE1B8}"/>
              </a:ext>
            </a:extLst>
          </p:cNvPr>
          <p:cNvSpPr txBox="1"/>
          <p:nvPr/>
        </p:nvSpPr>
        <p:spPr>
          <a:xfrm>
            <a:off x="457200" y="4424874"/>
            <a:ext cx="4788318" cy="54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51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B y C 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0632-1020-E749-8D8B-690DAD92E44E}"/>
              </a:ext>
            </a:extLst>
          </p:cNvPr>
          <p:cNvSpPr txBox="1"/>
          <p:nvPr/>
        </p:nvSpPr>
        <p:spPr>
          <a:xfrm>
            <a:off x="457200" y="5151411"/>
            <a:ext cx="5397918" cy="54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51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TODO LO ANTERIOR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5119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2023" y="2975696"/>
            <a:ext cx="28956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477000" y="3030839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6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5250A-06E0-F542-9542-BDF6C36962D4}"/>
              </a:ext>
            </a:extLst>
          </p:cNvPr>
          <p:cNvSpPr txBox="1"/>
          <p:nvPr/>
        </p:nvSpPr>
        <p:spPr>
          <a:xfrm>
            <a:off x="391654" y="1360038"/>
            <a:ext cx="8706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EL EMPLEADOR DEBE DAR UN PAGO DE PREVISIBILIDAD POR LOS CAMBIOS DE HORARIO REALIZADOS CON: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7BD32-3E4B-BD49-AE43-653FD9C7EF07}"/>
              </a:ext>
            </a:extLst>
          </p:cNvPr>
          <p:cNvSpPr txBox="1"/>
          <p:nvPr/>
        </p:nvSpPr>
        <p:spPr>
          <a:xfrm>
            <a:off x="609600" y="3059485"/>
            <a:ext cx="475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1.  AVISO DE MENOS DE 14 DÍAS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BAB23-1584-5B4D-A69A-10DFBDBA284B}"/>
              </a:ext>
            </a:extLst>
          </p:cNvPr>
          <p:cNvSpPr txBox="1"/>
          <p:nvPr/>
        </p:nvSpPr>
        <p:spPr>
          <a:xfrm>
            <a:off x="609600" y="3909136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2. AVISO DE 1 DÍA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55BD6-6798-FD43-B699-ECAE7C537CD0}"/>
              </a:ext>
            </a:extLst>
          </p:cNvPr>
          <p:cNvSpPr txBox="1"/>
          <p:nvPr/>
        </p:nvSpPr>
        <p:spPr>
          <a:xfrm>
            <a:off x="609600" y="4738683"/>
            <a:ext cx="5468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3.  AVISO CON MENOS DE 24 HORAS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F827D-3656-A546-9BF3-4C943460C974}"/>
              </a:ext>
            </a:extLst>
          </p:cNvPr>
          <p:cNvSpPr txBox="1"/>
          <p:nvPr/>
        </p:nvSpPr>
        <p:spPr>
          <a:xfrm>
            <a:off x="7162800" y="59436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21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15456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80" spc="220" dirty="0">
                <a:solidFill>
                  <a:srgbClr val="F2F2F2"/>
                </a:solidFill>
                <a:latin typeface="Montserrat" pitchFamily="2" charset="77"/>
              </a:rPr>
              <a:t>EL PAGO DE 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PREVISIBILIDAD ES DEBIDO CUANDO: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35FC6-09B2-D148-A464-74B8450998C7}"/>
              </a:ext>
            </a:extLst>
          </p:cNvPr>
          <p:cNvSpPr txBox="1"/>
          <p:nvPr/>
        </p:nvSpPr>
        <p:spPr>
          <a:xfrm>
            <a:off x="381000" y="2057400"/>
            <a:ext cx="84582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CAMBIO DE HORARIO CON MENOS DE 14 DÍAS DE AVISO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FAA80A-B143-FC4D-AEA2-30B23BF3B750}"/>
              </a:ext>
            </a:extLst>
          </p:cNvPr>
          <p:cNvSpPr txBox="1"/>
          <p:nvPr/>
        </p:nvSpPr>
        <p:spPr>
          <a:xfrm>
            <a:off x="381000" y="2819400"/>
            <a:ext cx="8305800" cy="96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CUANDO EL EMPLEADOR ENVÍA AL TRABAJADOR A CASA TEMPRANO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CEAA-55CF-2A49-AF16-C62B0616C425}"/>
              </a:ext>
            </a:extLst>
          </p:cNvPr>
          <p:cNvSpPr txBox="1"/>
          <p:nvPr/>
        </p:nvSpPr>
        <p:spPr>
          <a:xfrm>
            <a:off x="330200" y="4084249"/>
            <a:ext cx="548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HORAS EXTRA PROGRAMADAS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9E795-CFDD-A94C-BDE9-BC51E64D26F6}"/>
              </a:ext>
            </a:extLst>
          </p:cNvPr>
          <p:cNvSpPr txBox="1"/>
          <p:nvPr/>
        </p:nvSpPr>
        <p:spPr>
          <a:xfrm>
            <a:off x="355600" y="4737011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NINGUNA DE LAS ANTERIORES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2FA3A-46C6-1043-9863-79FAF6AC876B}"/>
              </a:ext>
            </a:extLst>
          </p:cNvPr>
          <p:cNvSpPr txBox="1"/>
          <p:nvPr/>
        </p:nvSpPr>
        <p:spPr>
          <a:xfrm>
            <a:off x="330200" y="53897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TODO LO ANTERIOR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5373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7432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901757" y="2979931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0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982CF-117F-F441-841B-8D6547455EA6}"/>
              </a:ext>
            </a:extLst>
          </p:cNvPr>
          <p:cNvSpPr txBox="1"/>
          <p:nvPr/>
        </p:nvSpPr>
        <p:spPr>
          <a:xfrm>
            <a:off x="533400" y="424618"/>
            <a:ext cx="807720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 </a:t>
            </a:r>
          </a:p>
          <a:p>
            <a:pPr>
              <a:lnSpc>
                <a:spcPts val="3466"/>
              </a:lnSpc>
            </a:pPr>
            <a:r>
              <a:rPr lang="en-US" sz="2800" b="1" spc="470" dirty="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2AB72-2234-114B-8BAE-5DC9ACDC0072}"/>
              </a:ext>
            </a:extLst>
          </p:cNvPr>
          <p:cNvSpPr txBox="1"/>
          <p:nvPr/>
        </p:nvSpPr>
        <p:spPr>
          <a:xfrm>
            <a:off x="304800" y="3810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BCD11-271F-EE48-B2AB-9A0EA32A91E3}"/>
              </a:ext>
            </a:extLst>
          </p:cNvPr>
          <p:cNvSpPr txBox="1"/>
          <p:nvPr/>
        </p:nvSpPr>
        <p:spPr>
          <a:xfrm>
            <a:off x="6172200" y="38100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4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BD666-127D-EF46-8252-79C0A9E9B3E8}"/>
              </a:ext>
            </a:extLst>
          </p:cNvPr>
          <p:cNvSpPr txBox="1"/>
          <p:nvPr/>
        </p:nvSpPr>
        <p:spPr>
          <a:xfrm>
            <a:off x="258591" y="1107147"/>
            <a:ext cx="93365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220" dirty="0">
                <a:solidFill>
                  <a:srgbClr val="F2F2F2"/>
                </a:solidFill>
                <a:latin typeface="Montserrat" pitchFamily="2" charset="77"/>
              </a:rPr>
              <a:t>EL PAGO DE </a:t>
            </a:r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PREVISIBILIDAD ES DEBIDO CUANDO: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136D4-F829-394A-BB99-E13ECDA59BB3}"/>
              </a:ext>
            </a:extLst>
          </p:cNvPr>
          <p:cNvSpPr txBox="1"/>
          <p:nvPr/>
        </p:nvSpPr>
        <p:spPr>
          <a:xfrm>
            <a:off x="669940" y="2572792"/>
            <a:ext cx="8600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1. CAMBIO DE HORARIO CON MENOS DE 14 DÍAS DE AVISO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CB579-0795-EB43-B1C3-E64CB9AC4B78}"/>
              </a:ext>
            </a:extLst>
          </p:cNvPr>
          <p:cNvSpPr txBox="1"/>
          <p:nvPr/>
        </p:nvSpPr>
        <p:spPr>
          <a:xfrm>
            <a:off x="669940" y="3500180"/>
            <a:ext cx="86004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</a:rPr>
              <a:t>2. CUANDO EL EMPLEADOR ENVÍA AL TRABAJADOR A CASA TEMPRANO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22CA5-4B3F-9442-8321-2B73C934B3D7}"/>
              </a:ext>
            </a:extLst>
          </p:cNvPr>
          <p:cNvSpPr txBox="1"/>
          <p:nvPr/>
        </p:nvSpPr>
        <p:spPr>
          <a:xfrm>
            <a:off x="769620" y="4728042"/>
            <a:ext cx="5028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3.  HORAS EXTRA PROGRAMADAS</a:t>
            </a:r>
            <a:endParaRPr lang="en-US" sz="2200" dirty="0"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021F2-AA4B-2B40-9097-217852B8651D}"/>
              </a:ext>
            </a:extLst>
          </p:cNvPr>
          <p:cNvSpPr txBox="1"/>
          <p:nvPr/>
        </p:nvSpPr>
        <p:spPr>
          <a:xfrm>
            <a:off x="7086600" y="60198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180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490" y="313576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PREVISIBILIDAD PAGO NO DEBIDO EN ESTAS SITUACIONES: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C9F6B-D0A8-1E48-B8A4-DE20DB7892E8}"/>
              </a:ext>
            </a:extLst>
          </p:cNvPr>
          <p:cNvSpPr txBox="1"/>
          <p:nvPr/>
        </p:nvSpPr>
        <p:spPr>
          <a:xfrm>
            <a:off x="533400" y="1521510"/>
            <a:ext cx="70104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1. AMENAZAS CIVILES O ACTOS NATURALES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6AD56-C50B-4549-AE89-A9173D0079D3}"/>
              </a:ext>
            </a:extLst>
          </p:cNvPr>
          <p:cNvSpPr txBox="1"/>
          <p:nvPr/>
        </p:nvSpPr>
        <p:spPr>
          <a:xfrm>
            <a:off x="533400" y="2280985"/>
            <a:ext cx="79248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2. CAMBIOS DE HORARIO INICIADOS POR EL EMPLEADO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6D936-432A-1947-9D40-301BE4E97CA3}"/>
              </a:ext>
            </a:extLst>
          </p:cNvPr>
          <p:cNvSpPr txBox="1"/>
          <p:nvPr/>
        </p:nvSpPr>
        <p:spPr>
          <a:xfrm>
            <a:off x="533400" y="3053160"/>
            <a:ext cx="68580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3. PERIODOS DE GRACIA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EBE52-9AD7-C944-A70C-444665A5ECBF}"/>
              </a:ext>
            </a:extLst>
          </p:cNvPr>
          <p:cNvSpPr txBox="1"/>
          <p:nvPr/>
        </p:nvSpPr>
        <p:spPr>
          <a:xfrm>
            <a:off x="533400" y="3775295"/>
            <a:ext cx="8382000" cy="96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4. CAMBIO DE HORARIO ACEPTADO POR EL EMPLEADO CON AVISO DE 14 DÍAS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9D82D-FD34-C845-8268-9A8B09577EC7}"/>
              </a:ext>
            </a:extLst>
          </p:cNvPr>
          <p:cNvSpPr txBox="1"/>
          <p:nvPr/>
        </p:nvSpPr>
        <p:spPr>
          <a:xfrm>
            <a:off x="533400" y="5029200"/>
            <a:ext cx="8991600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5. EMPLEADO TRABAJÓ HORAS EXTRA PARA TERMINAR LA TRANSACCIÓN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05B2D-F28F-5049-8766-E331E00AB539}"/>
              </a:ext>
            </a:extLst>
          </p:cNvPr>
          <p:cNvSpPr txBox="1"/>
          <p:nvPr/>
        </p:nvSpPr>
        <p:spPr>
          <a:xfrm>
            <a:off x="481490" y="6189474"/>
            <a:ext cx="54864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F. TODO LO ANTERIOR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61649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30480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553200" y="2918936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562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74E18-0DA2-BA4F-8080-5219720EE23D}"/>
              </a:ext>
            </a:extLst>
          </p:cNvPr>
          <p:cNvSpPr txBox="1"/>
          <p:nvPr/>
        </p:nvSpPr>
        <p:spPr>
          <a:xfrm>
            <a:off x="315813" y="1066800"/>
            <a:ext cx="9121974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6"/>
              </a:lnSpc>
            </a:pPr>
            <a:r>
              <a:rPr lang="en-US" sz="2400" spc="470" dirty="0">
                <a:solidFill>
                  <a:srgbClr val="F2F2F2"/>
                </a:solidFill>
                <a:latin typeface="Montserrat Light"/>
              </a:rPr>
              <a:t>PREVISIBILIDAD PAGO NO DEBIDO EN ESTAS SITUACIONES:</a:t>
            </a:r>
            <a:endParaRPr lang="en-US" sz="2200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38EA6-3C72-A14B-B805-C8DB0D6BE608}"/>
              </a:ext>
            </a:extLst>
          </p:cNvPr>
          <p:cNvSpPr txBox="1"/>
          <p:nvPr/>
        </p:nvSpPr>
        <p:spPr>
          <a:xfrm>
            <a:off x="609600" y="2362200"/>
            <a:ext cx="530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1. AMENAZAS CIVILES O ACTOS NATURALES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0D839-04F3-1D42-AEB1-2E345BDEA83F}"/>
              </a:ext>
            </a:extLst>
          </p:cNvPr>
          <p:cNvSpPr txBox="1"/>
          <p:nvPr/>
        </p:nvSpPr>
        <p:spPr>
          <a:xfrm>
            <a:off x="609600" y="3035649"/>
            <a:ext cx="6862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2. CAMBIOS DE HORARIO INICIADOS POR EL EMPLEADO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2611E-4A8B-2B49-BFB8-170104486A1B}"/>
              </a:ext>
            </a:extLst>
          </p:cNvPr>
          <p:cNvSpPr txBox="1"/>
          <p:nvPr/>
        </p:nvSpPr>
        <p:spPr>
          <a:xfrm>
            <a:off x="596900" y="3790345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3. PERIODOS DE GRACIA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E1966-27D8-414C-BBDF-6A842C58B285}"/>
              </a:ext>
            </a:extLst>
          </p:cNvPr>
          <p:cNvSpPr txBox="1"/>
          <p:nvPr/>
        </p:nvSpPr>
        <p:spPr>
          <a:xfrm>
            <a:off x="578637" y="4570902"/>
            <a:ext cx="826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4. CAMBIO DE HORARIO ACEPTADO POR EL EMPLEADO CON AVISO DE 14 DÍAS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3A309-F375-7F44-9C49-D549843680AB}"/>
              </a:ext>
            </a:extLst>
          </p:cNvPr>
          <p:cNvSpPr txBox="1"/>
          <p:nvPr/>
        </p:nvSpPr>
        <p:spPr>
          <a:xfrm>
            <a:off x="578636" y="5421724"/>
            <a:ext cx="894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F2F2"/>
                </a:solidFill>
                <a:latin typeface="Montserrat" pitchFamily="2" charset="77"/>
              </a:rPr>
              <a:t>5. EMPLEADO TRABAJÓ HORAS EXTRA PARA TERMINAR LA TRANSACCIÓN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98056-BE45-3941-8580-640A354CB9F6}"/>
              </a:ext>
            </a:extLst>
          </p:cNvPr>
          <p:cNvSpPr txBox="1"/>
          <p:nvPr/>
        </p:nvSpPr>
        <p:spPr>
          <a:xfrm>
            <a:off x="7620000" y="61722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15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EMPLEADOR DEBE OFRECER HORAS ADICIONALES DISPONIBLES PARA: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B24FF-1A93-1845-93EF-B0F9176B5EF5}"/>
              </a:ext>
            </a:extLst>
          </p:cNvPr>
          <p:cNvSpPr txBox="1"/>
          <p:nvPr/>
        </p:nvSpPr>
        <p:spPr>
          <a:xfrm>
            <a:off x="648681" y="1821197"/>
            <a:ext cx="8456237" cy="96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LOS TRABAJADORES EXISTENTES A TIEMPO COMPLETO PRIMERO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4C44F-99E6-004E-BC80-5FD87DDE2F3B}"/>
              </a:ext>
            </a:extLst>
          </p:cNvPr>
          <p:cNvSpPr txBox="1"/>
          <p:nvPr/>
        </p:nvSpPr>
        <p:spPr>
          <a:xfrm>
            <a:off x="577393" y="2821035"/>
            <a:ext cx="902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LOS TRABAJADORES EXISTENTES A TIEMPO PARCIAL PRIMERO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248FC-0C5D-DD40-B6D3-1529F76F0749}"/>
              </a:ext>
            </a:extLst>
          </p:cNvPr>
          <p:cNvSpPr txBox="1"/>
          <p:nvPr/>
        </p:nvSpPr>
        <p:spPr>
          <a:xfrm>
            <a:off x="565842" y="3402439"/>
            <a:ext cx="8539076" cy="96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C. TRABAJADORES A TIEMPO PARCIAL QUE TRABAJAN MENOS DE 35 HORAS POR SEMANA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B6AB7-B5B9-3144-ACDB-C90165C4D53C}"/>
              </a:ext>
            </a:extLst>
          </p:cNvPr>
          <p:cNvSpPr txBox="1"/>
          <p:nvPr/>
        </p:nvSpPr>
        <p:spPr>
          <a:xfrm>
            <a:off x="578542" y="4514567"/>
            <a:ext cx="605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TODOS LOS EMPLEADOS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8DB09-5823-504F-9766-07D4E42689E3}"/>
              </a:ext>
            </a:extLst>
          </p:cNvPr>
          <p:cNvSpPr txBox="1"/>
          <p:nvPr/>
        </p:nvSpPr>
        <p:spPr>
          <a:xfrm>
            <a:off x="551993" y="5123877"/>
            <a:ext cx="391668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TODO LO ANTERIOR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35048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30480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509445" y="3066434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518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76595-3E5F-D342-A5E4-454E9B815B06}"/>
              </a:ext>
            </a:extLst>
          </p:cNvPr>
          <p:cNvSpPr txBox="1"/>
          <p:nvPr/>
        </p:nvSpPr>
        <p:spPr>
          <a:xfrm>
            <a:off x="533400" y="1192761"/>
            <a:ext cx="8706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EL EMPLEADOR DEBE OFRECER HORAS ADICIONALES DISPONIBLES PARA: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2BF90-BA1E-6C44-B648-88CB34145403}"/>
              </a:ext>
            </a:extLst>
          </p:cNvPr>
          <p:cNvSpPr txBox="1"/>
          <p:nvPr/>
        </p:nvSpPr>
        <p:spPr>
          <a:xfrm>
            <a:off x="731520" y="2362200"/>
            <a:ext cx="7421880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000" dirty="0">
                <a:solidFill>
                  <a:srgbClr val="F2F2F2"/>
                </a:solidFill>
                <a:latin typeface="Montserrat" pitchFamily="2" charset="77"/>
              </a:rPr>
              <a:t>TRABAJADORES A TIEMPO PARCIAL QUE TRABAJAN MENOS DE 35 HORAS POR SEMANA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F314D-CC58-E544-AD2D-707FEA86A926}"/>
              </a:ext>
            </a:extLst>
          </p:cNvPr>
          <p:cNvSpPr txBox="1"/>
          <p:nvPr/>
        </p:nvSpPr>
        <p:spPr>
          <a:xfrm>
            <a:off x="6858000" y="58674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92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221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80" spc="220" dirty="0">
                <a:solidFill>
                  <a:srgbClr val="F2F2F2"/>
                </a:solidFill>
                <a:latin typeface="Montserrat" pitchFamily="2" charset="77"/>
              </a:rPr>
              <a:t>LOS 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EMPLEADOS TIENEN DERECHO A SOLICITAR TURNOS ADICIONALES, HORARIOS, CAMBIOS EN LA HORA DE INICIO, CAMBIOS DE TURNO, EMPLEO A TIEMPO PARCIAL.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6" y="3207883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A. VERDAD</a:t>
            </a: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B01F7-DE57-C54B-922F-2E1AB6C2EBE0}"/>
              </a:ext>
            </a:extLst>
          </p:cNvPr>
          <p:cNvSpPr txBox="1"/>
          <p:nvPr/>
        </p:nvSpPr>
        <p:spPr>
          <a:xfrm>
            <a:off x="401746" y="3886620"/>
            <a:ext cx="4475053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3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FALSO</a:t>
            </a:r>
            <a:endParaRPr lang="en-US" sz="253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-7935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RESPUESTA CORRECTA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6444558" y="3683890"/>
            <a:ext cx="274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342900" y="368389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882159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1197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5146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553200" y="2979931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CONTINUAR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572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9D660-F034-2B41-BBAA-EC151A375018}"/>
              </a:ext>
            </a:extLst>
          </p:cNvPr>
          <p:cNvSpPr txBox="1"/>
          <p:nvPr/>
        </p:nvSpPr>
        <p:spPr>
          <a:xfrm>
            <a:off x="609600" y="1120622"/>
            <a:ext cx="8578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20" dirty="0">
                <a:solidFill>
                  <a:srgbClr val="F2F2F2"/>
                </a:solidFill>
                <a:latin typeface="Montserrat" pitchFamily="2" charset="77"/>
              </a:rPr>
              <a:t>LOS </a:t>
            </a:r>
            <a:r>
              <a:rPr lang="en-US" spc="470" dirty="0">
                <a:solidFill>
                  <a:srgbClr val="F2F2F2"/>
                </a:solidFill>
                <a:latin typeface="Montserrat Light"/>
              </a:rPr>
              <a:t>EMPLEADOS TIENEN DERECHO A SOLICITAR TURNOS ADICIONALES, HORARIOS, CAMBIOS EN LA HORA DE INICIO, CAMBIOS DE TURNO, EMPLEO A TIEMPO PARCIAL.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A31AD-E99A-8244-9397-C9688D6FE24A}"/>
              </a:ext>
            </a:extLst>
          </p:cNvPr>
          <p:cNvSpPr txBox="1"/>
          <p:nvPr/>
        </p:nvSpPr>
        <p:spPr>
          <a:xfrm>
            <a:off x="1066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22600-0F14-E64A-BA7F-F348AC61CB4E}"/>
              </a:ext>
            </a:extLst>
          </p:cNvPr>
          <p:cNvSpPr txBox="1"/>
          <p:nvPr/>
        </p:nvSpPr>
        <p:spPr>
          <a:xfrm>
            <a:off x="838200" y="3124200"/>
            <a:ext cx="177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A. VERDAD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F3FC-3361-464A-AE9C-DC7DAFC66F83}"/>
              </a:ext>
            </a:extLst>
          </p:cNvPr>
          <p:cNvSpPr txBox="1"/>
          <p:nvPr/>
        </p:nvSpPr>
        <p:spPr>
          <a:xfrm>
            <a:off x="7315200" y="57150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91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LOS CARTELES DE </a:t>
            </a:r>
            <a:r>
              <a:rPr lang="en-US" sz="2475" u="sng" spc="470" dirty="0">
                <a:solidFill>
                  <a:srgbClr val="F2F2F2"/>
                </a:solidFill>
                <a:latin typeface="Montserrat Light"/>
              </a:rPr>
              <a:t>FWW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ACTUALIZADOS OBLIGATORIOS DEBEN SER: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B8BF2-558C-C640-8330-EEF6A8CB2278}"/>
              </a:ext>
            </a:extLst>
          </p:cNvPr>
          <p:cNvSpPr txBox="1"/>
          <p:nvPr/>
        </p:nvSpPr>
        <p:spPr>
          <a:xfrm>
            <a:off x="693420" y="2059300"/>
            <a:ext cx="55626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Publicados en zonas accesibles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0C2CA-DAF1-A540-9C12-F95027452307}"/>
              </a:ext>
            </a:extLst>
          </p:cNvPr>
          <p:cNvSpPr txBox="1"/>
          <p:nvPr/>
        </p:nvSpPr>
        <p:spPr>
          <a:xfrm>
            <a:off x="680720" y="2696492"/>
            <a:ext cx="7772400" cy="95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En idioma (s) basado en las necesidades de los empleados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9EAAF-5716-FD44-BD2D-4976A7CB3EDE}"/>
              </a:ext>
            </a:extLst>
          </p:cNvPr>
          <p:cNvSpPr txBox="1"/>
          <p:nvPr/>
        </p:nvSpPr>
        <p:spPr>
          <a:xfrm>
            <a:off x="668020" y="3959637"/>
            <a:ext cx="665988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Publicado en su totalidad, sin obstrucciones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6BB3D-189F-2245-ABBB-01354EA016B2}"/>
              </a:ext>
            </a:extLst>
          </p:cNvPr>
          <p:cNvSpPr txBox="1"/>
          <p:nvPr/>
        </p:nvSpPr>
        <p:spPr>
          <a:xfrm>
            <a:off x="680720" y="4786935"/>
            <a:ext cx="60198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D. Todo lo anterior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64125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8194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5867400" y="3003267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CONTINUACION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1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C1209-8255-0C47-8A1A-9B27C55544C6}"/>
              </a:ext>
            </a:extLst>
          </p:cNvPr>
          <p:cNvSpPr txBox="1"/>
          <p:nvPr/>
        </p:nvSpPr>
        <p:spPr>
          <a:xfrm>
            <a:off x="417054" y="1229660"/>
            <a:ext cx="8269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LOS CARTELES DE </a:t>
            </a:r>
            <a:r>
              <a:rPr lang="en-US" sz="2200" u="sng" spc="470" dirty="0">
                <a:solidFill>
                  <a:srgbClr val="F2F2F2"/>
                </a:solidFill>
                <a:latin typeface="Montserrat Light"/>
              </a:rPr>
              <a:t>FWW</a:t>
            </a:r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 ACTUALIZADOS OBLIGATORIOS DEBEN SER: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49EE2-BA34-5E4E-A6AD-775D6D342B5F}"/>
              </a:ext>
            </a:extLst>
          </p:cNvPr>
          <p:cNvSpPr txBox="1"/>
          <p:nvPr/>
        </p:nvSpPr>
        <p:spPr>
          <a:xfrm>
            <a:off x="990600" y="2620067"/>
            <a:ext cx="4921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A. Publicados en zonas accesibles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6E2AF-4BDB-9B4B-91F2-F58EE8E20954}"/>
              </a:ext>
            </a:extLst>
          </p:cNvPr>
          <p:cNvSpPr txBox="1"/>
          <p:nvPr/>
        </p:nvSpPr>
        <p:spPr>
          <a:xfrm>
            <a:off x="990600" y="3457103"/>
            <a:ext cx="873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B. En idioma (s) basado en las necesidades de los empleados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2E170-07C5-E04A-ACAC-63E7F8A818EB}"/>
              </a:ext>
            </a:extLst>
          </p:cNvPr>
          <p:cNvSpPr txBox="1"/>
          <p:nvPr/>
        </p:nvSpPr>
        <p:spPr>
          <a:xfrm>
            <a:off x="977900" y="4332507"/>
            <a:ext cx="6724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C. Publicado en su totalidad, sin obstrucciones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CBAF6-7B87-4A41-BC84-DEBE4CB9C54F}"/>
              </a:ext>
            </a:extLst>
          </p:cNvPr>
          <p:cNvSpPr txBox="1"/>
          <p:nvPr/>
        </p:nvSpPr>
        <p:spPr>
          <a:xfrm>
            <a:off x="7315200" y="58674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1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EMPLEADOR DEBE MANTENER REGISTROS: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5433" y="4269752"/>
            <a:ext cx="7296567" cy="420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Ninguna de las anteriores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B3C35-FA73-0D48-A4CB-5D2A3C39AD23}"/>
              </a:ext>
            </a:extLst>
          </p:cNvPr>
          <p:cNvSpPr txBox="1"/>
          <p:nvPr/>
        </p:nvSpPr>
        <p:spPr>
          <a:xfrm>
            <a:off x="990600" y="1905000"/>
            <a:ext cx="57150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2 años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9A578-DB72-0047-B351-5CBD64AF308E}"/>
              </a:ext>
            </a:extLst>
          </p:cNvPr>
          <p:cNvSpPr txBox="1"/>
          <p:nvPr/>
        </p:nvSpPr>
        <p:spPr>
          <a:xfrm>
            <a:off x="990600" y="2667000"/>
            <a:ext cx="31242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</a:t>
            </a: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3 años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EA9FB-20C0-AE41-B33A-3183108DD4F1}"/>
              </a:ext>
            </a:extLst>
          </p:cNvPr>
          <p:cNvSpPr txBox="1"/>
          <p:nvPr/>
        </p:nvSpPr>
        <p:spPr>
          <a:xfrm>
            <a:off x="990600" y="3505200"/>
            <a:ext cx="205740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C. 5 años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8169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5146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477000" y="2918936"/>
            <a:ext cx="3004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CONTINUACION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6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4BC60-A404-534D-913D-DF50CC538BE0}"/>
              </a:ext>
            </a:extLst>
          </p:cNvPr>
          <p:cNvSpPr txBox="1"/>
          <p:nvPr/>
        </p:nvSpPr>
        <p:spPr>
          <a:xfrm>
            <a:off x="609600" y="160987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Los empleadores cubiertos de acuerdo con la ordenanza son empresas: </a:t>
            </a:r>
          </a:p>
          <a:p>
            <a:endParaRPr lang="es-ES_tradnl" dirty="0">
              <a:solidFill>
                <a:srgbClr val="F2F2F2"/>
              </a:solidFill>
              <a:latin typeface="Open Sans"/>
            </a:endParaRPr>
          </a:p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 1. Gran empresas de comercio (</a:t>
            </a:r>
            <a:r>
              <a:rPr lang="es-ES_tradnl" dirty="0" err="1">
                <a:solidFill>
                  <a:srgbClr val="F2F2F2"/>
                </a:solidFill>
                <a:latin typeface="Open Sans"/>
              </a:rPr>
              <a:t>retail</a:t>
            </a:r>
            <a:r>
              <a:rPr lang="es-ES_tradnl" dirty="0">
                <a:solidFill>
                  <a:srgbClr val="F2F2F2"/>
                </a:solidFill>
                <a:latin typeface="Open Sans"/>
              </a:rPr>
              <a:t>) con 56 o más empleados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B0241-CB42-6048-8E83-55EF7070C2F0}"/>
              </a:ext>
            </a:extLst>
          </p:cNvPr>
          <p:cNvSpPr txBox="1"/>
          <p:nvPr/>
        </p:nvSpPr>
        <p:spPr>
          <a:xfrm>
            <a:off x="647700" y="322888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2. Grandes empresas de comida rápida con 56 o más empleados globalmente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FC7EC-335D-BB4F-B22F-52FA4080D394}"/>
              </a:ext>
            </a:extLst>
          </p:cNvPr>
          <p:cNvSpPr txBox="1"/>
          <p:nvPr/>
        </p:nvSpPr>
        <p:spPr>
          <a:xfrm>
            <a:off x="609600" y="429390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3. Grandes empresas de comida rápida con 20 o más empleados en la ciudad de Emeryville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53ADB-E412-7F41-9D3D-BD4CA27F8452}"/>
              </a:ext>
            </a:extLst>
          </p:cNvPr>
          <p:cNvSpPr txBox="1"/>
          <p:nvPr/>
        </p:nvSpPr>
        <p:spPr>
          <a:xfrm>
            <a:off x="7239000" y="57150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963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D8752-A0BF-3340-A469-8C8D7FE4B4DF}"/>
              </a:ext>
            </a:extLst>
          </p:cNvPr>
          <p:cNvSpPr txBox="1"/>
          <p:nvPr/>
        </p:nvSpPr>
        <p:spPr>
          <a:xfrm>
            <a:off x="417055" y="1219200"/>
            <a:ext cx="81173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EL EMPLEADOR DEBE MANTENER REGISTROS DE: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BBA89-20B3-874C-A037-52A8C4B55A75}"/>
              </a:ext>
            </a:extLst>
          </p:cNvPr>
          <p:cNvSpPr txBox="1"/>
          <p:nvPr/>
        </p:nvSpPr>
        <p:spPr>
          <a:xfrm>
            <a:off x="731520" y="2620067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Montserrat" pitchFamily="2" charset="77"/>
              </a:rPr>
              <a:t>C. 5 años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4186A-FEC7-2C42-B82A-D10DB81BDF06}"/>
              </a:ext>
            </a:extLst>
          </p:cNvPr>
          <p:cNvSpPr txBox="1"/>
          <p:nvPr/>
        </p:nvSpPr>
        <p:spPr>
          <a:xfrm>
            <a:off x="7543800" y="56388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52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667" y="498735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LOS REGISTROS ADMINISTRATIVOS INCLUYEN: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5557" y="1770698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534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Hojas de cálculo y DBA</a:t>
            </a:r>
            <a:endParaRPr lang="es-ES_tradnl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5238F-D53B-9448-A2CF-532AC10B306B}"/>
              </a:ext>
            </a:extLst>
          </p:cNvPr>
          <p:cNvSpPr txBox="1"/>
          <p:nvPr/>
        </p:nvSpPr>
        <p:spPr>
          <a:xfrm>
            <a:off x="289348" y="2461991"/>
            <a:ext cx="3743533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Tasa de pago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D8E10-74F8-7047-B373-AD99FB4BD575}"/>
              </a:ext>
            </a:extLst>
          </p:cNvPr>
          <p:cNvSpPr txBox="1"/>
          <p:nvPr/>
        </p:nvSpPr>
        <p:spPr>
          <a:xfrm>
            <a:off x="317500" y="3232623"/>
            <a:ext cx="6254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Horarios y cambios de todos los empleados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B5AD7-8C49-BA41-93AD-DF666D842ED4}"/>
              </a:ext>
            </a:extLst>
          </p:cNvPr>
          <p:cNvSpPr txBox="1"/>
          <p:nvPr/>
        </p:nvSpPr>
        <p:spPr>
          <a:xfrm>
            <a:off x="330200" y="3878455"/>
            <a:ext cx="5419933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Correspondencia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84BEB-651B-DD44-BC07-61E6FE525AFA}"/>
              </a:ext>
            </a:extLst>
          </p:cNvPr>
          <p:cNvSpPr txBox="1"/>
          <p:nvPr/>
        </p:nvSpPr>
        <p:spPr>
          <a:xfrm>
            <a:off x="317500" y="4605543"/>
            <a:ext cx="6562933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Publicación de horas adicionales disponibles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CF065-4C5B-F74A-A586-5272D0833F5D}"/>
              </a:ext>
            </a:extLst>
          </p:cNvPr>
          <p:cNvSpPr txBox="1"/>
          <p:nvPr/>
        </p:nvSpPr>
        <p:spPr>
          <a:xfrm>
            <a:off x="289348" y="5281816"/>
            <a:ext cx="89786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F. Correos electrónicos, textos, fotos de conversaciones sobre cambios de horario.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60069-307D-7244-98A0-A92108212375}"/>
              </a:ext>
            </a:extLst>
          </p:cNvPr>
          <p:cNvSpPr txBox="1"/>
          <p:nvPr/>
        </p:nvSpPr>
        <p:spPr>
          <a:xfrm>
            <a:off x="289348" y="6211612"/>
            <a:ext cx="37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G. TODO LO ANTERIOR</a:t>
            </a:r>
            <a:endParaRPr lang="es-ES_tradnl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94720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5146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629400" y="2918936"/>
            <a:ext cx="2851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CONTINUACION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978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CF684-B3DE-664E-AFE0-4B2DC335C79A}"/>
              </a:ext>
            </a:extLst>
          </p:cNvPr>
          <p:cNvSpPr txBox="1"/>
          <p:nvPr/>
        </p:nvSpPr>
        <p:spPr>
          <a:xfrm>
            <a:off x="609600" y="1371600"/>
            <a:ext cx="798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LOS REGISTROS ADMINISTRATIVOS INCLUYEN: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3B99D-2522-6347-A780-45BF95CEB99D}"/>
              </a:ext>
            </a:extLst>
          </p:cNvPr>
          <p:cNvSpPr txBox="1"/>
          <p:nvPr/>
        </p:nvSpPr>
        <p:spPr>
          <a:xfrm>
            <a:off x="417054" y="2093519"/>
            <a:ext cx="2885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A. Hojas de cálculo y DBA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AEC7C-2684-EA43-9ACA-0CE3C3B78FAB}"/>
              </a:ext>
            </a:extLst>
          </p:cNvPr>
          <p:cNvSpPr txBox="1"/>
          <p:nvPr/>
        </p:nvSpPr>
        <p:spPr>
          <a:xfrm>
            <a:off x="417054" y="2721069"/>
            <a:ext cx="18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B. Tasa de pago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64EF0-1E49-234B-AD45-A74272FDD769}"/>
              </a:ext>
            </a:extLst>
          </p:cNvPr>
          <p:cNvSpPr txBox="1"/>
          <p:nvPr/>
        </p:nvSpPr>
        <p:spPr>
          <a:xfrm>
            <a:off x="417054" y="3391628"/>
            <a:ext cx="5139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C. Horarios y cambios de todos los empleados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00B35-3AEE-B240-A483-1FDCE42598B1}"/>
              </a:ext>
            </a:extLst>
          </p:cNvPr>
          <p:cNvSpPr txBox="1"/>
          <p:nvPr/>
        </p:nvSpPr>
        <p:spPr>
          <a:xfrm>
            <a:off x="387462" y="4210691"/>
            <a:ext cx="236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D.  Correspondencia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42B13-8FC3-334D-B16F-67D944C4C987}"/>
              </a:ext>
            </a:extLst>
          </p:cNvPr>
          <p:cNvSpPr txBox="1"/>
          <p:nvPr/>
        </p:nvSpPr>
        <p:spPr>
          <a:xfrm>
            <a:off x="351330" y="4980079"/>
            <a:ext cx="526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E.  Publicación de horas adicionales disponibles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F1627-C66E-DB43-876D-DA6526236618}"/>
              </a:ext>
            </a:extLst>
          </p:cNvPr>
          <p:cNvSpPr txBox="1"/>
          <p:nvPr/>
        </p:nvSpPr>
        <p:spPr>
          <a:xfrm>
            <a:off x="351330" y="5739824"/>
            <a:ext cx="897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2F2F2"/>
                </a:solidFill>
                <a:latin typeface="Open Sans"/>
              </a:rPr>
              <a:t>F. Correos electrónicos, textos, fotos de conversaciones sobre cambios de horario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C97D4-B935-BD4E-B435-8DCD4CD87B7F}"/>
              </a:ext>
            </a:extLst>
          </p:cNvPr>
          <p:cNvSpPr txBox="1"/>
          <p:nvPr/>
        </p:nvSpPr>
        <p:spPr>
          <a:xfrm>
            <a:off x="7400536" y="6240254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922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258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EMPLEADOR NO PUEDE TOMAR REPRESALIAS CONTRA EL EMPLEADO POR EJERCER DERECHOS BAJO LA ORDENANZA DE LA SEMANA LABORAL JUSTA:</a:t>
            </a:r>
          </a:p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3035099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A.  VERDAD</a:t>
            </a: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FBC20-2EA7-E34F-B65E-61C3B1D02148}"/>
              </a:ext>
            </a:extLst>
          </p:cNvPr>
          <p:cNvSpPr txBox="1"/>
          <p:nvPr/>
        </p:nvSpPr>
        <p:spPr>
          <a:xfrm>
            <a:off x="381000" y="3859538"/>
            <a:ext cx="3459480" cy="51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5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FALSO</a:t>
            </a:r>
            <a:endParaRPr lang="en-US" sz="250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1270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1654" y="70326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EQUIVOCADA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8A5C-B3FE-524F-89F0-4D4EAAC70616}"/>
              </a:ext>
            </a:extLst>
          </p:cNvPr>
          <p:cNvSpPr txBox="1"/>
          <p:nvPr/>
        </p:nvSpPr>
        <p:spPr>
          <a:xfrm>
            <a:off x="417054" y="4194007"/>
            <a:ext cx="3126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" action="ppaction://hlinkshowjump?jump=previousslide"/>
              </a:rPr>
              <a:t></a:t>
            </a:r>
            <a:r>
              <a:rPr lang="es-ES" sz="2400" dirty="0">
                <a:solidFill>
                  <a:schemeClr val="bg1"/>
                </a:solidFill>
                <a:hlinkClick r:id="" action="ppaction://hlinkshowjump?jump=previousslide"/>
              </a:rPr>
              <a:t>INTENTAR OTRA VEZ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B9043-E763-C74C-BCCD-B2724501F9F1}"/>
              </a:ext>
            </a:extLst>
          </p:cNvPr>
          <p:cNvSpPr txBox="1"/>
          <p:nvPr/>
        </p:nvSpPr>
        <p:spPr>
          <a:xfrm>
            <a:off x="6781800" y="42103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 action="ppaction://hlinksldjump"/>
              </a:rPr>
              <a:t>VER SOLUCCION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73047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1312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>
                <a:solidFill>
                  <a:schemeClr val="bg1"/>
                </a:solidFill>
                <a:latin typeface="Montserrat Light"/>
              </a:rPr>
              <a:t>FELICIDADES!!</a:t>
            </a:r>
            <a:endParaRPr lang="en-US" sz="2475" b="1" spc="47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>
                <a:solidFill>
                  <a:schemeClr val="bg1"/>
                </a:solidFill>
                <a:latin typeface="Montserrat Light"/>
              </a:rPr>
              <a:t>RESPUESTA CORRECTA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52360"/>
            <a:ext cx="259080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dirty="0">
                <a:solidFill>
                  <a:schemeClr val="bg1"/>
                </a:solidFill>
                <a:hlinkClick r:id="" action="ppaction://hlinkshowjump?jump=nextslide"/>
              </a:rPr>
              <a:t>VER SOLUCCION  </a:t>
            </a:r>
            <a:r>
              <a:rPr lang="en-US" sz="2500" dirty="0">
                <a:solidFill>
                  <a:schemeClr val="bg1"/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en-US" sz="25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15EA-DF53-8D42-AECB-59F5AF8D74B5}"/>
              </a:ext>
            </a:extLst>
          </p:cNvPr>
          <p:cNvSpPr txBox="1"/>
          <p:nvPr/>
        </p:nvSpPr>
        <p:spPr>
          <a:xfrm>
            <a:off x="6400800" y="2918936"/>
            <a:ext cx="3080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hlinkClick r:id="rId3" action="ppaction://hlinksldjump"/>
              </a:rPr>
              <a:t>CONTINUACION </a:t>
            </a:r>
            <a:r>
              <a:rPr lang="es-ES" sz="2400" dirty="0">
                <a:solidFill>
                  <a:schemeClr val="bg1"/>
                </a:solidFill>
                <a:sym typeface="Wingdings" pitchFamily="2" charset="2"/>
                <a:hlinkClick r:id="rId3" action="ppaction://hlinksldjump"/>
              </a:rPr>
              <a:t>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641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282131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>
                <a:solidFill>
                  <a:srgbClr val="F2F2F2"/>
                </a:solidFill>
                <a:latin typeface="Montserrat Light"/>
              </a:rPr>
              <a:t>SOLUCCION:</a:t>
            </a:r>
          </a:p>
          <a:p>
            <a:pPr>
              <a:lnSpc>
                <a:spcPts val="3466"/>
              </a:lnSpc>
            </a:pPr>
            <a:endParaRPr lang="en-US" sz="2475" spc="47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endParaRPr lang="en-US" sz="2286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41994-D6F3-9B4A-BF5D-E6FF88D815B6}"/>
              </a:ext>
            </a:extLst>
          </p:cNvPr>
          <p:cNvSpPr txBox="1"/>
          <p:nvPr/>
        </p:nvSpPr>
        <p:spPr>
          <a:xfrm>
            <a:off x="417053" y="1295400"/>
            <a:ext cx="9020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EL EMPLEADOR NO PUEDE TOMAR REPRESALIAS CONTRA EL EMPLEADO POR EJERCER DERECHOS BAJO LA ORDENANZA DE LA SEMANA LABORAL JUSTA: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11058-8D34-CD46-88AA-5BB1E0A55684}"/>
              </a:ext>
            </a:extLst>
          </p:cNvPr>
          <p:cNvSpPr txBox="1"/>
          <p:nvPr/>
        </p:nvSpPr>
        <p:spPr>
          <a:xfrm>
            <a:off x="706120" y="2922106"/>
            <a:ext cx="185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Montserrat" pitchFamily="2" charset="77"/>
              </a:rPr>
              <a:t>A.  VERDAD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A1681-2975-F04D-8C72-AFB99675F482}"/>
              </a:ext>
            </a:extLst>
          </p:cNvPr>
          <p:cNvSpPr txBox="1"/>
          <p:nvPr/>
        </p:nvSpPr>
        <p:spPr>
          <a:xfrm>
            <a:off x="7543800" y="5791200"/>
            <a:ext cx="178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hlinkshowjump?jump=nextslide"/>
              </a:rPr>
              <a:t>CONTINUAR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  <a:hlinkClick r:id="" action="ppaction://hlinkshowjump?jump=nextslide"/>
              </a:rPr>
              <a:t>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22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EL EMPLEADO PUEDE PRESENTAR UNA RECLAMACIÓN ANTE LA CIUDAD DE EMERYVILLE:</a:t>
            </a:r>
          </a:p>
          <a:p>
            <a:pPr>
              <a:lnSpc>
                <a:spcPts val="3466"/>
              </a:lnSpc>
            </a:pPr>
            <a:endParaRPr lang="en-US" sz="2475" spc="470" dirty="0">
              <a:solidFill>
                <a:srgbClr val="F2F2F2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667" y="2251150"/>
            <a:ext cx="8706267" cy="1318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F2B64-A6CF-FA4A-98A8-ACC68254162D}"/>
              </a:ext>
            </a:extLst>
          </p:cNvPr>
          <p:cNvSpPr txBox="1"/>
          <p:nvPr/>
        </p:nvSpPr>
        <p:spPr>
          <a:xfrm>
            <a:off x="523666" y="2267100"/>
            <a:ext cx="630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COMPLETANDO UN FORMULARIO DE QUEJA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12B03-8DA7-F843-8C99-B720DDB1983F}"/>
              </a:ext>
            </a:extLst>
          </p:cNvPr>
          <p:cNvSpPr txBox="1"/>
          <p:nvPr/>
        </p:nvSpPr>
        <p:spPr>
          <a:xfrm>
            <a:off x="498266" y="3101226"/>
            <a:ext cx="718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PROPORCIONANDO DOCUMENTACIÓN DE APOYO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60B43-E7AD-EF4A-9E2D-9E04F781A595}"/>
              </a:ext>
            </a:extLst>
          </p:cNvPr>
          <p:cNvSpPr txBox="1"/>
          <p:nvPr/>
        </p:nvSpPr>
        <p:spPr>
          <a:xfrm>
            <a:off x="498266" y="383245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EN PERSONA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3431B-F0AF-1441-82D2-51DB75A65C99}"/>
              </a:ext>
            </a:extLst>
          </p:cNvPr>
          <p:cNvSpPr txBox="1"/>
          <p:nvPr/>
        </p:nvSpPr>
        <p:spPr>
          <a:xfrm>
            <a:off x="523667" y="4526175"/>
            <a:ext cx="300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POR TELÉFONO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02552-0668-4B41-8B74-3821A75EADCC}"/>
              </a:ext>
            </a:extLst>
          </p:cNvPr>
          <p:cNvSpPr txBox="1"/>
          <p:nvPr/>
        </p:nvSpPr>
        <p:spPr>
          <a:xfrm>
            <a:off x="523667" y="5257399"/>
            <a:ext cx="422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EN LÍNEA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85486-9740-1A4C-A123-C73982C0C433}"/>
              </a:ext>
            </a:extLst>
          </p:cNvPr>
          <p:cNvSpPr txBox="1"/>
          <p:nvPr/>
        </p:nvSpPr>
        <p:spPr>
          <a:xfrm>
            <a:off x="498266" y="610857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F. TODO LO ANTERIOR</a:t>
            </a:r>
            <a:endParaRPr lang="en-US" sz="220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4103</Words>
  <Application>Microsoft Macintosh PowerPoint</Application>
  <PresentationFormat>Custom</PresentationFormat>
  <Paragraphs>682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5" baseType="lpstr">
      <vt:lpstr>Montserrat Classic</vt:lpstr>
      <vt:lpstr>Arial</vt:lpstr>
      <vt:lpstr>Open Sans</vt:lpstr>
      <vt:lpstr>Arimo</vt:lpstr>
      <vt:lpstr>Montserrat</vt:lpstr>
      <vt:lpstr>Open Sans Light</vt:lpstr>
      <vt:lpstr>Montserrat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FWW Quiz SPN</dc:title>
  <cp:lastModifiedBy>lucia sanchez</cp:lastModifiedBy>
  <cp:revision>8</cp:revision>
  <dcterms:created xsi:type="dcterms:W3CDTF">2006-08-16T00:00:00Z</dcterms:created>
  <dcterms:modified xsi:type="dcterms:W3CDTF">2021-12-23T00:43:08Z</dcterms:modified>
  <dc:identifier>DAEyYxrtvMk</dc:identifier>
</cp:coreProperties>
</file>