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7"/>
  </p:notesMasterIdLst>
  <p:sldIdLst>
    <p:sldId id="256" r:id="rId2"/>
    <p:sldId id="257" r:id="rId3"/>
    <p:sldId id="284" r:id="rId4"/>
    <p:sldId id="285" r:id="rId5"/>
    <p:sldId id="286" r:id="rId6"/>
    <p:sldId id="370" r:id="rId7"/>
    <p:sldId id="287" r:id="rId8"/>
    <p:sldId id="288" r:id="rId9"/>
    <p:sldId id="289" r:id="rId10"/>
    <p:sldId id="259" r:id="rId11"/>
    <p:sldId id="290" r:id="rId12"/>
    <p:sldId id="291" r:id="rId13"/>
    <p:sldId id="292" r:id="rId14"/>
    <p:sldId id="260" r:id="rId15"/>
    <p:sldId id="293" r:id="rId16"/>
    <p:sldId id="294" r:id="rId17"/>
    <p:sldId id="295" r:id="rId18"/>
    <p:sldId id="261" r:id="rId19"/>
    <p:sldId id="296" r:id="rId20"/>
    <p:sldId id="297" r:id="rId21"/>
    <p:sldId id="298" r:id="rId22"/>
    <p:sldId id="262" r:id="rId23"/>
    <p:sldId id="299" r:id="rId24"/>
    <p:sldId id="300" r:id="rId25"/>
    <p:sldId id="301" r:id="rId26"/>
    <p:sldId id="263" r:id="rId27"/>
    <p:sldId id="302" r:id="rId28"/>
    <p:sldId id="303" r:id="rId29"/>
    <p:sldId id="304" r:id="rId30"/>
    <p:sldId id="264" r:id="rId31"/>
    <p:sldId id="305" r:id="rId32"/>
    <p:sldId id="306" r:id="rId33"/>
    <p:sldId id="307" r:id="rId34"/>
    <p:sldId id="265" r:id="rId35"/>
    <p:sldId id="308" r:id="rId36"/>
    <p:sldId id="309" r:id="rId37"/>
    <p:sldId id="310" r:id="rId38"/>
    <p:sldId id="266" r:id="rId39"/>
    <p:sldId id="311" r:id="rId40"/>
    <p:sldId id="312" r:id="rId41"/>
    <p:sldId id="313" r:id="rId42"/>
    <p:sldId id="267" r:id="rId43"/>
    <p:sldId id="314" r:id="rId44"/>
    <p:sldId id="315" r:id="rId45"/>
    <p:sldId id="316" r:id="rId46"/>
    <p:sldId id="268" r:id="rId47"/>
    <p:sldId id="319" r:id="rId48"/>
    <p:sldId id="318" r:id="rId49"/>
    <p:sldId id="317" r:id="rId50"/>
    <p:sldId id="269" r:id="rId51"/>
    <p:sldId id="322" r:id="rId52"/>
    <p:sldId id="321" r:id="rId53"/>
    <p:sldId id="371" r:id="rId54"/>
    <p:sldId id="270" r:id="rId55"/>
    <p:sldId id="323" r:id="rId56"/>
    <p:sldId id="324" r:id="rId57"/>
    <p:sldId id="372" r:id="rId58"/>
    <p:sldId id="271" r:id="rId59"/>
    <p:sldId id="326" r:id="rId60"/>
    <p:sldId id="328" r:id="rId61"/>
    <p:sldId id="373" r:id="rId62"/>
    <p:sldId id="272" r:id="rId63"/>
    <p:sldId id="331" r:id="rId64"/>
    <p:sldId id="330" r:id="rId65"/>
    <p:sldId id="374" r:id="rId66"/>
    <p:sldId id="273" r:id="rId67"/>
    <p:sldId id="332" r:id="rId68"/>
    <p:sldId id="333" r:id="rId69"/>
    <p:sldId id="375" r:id="rId70"/>
    <p:sldId id="274" r:id="rId71"/>
    <p:sldId id="335" r:id="rId72"/>
    <p:sldId id="336" r:id="rId73"/>
    <p:sldId id="376" r:id="rId74"/>
    <p:sldId id="275" r:id="rId75"/>
    <p:sldId id="338" r:id="rId76"/>
    <p:sldId id="339" r:id="rId77"/>
    <p:sldId id="377" r:id="rId78"/>
    <p:sldId id="276" r:id="rId79"/>
    <p:sldId id="341" r:id="rId80"/>
    <p:sldId id="342" r:id="rId81"/>
    <p:sldId id="378" r:id="rId82"/>
    <p:sldId id="277" r:id="rId83"/>
    <p:sldId id="344" r:id="rId84"/>
    <p:sldId id="345" r:id="rId85"/>
    <p:sldId id="379" r:id="rId86"/>
    <p:sldId id="278" r:id="rId87"/>
    <p:sldId id="347" r:id="rId88"/>
    <p:sldId id="348" r:id="rId89"/>
    <p:sldId id="380" r:id="rId90"/>
    <p:sldId id="279" r:id="rId91"/>
    <p:sldId id="350" r:id="rId92"/>
    <p:sldId id="351" r:id="rId93"/>
    <p:sldId id="381" r:id="rId94"/>
    <p:sldId id="280" r:id="rId95"/>
    <p:sldId id="353" r:id="rId96"/>
    <p:sldId id="354" r:id="rId97"/>
    <p:sldId id="382" r:id="rId98"/>
    <p:sldId id="281" r:id="rId99"/>
    <p:sldId id="366" r:id="rId100"/>
    <p:sldId id="361" r:id="rId101"/>
    <p:sldId id="383" r:id="rId102"/>
    <p:sldId id="282" r:id="rId103"/>
    <p:sldId id="367" r:id="rId104"/>
    <p:sldId id="369" r:id="rId105"/>
    <p:sldId id="384" r:id="rId106"/>
  </p:sldIdLst>
  <p:sldSz cx="9753600" cy="7315200"/>
  <p:notesSz cx="6858000" cy="9144000"/>
  <p:embeddedFontLst>
    <p:embeddedFont>
      <p:font typeface="Calibri" panose="020F0502020204030204" pitchFamily="34" charset="0"/>
      <p:regular r:id="rId108"/>
      <p:bold r:id="rId109"/>
      <p:italic r:id="rId110"/>
      <p:boldItalic r:id="rId111"/>
    </p:embeddedFont>
    <p:embeddedFont>
      <p:font typeface="Montserrat" pitchFamily="2" charset="77"/>
      <p:regular r:id="rId112"/>
      <p:bold r:id="rId113"/>
      <p:italic r:id="rId114"/>
      <p:boldItalic r:id="rId115"/>
    </p:embeddedFont>
    <p:embeddedFont>
      <p:font typeface="Montserrat Classic" pitchFamily="2" charset="77"/>
      <p:regular r:id="rId116"/>
    </p:embeddedFont>
    <p:embeddedFont>
      <p:font typeface="Montserrat Light" panose="020F0302020204030204" pitchFamily="34" charset="0"/>
      <p:regular r:id="rId117"/>
      <p:italic r:id="rId118"/>
    </p:embeddedFont>
    <p:embeddedFont>
      <p:font typeface="Open Sans" panose="020B0606030504020204" pitchFamily="34" charset="0"/>
      <p:regular r:id="rId119"/>
      <p:bold r:id="rId120"/>
      <p:italic r:id="rId121"/>
      <p:boldItalic r:id="rId122"/>
    </p:embeddedFont>
    <p:embeddedFont>
      <p:font typeface="Open Sans Light" panose="020B0306030504020204" pitchFamily="34" charset="0"/>
      <p:regular r:id="rId123"/>
      <p:italic r:id="rId1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95" autoAdjust="0"/>
  </p:normalViewPr>
  <p:slideViewPr>
    <p:cSldViewPr>
      <p:cViewPr varScale="1">
        <p:scale>
          <a:sx n="100" d="100"/>
          <a:sy n="100" d="100"/>
        </p:scale>
        <p:origin x="176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0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5.fntdata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6.fntdata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6.fntdata"/><Relationship Id="rId118" Type="http://schemas.openxmlformats.org/officeDocument/2006/relationships/font" Target="fonts/font1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1.fntdata"/><Relationship Id="rId124" Type="http://schemas.openxmlformats.org/officeDocument/2006/relationships/font" Target="fonts/font17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7.fntdata"/><Relationship Id="rId119" Type="http://schemas.openxmlformats.org/officeDocument/2006/relationships/font" Target="fonts/font12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3.fntdata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3.fntdata"/><Relationship Id="rId115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4C57-2D9C-8F4D-89E6-ADF015B6D7DB}" type="datetimeFigureOut">
              <a:rPr lang="en-US" smtClean="0"/>
              <a:t>12/22/21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BA966-B510-C64A-871A-3414262FD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10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8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8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9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9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9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0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526" t="16497" r="37769" b="49863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46000"/>
          </a:blip>
          <a:srcRect l="5268" r="5268" b="24765"/>
          <a:stretch>
            <a:fillRect/>
          </a:stretch>
        </p:blipFill>
        <p:spPr>
          <a:xfrm>
            <a:off x="4936679" y="910779"/>
            <a:ext cx="4486957" cy="2515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53000"/>
          </a:blip>
          <a:srcRect l="1438" t="1349" r="1044" b="16960"/>
          <a:stretch>
            <a:fillRect/>
          </a:stretch>
        </p:blipFill>
        <p:spPr>
          <a:xfrm>
            <a:off x="3380002" y="3426326"/>
            <a:ext cx="4733393" cy="2446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alphaModFix amt="70000"/>
          </a:blip>
          <a:srcRect/>
          <a:stretch>
            <a:fillRect/>
          </a:stretch>
        </p:blipFill>
        <p:spPr>
          <a:xfrm>
            <a:off x="7281317" y="3221123"/>
            <a:ext cx="2142319" cy="14282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48000"/>
          </a:blip>
          <a:srcRect l="1726" r="1726"/>
          <a:stretch>
            <a:fillRect/>
          </a:stretch>
        </p:blipFill>
        <p:spPr>
          <a:xfrm>
            <a:off x="1865948" y="3426326"/>
            <a:ext cx="2556510" cy="17653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77178" y="319685"/>
            <a:ext cx="5734050" cy="207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9"/>
              </a:lnSpc>
            </a:pPr>
            <a:r>
              <a:rPr lang="en-US" sz="1192" spc="226" dirty="0">
                <a:solidFill>
                  <a:srgbClr val="F2F2F2"/>
                </a:solidFill>
                <a:latin typeface="Montserrat Classic"/>
              </a:rPr>
              <a:t>LABOR STANDARDS TRAINING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7178" y="5993130"/>
            <a:ext cx="3055379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74"/>
              </a:lnSpc>
            </a:pPr>
            <a:r>
              <a:rPr lang="en-US" sz="1192" spc="226" dirty="0">
                <a:solidFill>
                  <a:srgbClr val="F2F2F2"/>
                </a:solidFill>
                <a:latin typeface="Montserrat Classic"/>
              </a:rPr>
              <a:t>FAIR WORKWEEK ORDINANCE </a:t>
            </a:r>
          </a:p>
          <a:p>
            <a:pPr>
              <a:lnSpc>
                <a:spcPts val="1574"/>
              </a:lnSpc>
            </a:pPr>
            <a:r>
              <a:rPr lang="en-US" sz="1125" spc="213" dirty="0">
                <a:solidFill>
                  <a:srgbClr val="F2F2F2"/>
                </a:solidFill>
                <a:latin typeface="Montserrat Classic"/>
              </a:rPr>
              <a:t>EMERYVILLE MUNICIPAL CODE, </a:t>
            </a:r>
          </a:p>
          <a:p>
            <a:pPr>
              <a:lnSpc>
                <a:spcPts val="1574"/>
              </a:lnSpc>
            </a:pPr>
            <a:r>
              <a:rPr lang="en-US" sz="1125" spc="213" dirty="0">
                <a:solidFill>
                  <a:srgbClr val="F2F2F2"/>
                </a:solidFill>
                <a:latin typeface="Montserrat Classic"/>
              </a:rPr>
              <a:t>CHAPTER 39 OF TITLE 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04992" y="6555105"/>
            <a:ext cx="3240564" cy="174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91"/>
              </a:lnSpc>
            </a:pPr>
            <a:r>
              <a:rPr lang="en-US" sz="993" spc="387" dirty="0">
                <a:solidFill>
                  <a:srgbClr val="F2F2F2"/>
                </a:solidFill>
                <a:latin typeface="Montserrat Classic"/>
              </a:rPr>
              <a:t>WWW.CI.EMERYVILLE.CA.US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1616" y="598170"/>
            <a:ext cx="9192020" cy="36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0"/>
              </a:lnSpc>
            </a:pPr>
            <a:r>
              <a:rPr lang="en-US" sz="6956" spc="1321" dirty="0">
                <a:solidFill>
                  <a:srgbClr val="F2F2F2"/>
                </a:solidFill>
                <a:latin typeface="Montserrat Light"/>
              </a:rPr>
              <a:t>FAIR WORK WEEK</a:t>
            </a:r>
          </a:p>
          <a:p>
            <a:pPr>
              <a:lnSpc>
                <a:spcPts val="9660"/>
              </a:lnSpc>
            </a:pPr>
            <a:r>
              <a:rPr lang="en-US" sz="6956" spc="1321" dirty="0">
                <a:solidFill>
                  <a:srgbClr val="F2F2F2"/>
                </a:solidFill>
                <a:latin typeface="Montserrat Light"/>
              </a:rPr>
              <a:t>QUIZ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800" y="2534285"/>
            <a:ext cx="92872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Work a </a:t>
            </a: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minimum</a:t>
            </a:r>
            <a:r>
              <a:rPr lang="en-US" sz="2499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 of 2 hours per week in Emeryville</a:t>
            </a:r>
            <a:endParaRPr lang="en-US" sz="2499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3667" y="395150"/>
            <a:ext cx="8706267" cy="128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ACCORDING TO  THE FWW ORDINANCE, EMPLOYEES COVERED UNDER THE FWW ORDINANCE, INCLUDE: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169E0-6BE5-CD4E-8A96-121B7AE464C0}"/>
              </a:ext>
            </a:extLst>
          </p:cNvPr>
          <p:cNvSpPr txBox="1"/>
          <p:nvPr/>
        </p:nvSpPr>
        <p:spPr>
          <a:xfrm>
            <a:off x="231567" y="3306902"/>
            <a:ext cx="8439554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B. Employee entitled to the min. wage from any employer in CA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3E276-EF02-DF4C-9970-AF77528B904F}"/>
              </a:ext>
            </a:extLst>
          </p:cNvPr>
          <p:cNvSpPr txBox="1"/>
          <p:nvPr/>
        </p:nvSpPr>
        <p:spPr>
          <a:xfrm>
            <a:off x="279400" y="4038402"/>
            <a:ext cx="5223931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Learners and employees in training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83ED1-63BD-7E4A-9B79-285CEC936356}"/>
              </a:ext>
            </a:extLst>
          </p:cNvPr>
          <p:cNvSpPr txBox="1"/>
          <p:nvPr/>
        </p:nvSpPr>
        <p:spPr>
          <a:xfrm>
            <a:off x="304800" y="4684733"/>
            <a:ext cx="1335109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D. B &amp; C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BC0D3-3127-0947-8CBB-D8BF510E7B30}"/>
              </a:ext>
            </a:extLst>
          </p:cNvPr>
          <p:cNvSpPr txBox="1"/>
          <p:nvPr/>
        </p:nvSpPr>
        <p:spPr>
          <a:xfrm>
            <a:off x="351735" y="5340828"/>
            <a:ext cx="2594493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All of the above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2397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1490" y="1388256"/>
            <a:ext cx="8706267" cy="86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EMPLOYEE CAN FILE A COMLAIT WITH THE CITY OF EMERYVILLE: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2676727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Montserrat" pitchFamily="2" charset="77"/>
              </a:rPr>
              <a:t>F. ALL OF THE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621B8-5F37-6B40-BA99-B85740455220}"/>
              </a:ext>
            </a:extLst>
          </p:cNvPr>
          <p:cNvSpPr txBox="1"/>
          <p:nvPr/>
        </p:nvSpPr>
        <p:spPr>
          <a:xfrm>
            <a:off x="381000" y="437318"/>
            <a:ext cx="449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1C065-CC8D-6146-82CF-DBC92279A70A}"/>
              </a:ext>
            </a:extLst>
          </p:cNvPr>
          <p:cNvSpPr txBox="1"/>
          <p:nvPr/>
        </p:nvSpPr>
        <p:spPr>
          <a:xfrm>
            <a:off x="6172200" y="4495284"/>
            <a:ext cx="24384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5179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10388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EMPLOYEE CAN FILE A COMLAIT IF: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8098" y="1678647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 14-day notice is not given for schedule changes</a:t>
            </a:r>
            <a:endParaRPr lang="en-US" sz="2534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B19111-4526-EC46-AA1B-F69BF9764113}"/>
              </a:ext>
            </a:extLst>
          </p:cNvPr>
          <p:cNvSpPr txBox="1"/>
          <p:nvPr/>
        </p:nvSpPr>
        <p:spPr>
          <a:xfrm>
            <a:off x="228600" y="2291441"/>
            <a:ext cx="77724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Did not receive GOOD FAITH ESTIMATE FORM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9F58A-41E2-3C4B-850B-A87C0BEDD262}"/>
              </a:ext>
            </a:extLst>
          </p:cNvPr>
          <p:cNvSpPr txBox="1"/>
          <p:nvPr/>
        </p:nvSpPr>
        <p:spPr>
          <a:xfrm>
            <a:off x="262698" y="2907426"/>
            <a:ext cx="668131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 Not compensated for </a:t>
            </a:r>
            <a:r>
              <a:rPr lang="en-US" sz="2290" dirty="0" err="1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clopenings</a:t>
            </a: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655C5-6DEB-C745-8452-16DFD214FD77}"/>
              </a:ext>
            </a:extLst>
          </p:cNvPr>
          <p:cNvSpPr txBox="1"/>
          <p:nvPr/>
        </p:nvSpPr>
        <p:spPr>
          <a:xfrm>
            <a:off x="262698" y="3643551"/>
            <a:ext cx="9143850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 No predictability pay for changes with less than 14 -day notice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1CB41B-5BC5-9641-B19F-749DEB291E5D}"/>
              </a:ext>
            </a:extLst>
          </p:cNvPr>
          <p:cNvSpPr txBox="1"/>
          <p:nvPr/>
        </p:nvSpPr>
        <p:spPr>
          <a:xfrm>
            <a:off x="275398" y="4323004"/>
            <a:ext cx="5715000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Not offered additional hours avaiable 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6BEDF0-4DD3-5949-94E0-AA58AFBB5D06}"/>
              </a:ext>
            </a:extLst>
          </p:cNvPr>
          <p:cNvSpPr txBox="1"/>
          <p:nvPr/>
        </p:nvSpPr>
        <p:spPr>
          <a:xfrm>
            <a:off x="228600" y="5027619"/>
            <a:ext cx="25146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F. Retaliation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AD4D66-E661-CB43-95F2-9AC50D06F40C}"/>
              </a:ext>
            </a:extLst>
          </p:cNvPr>
          <p:cNvSpPr txBox="1"/>
          <p:nvPr/>
        </p:nvSpPr>
        <p:spPr>
          <a:xfrm>
            <a:off x="262698" y="5702179"/>
            <a:ext cx="33832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G. ALL OF THE ABOVE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firs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471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12763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firstslide"/>
              </a:rPr>
              <a:t>END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1703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6133" y="1792551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EMPLOYEE CAN FILE A COMLAIT IF: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000" y="2562557"/>
            <a:ext cx="8706267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Montserrat" pitchFamily="2" charset="77"/>
              </a:rPr>
              <a:t>G. ALL OF THE ABOVE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0112B7-720F-1A4D-8652-9D0AB78B78E8}"/>
              </a:ext>
            </a:extLst>
          </p:cNvPr>
          <p:cNvSpPr txBox="1"/>
          <p:nvPr/>
        </p:nvSpPr>
        <p:spPr>
          <a:xfrm>
            <a:off x="7543800" y="5591376"/>
            <a:ext cx="1893987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firstslide"/>
              </a:rPr>
              <a:t>END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8A93A9-7814-6D49-9508-A895A679EFAB}"/>
              </a:ext>
            </a:extLst>
          </p:cNvPr>
          <p:cNvSpPr txBox="1"/>
          <p:nvPr/>
        </p:nvSpPr>
        <p:spPr>
          <a:xfrm>
            <a:off x="336133" y="527225"/>
            <a:ext cx="4866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7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13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NEXT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69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13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4" action="ppaction://hlinksldjump"/>
              </a:rPr>
              <a:t>NEXT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1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13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NEXT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97DEB-6622-AF44-BB84-6176C36A3AD2}"/>
              </a:ext>
            </a:extLst>
          </p:cNvPr>
          <p:cNvSpPr txBox="1"/>
          <p:nvPr/>
        </p:nvSpPr>
        <p:spPr>
          <a:xfrm>
            <a:off x="580470" y="1020407"/>
            <a:ext cx="8495608" cy="142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ACCORDING TO  THE FWW ORDINANCE, EMPLOYEES COVERED UNDER THE FWW ORDINANCE, INCLUDE: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27C33-4B32-ED48-ABDD-99050A26B966}"/>
              </a:ext>
            </a:extLst>
          </p:cNvPr>
          <p:cNvSpPr txBox="1"/>
          <p:nvPr/>
        </p:nvSpPr>
        <p:spPr>
          <a:xfrm>
            <a:off x="475141" y="2743200"/>
            <a:ext cx="6682004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E. ALL OF THE ABOVE </a:t>
            </a:r>
          </a:p>
        </p:txBody>
      </p:sp>
    </p:spTree>
    <p:extLst>
      <p:ext uri="{BB962C8B-B14F-4D97-AF65-F5344CB8AC3E}">
        <p14:creationId xmlns:p14="http://schemas.microsoft.com/office/powerpoint/2010/main" val="296819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6700" y="2041832"/>
            <a:ext cx="92872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 All full-time and part-time employees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3667" y="395150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HOW IS EMPLOYER SIZE DETERMINED FOR RETAIL AND FAST-FOOD FIRMS?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C438A-414C-4144-8297-9FBA252878E8}"/>
              </a:ext>
            </a:extLst>
          </p:cNvPr>
          <p:cNvSpPr txBox="1"/>
          <p:nvPr/>
        </p:nvSpPr>
        <p:spPr>
          <a:xfrm>
            <a:off x="125283" y="2874006"/>
            <a:ext cx="3414717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B.  Seasonal employees 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7BE6FD-82B3-4A4B-A768-47533E11CB13}"/>
              </a:ext>
            </a:extLst>
          </p:cNvPr>
          <p:cNvSpPr txBox="1"/>
          <p:nvPr/>
        </p:nvSpPr>
        <p:spPr>
          <a:xfrm>
            <a:off x="125283" y="3552481"/>
            <a:ext cx="2081852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 Temporary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91EE0-7A3C-FF4F-A7D5-E2E59C212DFD}"/>
              </a:ext>
            </a:extLst>
          </p:cNvPr>
          <p:cNvSpPr txBox="1"/>
          <p:nvPr/>
        </p:nvSpPr>
        <p:spPr>
          <a:xfrm>
            <a:off x="162909" y="4323867"/>
            <a:ext cx="1565942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D.  On-Call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C4FFED-D9A3-1046-A7C0-9FE36CBDE611}"/>
              </a:ext>
            </a:extLst>
          </p:cNvPr>
          <p:cNvSpPr txBox="1"/>
          <p:nvPr/>
        </p:nvSpPr>
        <p:spPr>
          <a:xfrm>
            <a:off x="162909" y="5072972"/>
            <a:ext cx="2594493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 All of the above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3DC2D1-3CBB-BF47-A2F7-516820C01644}"/>
              </a:ext>
            </a:extLst>
          </p:cNvPr>
          <p:cNvSpPr txBox="1"/>
          <p:nvPr/>
        </p:nvSpPr>
        <p:spPr>
          <a:xfrm>
            <a:off x="162909" y="5801097"/>
            <a:ext cx="2700804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F.  All except C &amp; D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6930347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0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4041803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40D18-7E43-BF4B-85A8-8CB8560B8239}"/>
              </a:ext>
            </a:extLst>
          </p:cNvPr>
          <p:cNvSpPr txBox="1"/>
          <p:nvPr/>
        </p:nvSpPr>
        <p:spPr>
          <a:xfrm>
            <a:off x="609600" y="990600"/>
            <a:ext cx="8915400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HOW IS EMPLOYER SIZE DETERMINED FOR RETAIL AND FAST-FOOD FIRMS?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B0242-4308-DF4D-9C97-413B5828814B}"/>
              </a:ext>
            </a:extLst>
          </p:cNvPr>
          <p:cNvSpPr txBox="1"/>
          <p:nvPr/>
        </p:nvSpPr>
        <p:spPr>
          <a:xfrm>
            <a:off x="609600" y="2590800"/>
            <a:ext cx="64008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E.  ALL OF THE ABOVE</a:t>
            </a:r>
            <a:endParaRPr lang="en-US" sz="229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375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-33001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800" y="1647280"/>
            <a:ext cx="92872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 Weekly average number of employees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5282" y="282131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EMPLOYER SIZE FOR FLUCTUATING STAFF IS DETERMINED BY THE: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04A811-9DC0-3945-BF00-8120540B04AE}"/>
              </a:ext>
            </a:extLst>
          </p:cNvPr>
          <p:cNvSpPr txBox="1"/>
          <p:nvPr/>
        </p:nvSpPr>
        <p:spPr>
          <a:xfrm>
            <a:off x="152400" y="2253578"/>
            <a:ext cx="8882957" cy="960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B.  Number of ALL employees including PT, seasonal, temporary &amp; on-call employees per quarter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B94086-A98F-334B-B20D-2F2F8A354C22}"/>
              </a:ext>
            </a:extLst>
          </p:cNvPr>
          <p:cNvSpPr txBox="1"/>
          <p:nvPr/>
        </p:nvSpPr>
        <p:spPr>
          <a:xfrm>
            <a:off x="152400" y="3624599"/>
            <a:ext cx="7324377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 Number of ALL  FT &amp; PT employed previous month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050CA-0ECC-6A4C-9D9D-DA37CBFB93D3}"/>
              </a:ext>
            </a:extLst>
          </p:cNvPr>
          <p:cNvSpPr txBox="1"/>
          <p:nvPr/>
        </p:nvSpPr>
        <p:spPr>
          <a:xfrm>
            <a:off x="163644" y="4424855"/>
            <a:ext cx="829455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D.  Number of ALL FT &amp; PT employees per quarter only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4C380C-7861-B340-A562-1872B2C63D3A}"/>
              </a:ext>
            </a:extLst>
          </p:cNvPr>
          <p:cNvSpPr txBox="1"/>
          <p:nvPr/>
        </p:nvSpPr>
        <p:spPr>
          <a:xfrm>
            <a:off x="214282" y="5310500"/>
            <a:ext cx="1218603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E. A &amp; B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533CB-3585-0641-9628-2190F8571F56}"/>
              </a:ext>
            </a:extLst>
          </p:cNvPr>
          <p:cNvSpPr txBox="1"/>
          <p:nvPr/>
        </p:nvSpPr>
        <p:spPr>
          <a:xfrm>
            <a:off x="226338" y="6156146"/>
            <a:ext cx="2895857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F. None of the above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13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NEXT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2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THE FAIR WORK WEEK ORDINANCE REQUIRES EMPLOYERS TO PROVIDE: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8919492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286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Advance notice of work schedule and changes </a:t>
            </a: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607B0-9A26-7D4D-8902-420F9DCB339B}"/>
              </a:ext>
            </a:extLst>
          </p:cNvPr>
          <p:cNvSpPr txBox="1"/>
          <p:nvPr/>
        </p:nvSpPr>
        <p:spPr>
          <a:xfrm>
            <a:off x="304800" y="2907861"/>
            <a:ext cx="369774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Right to rest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69322B-6244-C84D-8186-134923D3945C}"/>
              </a:ext>
            </a:extLst>
          </p:cNvPr>
          <p:cNvSpPr txBox="1"/>
          <p:nvPr/>
        </p:nvSpPr>
        <p:spPr>
          <a:xfrm>
            <a:off x="304800" y="3559184"/>
            <a:ext cx="8422146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Notice to decline and compensation information for schedule changes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51991-9021-F54A-8F7B-B9871373EDCA}"/>
              </a:ext>
            </a:extLst>
          </p:cNvPr>
          <p:cNvSpPr txBox="1"/>
          <p:nvPr/>
        </p:nvSpPr>
        <p:spPr>
          <a:xfrm>
            <a:off x="368528" y="4856696"/>
            <a:ext cx="8919492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Offer of work to existing workers and right to work a flexible  schedule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3F5B1-41A6-384A-8003-1965B12C35B4}"/>
              </a:ext>
            </a:extLst>
          </p:cNvPr>
          <p:cNvSpPr txBox="1"/>
          <p:nvPr/>
        </p:nvSpPr>
        <p:spPr>
          <a:xfrm>
            <a:off x="417054" y="6062844"/>
            <a:ext cx="2698687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E. All of the above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13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NEXT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38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00D328-6396-BD4E-B9C6-D86571F14070}"/>
              </a:ext>
            </a:extLst>
          </p:cNvPr>
          <p:cNvSpPr txBox="1"/>
          <p:nvPr/>
        </p:nvSpPr>
        <p:spPr>
          <a:xfrm>
            <a:off x="609600" y="1066800"/>
            <a:ext cx="754380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EMPLOYER SIZE FOR FLUCTUATING STAFF IS DETERMINED BY THE: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828414-F91F-C24F-B139-2438182D9B09}"/>
              </a:ext>
            </a:extLst>
          </p:cNvPr>
          <p:cNvSpPr txBox="1"/>
          <p:nvPr/>
        </p:nvSpPr>
        <p:spPr>
          <a:xfrm>
            <a:off x="487841" y="2590800"/>
            <a:ext cx="746760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D.  Number of ALL FT &amp; PT employees per quarter only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34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2901" y="2569268"/>
            <a:ext cx="8572500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 Average number of employees per week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1490" y="282131"/>
            <a:ext cx="8706267" cy="128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NEW BUSINESSES SHOULD CALCULATE BUSINESS SIZE FOR CURRENT QUARTER BASED ON: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8582B-CB88-6343-A93F-EEE5D0094CF2}"/>
              </a:ext>
            </a:extLst>
          </p:cNvPr>
          <p:cNvSpPr txBox="1"/>
          <p:nvPr/>
        </p:nvSpPr>
        <p:spPr>
          <a:xfrm>
            <a:off x="274370" y="3278982"/>
            <a:ext cx="7861960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B.  Number of workers employed after 90 days of opening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77EBD-7AE3-B642-848F-E83256433A03}"/>
              </a:ext>
            </a:extLst>
          </p:cNvPr>
          <p:cNvSpPr txBox="1"/>
          <p:nvPr/>
        </p:nvSpPr>
        <p:spPr>
          <a:xfrm>
            <a:off x="274370" y="3916112"/>
            <a:ext cx="8287782" cy="444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 Number of employees on employee roster on opening day</a:t>
            </a:r>
            <a:endParaRPr lang="en-US" sz="229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ED3D7-B311-9E4B-87D7-EC34D859026B}"/>
              </a:ext>
            </a:extLst>
          </p:cNvPr>
          <p:cNvSpPr txBox="1"/>
          <p:nvPr/>
        </p:nvSpPr>
        <p:spPr>
          <a:xfrm>
            <a:off x="342900" y="4499289"/>
            <a:ext cx="3114955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D.  None of the above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13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NEXT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2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3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BD38C0-6BC2-674A-A6AF-B079225B06B2}"/>
              </a:ext>
            </a:extLst>
          </p:cNvPr>
          <p:cNvSpPr txBox="1"/>
          <p:nvPr/>
        </p:nvSpPr>
        <p:spPr>
          <a:xfrm>
            <a:off x="475141" y="914400"/>
            <a:ext cx="8592659" cy="1426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NEW BUSINESSES SHOULD CALCULATE BUSINESS SIZE FOR CURRENT QUARTER BASED ON: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F622B7-27A6-6440-ADC7-B92AD90B5BE9}"/>
              </a:ext>
            </a:extLst>
          </p:cNvPr>
          <p:cNvSpPr txBox="1"/>
          <p:nvPr/>
        </p:nvSpPr>
        <p:spPr>
          <a:xfrm>
            <a:off x="762000" y="2895600"/>
            <a:ext cx="754380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B.  Number of workers employed after 90 days of opening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353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34784" y="1680714"/>
            <a:ext cx="9287231" cy="412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 Should be given to employees on onset of employment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3667" y="498735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THE GOOD ESTIMATE FORM: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868B5D-388F-1D41-9153-CC379F1A782B}"/>
              </a:ext>
            </a:extLst>
          </p:cNvPr>
          <p:cNvSpPr txBox="1"/>
          <p:nvPr/>
        </p:nvSpPr>
        <p:spPr>
          <a:xfrm>
            <a:off x="207785" y="2560084"/>
            <a:ext cx="902215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B.  Provides specifics of employee status, title, description, schedule, rate of pay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0F428D-5B43-9B46-8E70-9DDC3C0B43BA}"/>
              </a:ext>
            </a:extLst>
          </p:cNvPr>
          <p:cNvSpPr txBox="1"/>
          <p:nvPr/>
        </p:nvSpPr>
        <p:spPr>
          <a:xfrm>
            <a:off x="233185" y="3654813"/>
            <a:ext cx="7492124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 If project based, hourly, salaried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08A1E-4696-954B-A6CF-B7198A3FB3F4}"/>
              </a:ext>
            </a:extLst>
          </p:cNvPr>
          <p:cNvSpPr txBox="1"/>
          <p:nvPr/>
        </p:nvSpPr>
        <p:spPr>
          <a:xfrm>
            <a:off x="258585" y="4449729"/>
            <a:ext cx="80010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D.  Provides medium number of hours expected to work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8390D-0716-8F4D-8EBC-D64C8FB346C1}"/>
              </a:ext>
            </a:extLst>
          </p:cNvPr>
          <p:cNvSpPr txBox="1"/>
          <p:nvPr/>
        </p:nvSpPr>
        <p:spPr>
          <a:xfrm>
            <a:off x="233185" y="5273618"/>
            <a:ext cx="4353133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E. All of the above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2F866-1AD2-E84E-815B-0C265AD3188F}"/>
              </a:ext>
            </a:extLst>
          </p:cNvPr>
          <p:cNvSpPr txBox="1"/>
          <p:nvPr/>
        </p:nvSpPr>
        <p:spPr>
          <a:xfrm>
            <a:off x="207785" y="6013937"/>
            <a:ext cx="6624816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F. Should only be provided to full-time workers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1479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NEXT 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79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13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NEXT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36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4E265-08D8-1F45-9C81-76005E987921}"/>
              </a:ext>
            </a:extLst>
          </p:cNvPr>
          <p:cNvSpPr txBox="1"/>
          <p:nvPr/>
        </p:nvSpPr>
        <p:spPr>
          <a:xfrm>
            <a:off x="475141" y="1372686"/>
            <a:ext cx="7391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THE GOOD ESTIMATE FORM: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A0778-EC38-1B49-84EC-01575CED6C5A}"/>
              </a:ext>
            </a:extLst>
          </p:cNvPr>
          <p:cNvSpPr txBox="1"/>
          <p:nvPr/>
        </p:nvSpPr>
        <p:spPr>
          <a:xfrm>
            <a:off x="660400" y="2094510"/>
            <a:ext cx="58674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E. ALL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0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01999" y="3989971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61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27512" y="1795819"/>
            <a:ext cx="92872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 Must be given to employees on the onset of employment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3667" y="498735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OFFICIAL NOTICE TO EMPLOYEES: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F6EEA-35F2-E743-9116-C005331C0007}"/>
              </a:ext>
            </a:extLst>
          </p:cNvPr>
          <p:cNvSpPr txBox="1"/>
          <p:nvPr/>
        </p:nvSpPr>
        <p:spPr>
          <a:xfrm>
            <a:off x="233184" y="2398217"/>
            <a:ext cx="7920216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B.  Must be signed by employee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8EDA2-EAE9-1543-B024-8CCA7C4F34DB}"/>
              </a:ext>
            </a:extLst>
          </p:cNvPr>
          <p:cNvSpPr txBox="1"/>
          <p:nvPr/>
        </p:nvSpPr>
        <p:spPr>
          <a:xfrm>
            <a:off x="233184" y="3100146"/>
            <a:ext cx="5105400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 Kept in personnel file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1DBF3-8808-A04C-A8B7-C033D0D05098}"/>
              </a:ext>
            </a:extLst>
          </p:cNvPr>
          <p:cNvSpPr txBox="1"/>
          <p:nvPr/>
        </p:nvSpPr>
        <p:spPr>
          <a:xfrm>
            <a:off x="327512" y="3858437"/>
            <a:ext cx="68677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D.  Be given during annual evaluation/review</a:t>
            </a:r>
            <a:endParaRPr lang="en-US" sz="229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04B74-20FD-FB43-839E-662AE91ACC5B}"/>
              </a:ext>
            </a:extLst>
          </p:cNvPr>
          <p:cNvSpPr txBox="1"/>
          <p:nvPr/>
        </p:nvSpPr>
        <p:spPr>
          <a:xfrm>
            <a:off x="355600" y="4540613"/>
            <a:ext cx="29718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E.  A &amp; C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B6E71-498C-2642-ACE2-770EBED54A6A}"/>
              </a:ext>
            </a:extLst>
          </p:cNvPr>
          <p:cNvSpPr txBox="1"/>
          <p:nvPr/>
        </p:nvSpPr>
        <p:spPr>
          <a:xfrm>
            <a:off x="342900" y="5347982"/>
            <a:ext cx="19431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F.  A, B &amp; C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BF53B-F861-5D4F-A3FF-139F91964F88}"/>
              </a:ext>
            </a:extLst>
          </p:cNvPr>
          <p:cNvSpPr txBox="1"/>
          <p:nvPr/>
        </p:nvSpPr>
        <p:spPr>
          <a:xfrm>
            <a:off x="327512" y="6030158"/>
            <a:ext cx="32004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G. All of the above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8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66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E830E-E5BB-FC46-94BE-D4867DEC54A0}"/>
              </a:ext>
            </a:extLst>
          </p:cNvPr>
          <p:cNvSpPr txBox="1"/>
          <p:nvPr/>
        </p:nvSpPr>
        <p:spPr>
          <a:xfrm>
            <a:off x="565842" y="1219200"/>
            <a:ext cx="8349557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OFFICIAL NOTICE TO EMPLOYEES:  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1D69E-B5F4-AA4D-A5EF-AC84815B02AD}"/>
              </a:ext>
            </a:extLst>
          </p:cNvPr>
          <p:cNvSpPr txBox="1"/>
          <p:nvPr/>
        </p:nvSpPr>
        <p:spPr>
          <a:xfrm>
            <a:off x="685800" y="2209800"/>
            <a:ext cx="51054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F.  A, B &amp; 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64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7017" y="1827707"/>
            <a:ext cx="7829614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5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  Before the start date  </a:t>
            </a:r>
            <a:endParaRPr lang="en-US" sz="225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ORIGINAL WORK SCHEDULE SHOULD BE GIVEN TO EMPLOYEE: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0E2F6-EC8E-0D40-8700-2F1DC6117D99}"/>
              </a:ext>
            </a:extLst>
          </p:cNvPr>
          <p:cNvSpPr txBox="1"/>
          <p:nvPr/>
        </p:nvSpPr>
        <p:spPr>
          <a:xfrm>
            <a:off x="374586" y="2618085"/>
            <a:ext cx="815447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B.   Must be given an estimate of the work schedule in writing </a:t>
            </a:r>
            <a:endParaRPr lang="en-US" sz="225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5D2E36-4DD0-244E-9276-C47BE726C84C}"/>
              </a:ext>
            </a:extLst>
          </p:cNvPr>
          <p:cNvSpPr txBox="1"/>
          <p:nvPr/>
        </p:nvSpPr>
        <p:spPr>
          <a:xfrm>
            <a:off x="374586" y="3311322"/>
            <a:ext cx="7696200" cy="503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5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  Schedule must be given verbally before start date </a:t>
            </a:r>
            <a:endParaRPr lang="en-US" sz="225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90F62-EBE8-FB42-A995-BF30B82549BB}"/>
              </a:ext>
            </a:extLst>
          </p:cNvPr>
          <p:cNvSpPr txBox="1"/>
          <p:nvPr/>
        </p:nvSpPr>
        <p:spPr>
          <a:xfrm>
            <a:off x="399986" y="4129367"/>
            <a:ext cx="22860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D.  A &amp; B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964F31-B4B9-DE49-85CB-BFD4C18B29DF}"/>
              </a:ext>
            </a:extLst>
          </p:cNvPr>
          <p:cNvSpPr txBox="1"/>
          <p:nvPr/>
        </p:nvSpPr>
        <p:spPr>
          <a:xfrm>
            <a:off x="399986" y="4895545"/>
            <a:ext cx="3307080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E.  All of the above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D87E0-6DAD-FB40-81CE-5B75C81D0A6A}"/>
              </a:ext>
            </a:extLst>
          </p:cNvPr>
          <p:cNvSpPr txBox="1"/>
          <p:nvPr/>
        </p:nvSpPr>
        <p:spPr>
          <a:xfrm>
            <a:off x="399986" y="5699342"/>
            <a:ext cx="2971800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F.  None of the above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65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95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46930-C55A-AA4B-9D06-0256783A1365}"/>
              </a:ext>
            </a:extLst>
          </p:cNvPr>
          <p:cNvSpPr txBox="1"/>
          <p:nvPr/>
        </p:nvSpPr>
        <p:spPr>
          <a:xfrm>
            <a:off x="685800" y="2819400"/>
            <a:ext cx="38100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</a:rPr>
              <a:t>D.  A &amp; B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9194A6-EF63-5642-B6AB-89501B51EE42}"/>
              </a:ext>
            </a:extLst>
          </p:cNvPr>
          <p:cNvSpPr txBox="1"/>
          <p:nvPr/>
        </p:nvSpPr>
        <p:spPr>
          <a:xfrm>
            <a:off x="685800" y="1295400"/>
            <a:ext cx="8495608" cy="956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6"/>
              </a:lnSpc>
            </a:pPr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ORIGINAL WORK SCHEDULE SHOULD BE GIVEN TO EMPLOYEE:</a:t>
            </a:r>
          </a:p>
        </p:txBody>
      </p:sp>
    </p:spTree>
    <p:extLst>
      <p:ext uri="{BB962C8B-B14F-4D97-AF65-F5344CB8AC3E}">
        <p14:creationId xmlns:p14="http://schemas.microsoft.com/office/powerpoint/2010/main" val="2812146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2100" y="1819843"/>
            <a:ext cx="9215615" cy="41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  Employer must provide at least 1 week notice of changes 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498735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WORK SCHEDULE CHANGES: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DD842-808B-274F-BA65-53E60111EA46}"/>
              </a:ext>
            </a:extLst>
          </p:cNvPr>
          <p:cNvSpPr txBox="1"/>
          <p:nvPr/>
        </p:nvSpPr>
        <p:spPr>
          <a:xfrm>
            <a:off x="292100" y="2553517"/>
            <a:ext cx="86868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B.   Employer must provide at least 2 week notice of  changes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1AEB94-1D95-B941-B153-28BB9BD08DB7}"/>
              </a:ext>
            </a:extLst>
          </p:cNvPr>
          <p:cNvSpPr txBox="1"/>
          <p:nvPr/>
        </p:nvSpPr>
        <p:spPr>
          <a:xfrm>
            <a:off x="292100" y="3172358"/>
            <a:ext cx="8882957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  Once the schedule is given, employer cannot make changes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7C38F-BE72-464C-B1C2-784147BC7410}"/>
              </a:ext>
            </a:extLst>
          </p:cNvPr>
          <p:cNvSpPr txBox="1"/>
          <p:nvPr/>
        </p:nvSpPr>
        <p:spPr>
          <a:xfrm>
            <a:off x="292100" y="3823681"/>
            <a:ext cx="55626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D.  A &amp; B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98A33-6D5C-C74F-BDB2-97C58AA4AFD5}"/>
              </a:ext>
            </a:extLst>
          </p:cNvPr>
          <p:cNvSpPr txBox="1"/>
          <p:nvPr/>
        </p:nvSpPr>
        <p:spPr>
          <a:xfrm>
            <a:off x="292100" y="4467356"/>
            <a:ext cx="43434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E.  All of the above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D8B5E-CE6A-2E47-95C0-CC18C4D6F0BB}"/>
              </a:ext>
            </a:extLst>
          </p:cNvPr>
          <p:cNvSpPr txBox="1"/>
          <p:nvPr/>
        </p:nvSpPr>
        <p:spPr>
          <a:xfrm>
            <a:off x="292100" y="5226421"/>
            <a:ext cx="32004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F.  None of the above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4030243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3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04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47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BF421-C388-5946-AE28-2A10E740398B}"/>
              </a:ext>
            </a:extLst>
          </p:cNvPr>
          <p:cNvSpPr txBox="1"/>
          <p:nvPr/>
        </p:nvSpPr>
        <p:spPr>
          <a:xfrm>
            <a:off x="475141" y="1284316"/>
            <a:ext cx="6682004" cy="501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66"/>
              </a:lnSpc>
            </a:pPr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WORK SCHEDULE CHANGES: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CD97A-C7C0-2341-A2C2-E6735B225DA7}"/>
              </a:ext>
            </a:extLst>
          </p:cNvPr>
          <p:cNvSpPr txBox="1"/>
          <p:nvPr/>
        </p:nvSpPr>
        <p:spPr>
          <a:xfrm>
            <a:off x="762000" y="2209800"/>
            <a:ext cx="8419408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B.   Employer must provide at least 2 week notice of  changes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39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4800" y="1785399"/>
            <a:ext cx="9287231" cy="41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  Be given to employee before the onset of employment  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ADVANCE NOTICE OF WORK SCHEDULE FORM MUST: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03E2A-448A-5340-A16B-60D128E711F4}"/>
              </a:ext>
            </a:extLst>
          </p:cNvPr>
          <p:cNvSpPr txBox="1"/>
          <p:nvPr/>
        </p:nvSpPr>
        <p:spPr>
          <a:xfrm>
            <a:off x="233184" y="2448584"/>
            <a:ext cx="5606357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B.   Provide schedule 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E224D-0D12-184B-ACCD-3B20C571A649}"/>
              </a:ext>
            </a:extLst>
          </p:cNvPr>
          <p:cNvSpPr txBox="1"/>
          <p:nvPr/>
        </p:nvSpPr>
        <p:spPr>
          <a:xfrm>
            <a:off x="233184" y="3258018"/>
            <a:ext cx="7206557" cy="504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  Provide an estimate of hours of work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1F93A-82A0-AB49-9CDA-500F60650E58}"/>
              </a:ext>
            </a:extLst>
          </p:cNvPr>
          <p:cNvSpPr txBox="1"/>
          <p:nvPr/>
        </p:nvSpPr>
        <p:spPr>
          <a:xfrm>
            <a:off x="233184" y="4105567"/>
            <a:ext cx="4234757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D.   Be kept for 3 years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CFED3D-1C35-984C-8D28-DFBB9E124E0E}"/>
              </a:ext>
            </a:extLst>
          </p:cNvPr>
          <p:cNvSpPr txBox="1"/>
          <p:nvPr/>
        </p:nvSpPr>
        <p:spPr>
          <a:xfrm>
            <a:off x="233184" y="4825443"/>
            <a:ext cx="28498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E.   A &amp; C 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1881E-5E22-A044-AF93-21D8E87C3019}"/>
              </a:ext>
            </a:extLst>
          </p:cNvPr>
          <p:cNvSpPr txBox="1"/>
          <p:nvPr/>
        </p:nvSpPr>
        <p:spPr>
          <a:xfrm>
            <a:off x="233184" y="5566508"/>
            <a:ext cx="28498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F.   B &amp; C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2EC4FC-8716-5141-B29A-653DAA83183B}"/>
              </a:ext>
            </a:extLst>
          </p:cNvPr>
          <p:cNvSpPr txBox="1"/>
          <p:nvPr/>
        </p:nvSpPr>
        <p:spPr>
          <a:xfrm>
            <a:off x="207784" y="6218485"/>
            <a:ext cx="2863157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G.  All of the above</a:t>
            </a:r>
            <a:endParaRPr lang="en-US" sz="229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4017543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89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97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A9F87F-BD90-104A-851B-B2527FB5B9C9}"/>
              </a:ext>
            </a:extLst>
          </p:cNvPr>
          <p:cNvSpPr txBox="1"/>
          <p:nvPr/>
        </p:nvSpPr>
        <p:spPr>
          <a:xfrm>
            <a:off x="762000" y="1066800"/>
            <a:ext cx="822960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ADVANCE NOTICE OF WORK SCHEDULE FORM MUST: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27A324-B4D3-0743-B6CC-CCDC379AAC36}"/>
              </a:ext>
            </a:extLst>
          </p:cNvPr>
          <p:cNvSpPr txBox="1"/>
          <p:nvPr/>
        </p:nvSpPr>
        <p:spPr>
          <a:xfrm>
            <a:off x="838200" y="2819400"/>
            <a:ext cx="44958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G.  ALL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40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9995" y="1504062"/>
            <a:ext cx="8871255" cy="39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65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A.   When an employee opens the store 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31520" y="498735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WHAT IS A CLOPENING?: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44B97-D3B2-BC42-9510-641710286F4B}"/>
              </a:ext>
            </a:extLst>
          </p:cNvPr>
          <p:cNvSpPr txBox="1"/>
          <p:nvPr/>
        </p:nvSpPr>
        <p:spPr>
          <a:xfrm>
            <a:off x="148075" y="2227274"/>
            <a:ext cx="6617698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B.   When an employee closes the store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23965-3BA1-0C4A-AA5F-193485D72BF9}"/>
              </a:ext>
            </a:extLst>
          </p:cNvPr>
          <p:cNvSpPr txBox="1"/>
          <p:nvPr/>
        </p:nvSpPr>
        <p:spPr>
          <a:xfrm>
            <a:off x="186175" y="2884508"/>
            <a:ext cx="8730557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C.   When an employee has a flexible schedule and therefore may be in charge of opening and/or close sometimes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880C5-B8ED-5C4C-920C-188BAD9504F0}"/>
              </a:ext>
            </a:extLst>
          </p:cNvPr>
          <p:cNvSpPr txBox="1"/>
          <p:nvPr/>
        </p:nvSpPr>
        <p:spPr>
          <a:xfrm>
            <a:off x="186175" y="3950546"/>
            <a:ext cx="8871255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rId3" action="ppaction://hlinksldjump"/>
              </a:rPr>
              <a:t>D.  When same employee that opens the store is also responsible for closing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30E674-DB58-FF4E-BC0A-8C5F3A8F6488}"/>
              </a:ext>
            </a:extLst>
          </p:cNvPr>
          <p:cNvSpPr txBox="1"/>
          <p:nvPr/>
        </p:nvSpPr>
        <p:spPr>
          <a:xfrm>
            <a:off x="186175" y="5149280"/>
            <a:ext cx="3733800" cy="48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265"/>
              </a:lnSpc>
            </a:pPr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E.  All of the above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95A189-7478-9548-899E-FD16C3B74955}"/>
              </a:ext>
            </a:extLst>
          </p:cNvPr>
          <p:cNvSpPr txBox="1"/>
          <p:nvPr/>
        </p:nvSpPr>
        <p:spPr>
          <a:xfrm>
            <a:off x="186175" y="6030293"/>
            <a:ext cx="36576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 Light"/>
                <a:hlinkClick r:id="" action="ppaction://hlinkshowjump?jump=nextslide"/>
              </a:rPr>
              <a:t>F.  None of the above </a:t>
            </a:r>
            <a:endParaRPr lang="en-US" sz="2290" dirty="0">
              <a:solidFill>
                <a:srgbClr val="F2F2F2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91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09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57145" y="4724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8BA2D-A4F6-A547-A808-1DDEC979EF7D}"/>
              </a:ext>
            </a:extLst>
          </p:cNvPr>
          <p:cNvSpPr txBox="1"/>
          <p:nvPr/>
        </p:nvSpPr>
        <p:spPr>
          <a:xfrm>
            <a:off x="475141" y="1143000"/>
            <a:ext cx="6078059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WHAT IS A CLOPENING?: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8546F-0799-F749-837B-DAD3E0DAD72E}"/>
              </a:ext>
            </a:extLst>
          </p:cNvPr>
          <p:cNvSpPr txBox="1"/>
          <p:nvPr/>
        </p:nvSpPr>
        <p:spPr>
          <a:xfrm>
            <a:off x="685800" y="2514600"/>
            <a:ext cx="815340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D.  When same employee that opens the store is also responsible for closing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195245" y="4647284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27D99-C847-2B44-9A59-934BB6D3758F}"/>
              </a:ext>
            </a:extLst>
          </p:cNvPr>
          <p:cNvSpPr txBox="1"/>
          <p:nvPr/>
        </p:nvSpPr>
        <p:spPr>
          <a:xfrm>
            <a:off x="498939" y="1020407"/>
            <a:ext cx="870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470" dirty="0">
                <a:solidFill>
                  <a:srgbClr val="F2F2F2"/>
                </a:solidFill>
                <a:latin typeface="Montserrat Light"/>
              </a:rPr>
              <a:t>THE FAIR WORK WEEK ORDINANCE REQUIRES EMPLOYERS TO PROVIDE: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B4735-848A-A245-9D36-14D8150E90E9}"/>
              </a:ext>
            </a:extLst>
          </p:cNvPr>
          <p:cNvSpPr txBox="1"/>
          <p:nvPr/>
        </p:nvSpPr>
        <p:spPr>
          <a:xfrm>
            <a:off x="762000" y="1938331"/>
            <a:ext cx="6967264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E. All of the above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59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71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EMPLOYER MUST PAY ______ FOR ANY HOURS WORKED BETWEEN CLOSING AND OPENING FOR SHIFTS THAT ARE SEPERATED BY LESS THAN 11 HOURS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5320" y="3111585"/>
            <a:ext cx="3078480" cy="431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STRAIGHT TIME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00D8-07D0-AD46-B054-97870846A3A5}"/>
              </a:ext>
            </a:extLst>
          </p:cNvPr>
          <p:cNvSpPr txBox="1"/>
          <p:nvPr/>
        </p:nvSpPr>
        <p:spPr>
          <a:xfrm>
            <a:off x="579120" y="3852775"/>
            <a:ext cx="422148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B. TIME AND A HALF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1EFC6-8DF4-BD46-A991-50E70E7BD428}"/>
              </a:ext>
            </a:extLst>
          </p:cNvPr>
          <p:cNvSpPr txBox="1"/>
          <p:nvPr/>
        </p:nvSpPr>
        <p:spPr>
          <a:xfrm>
            <a:off x="579120" y="4525113"/>
            <a:ext cx="32308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DOUBLE TIME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CEEC23-8E13-514B-9384-56F6F623BE2C}"/>
              </a:ext>
            </a:extLst>
          </p:cNvPr>
          <p:cNvSpPr txBox="1"/>
          <p:nvPr/>
        </p:nvSpPr>
        <p:spPr>
          <a:xfrm>
            <a:off x="579120" y="5200036"/>
            <a:ext cx="55168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1 HOUR COMPENSATION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82CC0-660A-1C4E-9CBE-4DA2DC24400B}"/>
              </a:ext>
            </a:extLst>
          </p:cNvPr>
          <p:cNvSpPr txBox="1"/>
          <p:nvPr/>
        </p:nvSpPr>
        <p:spPr>
          <a:xfrm>
            <a:off x="579120" y="5901484"/>
            <a:ext cx="42214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NO COMPENSATION</a:t>
            </a:r>
            <a:endParaRPr lang="en-US" sz="229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4017543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639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23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1502711"/>
            <a:ext cx="8706267" cy="175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200" spc="470" dirty="0">
                <a:solidFill>
                  <a:srgbClr val="F2F2F2"/>
                </a:solidFill>
                <a:latin typeface="Montserrat Light"/>
              </a:rPr>
              <a:t>EMPLOYER MUST PAY ______ FOR ANY HOURS WORKED BETWEEN CLOSING AND OPENING FOR SHIFTS THAT ARE SEPERATED BY LESS THAN 11 HOURS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2000" y="3657600"/>
            <a:ext cx="7191490" cy="43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2200" dirty="0">
                <a:solidFill>
                  <a:srgbClr val="F2F2F2"/>
                </a:solidFill>
                <a:latin typeface="Open Sans"/>
              </a:rPr>
              <a:t>B. TIME AND A HALF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1463E-D352-884B-B00F-8D976B6F9B85}"/>
              </a:ext>
            </a:extLst>
          </p:cNvPr>
          <p:cNvSpPr txBox="1"/>
          <p:nvPr/>
        </p:nvSpPr>
        <p:spPr>
          <a:xfrm>
            <a:off x="533400" y="64902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012405-8485-3F40-8B07-ED755621A26A}"/>
              </a:ext>
            </a:extLst>
          </p:cNvPr>
          <p:cNvSpPr txBox="1"/>
          <p:nvPr/>
        </p:nvSpPr>
        <p:spPr>
          <a:xfrm>
            <a:off x="6477000" y="4757977"/>
            <a:ext cx="2166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2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0962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EMPLOYEE DOES NOT HAVE THE RIGHT TO DECLINE WORK IF: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7975" y="2241453"/>
            <a:ext cx="7191490" cy="43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GIVEN LESS THAN 14 DAY NOTICE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B4023-BCF4-6C4C-9DBF-62D5DD3D791E}"/>
              </a:ext>
            </a:extLst>
          </p:cNvPr>
          <p:cNvSpPr txBox="1"/>
          <p:nvPr/>
        </p:nvSpPr>
        <p:spPr>
          <a:xfrm>
            <a:off x="718820" y="2915724"/>
            <a:ext cx="6586109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GIVEN LESS THAN 24 HOUR NOTICE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A785D5-3192-B541-9DE0-0D0BC81A488D}"/>
              </a:ext>
            </a:extLst>
          </p:cNvPr>
          <p:cNvSpPr txBox="1"/>
          <p:nvPr/>
        </p:nvSpPr>
        <p:spPr>
          <a:xfrm>
            <a:off x="718820" y="3491710"/>
            <a:ext cx="6967109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 GIVEN LESS THAN 11 HOUR NOTICE AT THE END OF SHIFT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9D43A-1F32-3549-8374-27BAE21282E7}"/>
              </a:ext>
            </a:extLst>
          </p:cNvPr>
          <p:cNvSpPr txBox="1"/>
          <p:nvPr/>
        </p:nvSpPr>
        <p:spPr>
          <a:xfrm>
            <a:off x="706120" y="4565429"/>
            <a:ext cx="36576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D. EMPLOYEE IS TIRED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7FEA60-3982-1C48-9396-361DB468DFC3}"/>
              </a:ext>
            </a:extLst>
          </p:cNvPr>
          <p:cNvSpPr txBox="1"/>
          <p:nvPr/>
        </p:nvSpPr>
        <p:spPr>
          <a:xfrm>
            <a:off x="693420" y="5356222"/>
            <a:ext cx="3385709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ALL OF THE ABOVE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120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02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2000" y="1409012"/>
            <a:ext cx="8706267" cy="86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EMPLOYEE </a:t>
            </a:r>
            <a:r>
              <a:rPr lang="en-US" sz="2500" u="sng" spc="470" dirty="0">
                <a:solidFill>
                  <a:srgbClr val="F2F2F2"/>
                </a:solidFill>
                <a:latin typeface="Montserrat Light"/>
              </a:rPr>
              <a:t>DOES NOT </a:t>
            </a: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HAVE THE RIGHT TO DECLINE WORK IF: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8200" y="2895600"/>
            <a:ext cx="7191490" cy="43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2585" dirty="0">
                <a:solidFill>
                  <a:srgbClr val="F2F2F2"/>
                </a:solidFill>
                <a:latin typeface="Open Sans"/>
              </a:rPr>
              <a:t>D. EMPLOYEE IS TIRED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EC865-C547-3C45-9C8E-0FE6A6412D81}"/>
              </a:ext>
            </a:extLst>
          </p:cNvPr>
          <p:cNvSpPr txBox="1"/>
          <p:nvPr/>
        </p:nvSpPr>
        <p:spPr>
          <a:xfrm>
            <a:off x="694233" y="53505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4C4F2-4821-B34B-892E-058E30FD906A}"/>
              </a:ext>
            </a:extLst>
          </p:cNvPr>
          <p:cNvSpPr txBox="1"/>
          <p:nvPr/>
        </p:nvSpPr>
        <p:spPr>
          <a:xfrm>
            <a:off x="6629400" y="4800600"/>
            <a:ext cx="25583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2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844645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28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EMPLOYER MUST PROVIDE ___ DAY NOTICE FOR ANY SCHEDULE CHANGES INITIATED BY EMPLOYER: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1491" y="2214597"/>
            <a:ext cx="2928509" cy="431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 11 DAY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16771-1BF8-0640-B38A-37D1203B03FD}"/>
              </a:ext>
            </a:extLst>
          </p:cNvPr>
          <p:cNvSpPr txBox="1"/>
          <p:nvPr/>
        </p:nvSpPr>
        <p:spPr>
          <a:xfrm>
            <a:off x="731520" y="2895600"/>
            <a:ext cx="26974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B.  14 DAY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1EE66-70D6-0E44-87B7-7988EAB65B65}"/>
              </a:ext>
            </a:extLst>
          </p:cNvPr>
          <p:cNvSpPr txBox="1"/>
          <p:nvPr/>
        </p:nvSpPr>
        <p:spPr>
          <a:xfrm>
            <a:off x="731520" y="3522509"/>
            <a:ext cx="1937909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 15 DAY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4D848-6933-DB40-8512-2CCC38BE8053}"/>
              </a:ext>
            </a:extLst>
          </p:cNvPr>
          <p:cNvSpPr txBox="1"/>
          <p:nvPr/>
        </p:nvSpPr>
        <p:spPr>
          <a:xfrm>
            <a:off x="731520" y="4208872"/>
            <a:ext cx="18288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 30 DAY 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5EA0AF-D9DF-D249-BB42-1D319370D825}"/>
              </a:ext>
            </a:extLst>
          </p:cNvPr>
          <p:cNvSpPr txBox="1"/>
          <p:nvPr/>
        </p:nvSpPr>
        <p:spPr>
          <a:xfrm>
            <a:off x="671774" y="4953000"/>
            <a:ext cx="3995309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NONE OF THE ABOVE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4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667" y="395150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COVERED EMPLOYERS ACCORDING TO  THE FWW ORDINANCE ARE: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7054" y="2236629"/>
            <a:ext cx="9336546" cy="383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286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Large retail firm with 56 or more employees globally </a:t>
            </a: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08903-026B-E84A-98F9-C06C9DF1A9D0}"/>
              </a:ext>
            </a:extLst>
          </p:cNvPr>
          <p:cNvSpPr txBox="1"/>
          <p:nvPr/>
        </p:nvSpPr>
        <p:spPr>
          <a:xfrm>
            <a:off x="304800" y="2988566"/>
            <a:ext cx="8497070" cy="4447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Large Fast-food Firms with 56 or more employees globally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85E38-5B93-E748-9F57-BAED7B0B2A52}"/>
              </a:ext>
            </a:extLst>
          </p:cNvPr>
          <p:cNvSpPr txBox="1"/>
          <p:nvPr/>
        </p:nvSpPr>
        <p:spPr>
          <a:xfrm>
            <a:off x="304800" y="3763884"/>
            <a:ext cx="8467933" cy="8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Large Fast-food Firms with 20 or more employees in the City of Emeryville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0AD4F0-4A42-8A48-82EF-90C85D3C3C26}"/>
              </a:ext>
            </a:extLst>
          </p:cNvPr>
          <p:cNvSpPr txBox="1"/>
          <p:nvPr/>
        </p:nvSpPr>
        <p:spPr>
          <a:xfrm>
            <a:off x="304800" y="5105400"/>
            <a:ext cx="2021194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A &amp; B only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BE1D2-487D-824E-9A2A-B315E266AAE1}"/>
              </a:ext>
            </a:extLst>
          </p:cNvPr>
          <p:cNvSpPr txBox="1"/>
          <p:nvPr/>
        </p:nvSpPr>
        <p:spPr>
          <a:xfrm>
            <a:off x="330200" y="5959218"/>
            <a:ext cx="2698687" cy="721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E. All of the above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020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747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800" y="1361114"/>
            <a:ext cx="8706267" cy="1304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EMPLOYER MUST PROVIDE ___ DAY NOTICE FOR ANY SCHEDULE CHANGES INITIATED BY EMPLOYER: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" y="2971800"/>
            <a:ext cx="7191490" cy="43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2500" dirty="0">
                <a:solidFill>
                  <a:srgbClr val="F2F2F2"/>
                </a:solidFill>
                <a:latin typeface="Montserrat" pitchFamily="2" charset="77"/>
              </a:rPr>
              <a:t>B.  14 DAY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AC2DD-EDEB-9243-B058-8AE052B53869}"/>
              </a:ext>
            </a:extLst>
          </p:cNvPr>
          <p:cNvSpPr txBox="1"/>
          <p:nvPr/>
        </p:nvSpPr>
        <p:spPr>
          <a:xfrm>
            <a:off x="6858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4E0AA-A2DB-8240-8435-5BB458067DC2}"/>
              </a:ext>
            </a:extLst>
          </p:cNvPr>
          <p:cNvSpPr txBox="1"/>
          <p:nvPr/>
        </p:nvSpPr>
        <p:spPr>
          <a:xfrm>
            <a:off x="6858000" y="4648200"/>
            <a:ext cx="22098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517629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284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EMPLOYER MUST GIVE PREDICTABILITY PAY FOR SCHEDULE CHANGES MADE WITH: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81491" y="2214597"/>
            <a:ext cx="7191490" cy="431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 LESS THAN 14 DAY NOTICE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0332E-36ED-9B47-8BBE-596296B9AB0C}"/>
              </a:ext>
            </a:extLst>
          </p:cNvPr>
          <p:cNvSpPr txBox="1"/>
          <p:nvPr/>
        </p:nvSpPr>
        <p:spPr>
          <a:xfrm>
            <a:off x="744220" y="2993119"/>
            <a:ext cx="4985909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1 DAY NOTICE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14629-DD73-E447-AB61-3985ED0E018C}"/>
              </a:ext>
            </a:extLst>
          </p:cNvPr>
          <p:cNvSpPr txBox="1"/>
          <p:nvPr/>
        </p:nvSpPr>
        <p:spPr>
          <a:xfrm>
            <a:off x="731520" y="3759020"/>
            <a:ext cx="5519309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 LESS THAN 24 HOUR NOTICE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284B69-B791-3B40-9F03-0946D85EF210}"/>
              </a:ext>
            </a:extLst>
          </p:cNvPr>
          <p:cNvSpPr txBox="1"/>
          <p:nvPr/>
        </p:nvSpPr>
        <p:spPr>
          <a:xfrm>
            <a:off x="747974" y="4560719"/>
            <a:ext cx="27432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 B &amp; C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007E9-F72C-4A4B-9AE1-FD1BED838D62}"/>
              </a:ext>
            </a:extLst>
          </p:cNvPr>
          <p:cNvSpPr txBox="1"/>
          <p:nvPr/>
        </p:nvSpPr>
        <p:spPr>
          <a:xfrm>
            <a:off x="731520" y="5362418"/>
            <a:ext cx="338571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E.  ALL OF THE ABOVE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567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183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9599" y="1306092"/>
            <a:ext cx="8706267" cy="1313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EMPLOYER MUST GIVE PREDICTABILITY PAY FOR SCHEDULE CHANGES MADE WITH: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9599" y="3100363"/>
            <a:ext cx="7191490" cy="43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0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</a:rPr>
              <a:t>E.  ALL OF THE ABOVE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3BB1-1EC5-CD4D-89C3-677750F8D4D3}"/>
              </a:ext>
            </a:extLst>
          </p:cNvPr>
          <p:cNvSpPr txBox="1"/>
          <p:nvPr/>
        </p:nvSpPr>
        <p:spPr>
          <a:xfrm>
            <a:off x="609600" y="405761"/>
            <a:ext cx="403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62F35-A8C5-2641-8D2F-060B9F4A26BB}"/>
              </a:ext>
            </a:extLst>
          </p:cNvPr>
          <p:cNvSpPr txBox="1"/>
          <p:nvPr/>
        </p:nvSpPr>
        <p:spPr>
          <a:xfrm>
            <a:off x="6934200" y="4953000"/>
            <a:ext cx="22535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2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89757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PREDICTABILITY PAY IS DUE WHEN: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1574246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</a:rPr>
              <a:t>A.  SCHEDULE CHANGE WITH LESS THAN 14  DAY NOTICE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98FAC9-937C-BF42-AA37-E28969279FF1}"/>
              </a:ext>
            </a:extLst>
          </p:cNvPr>
          <p:cNvSpPr txBox="1"/>
          <p:nvPr/>
        </p:nvSpPr>
        <p:spPr>
          <a:xfrm>
            <a:off x="381000" y="2240848"/>
            <a:ext cx="73249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</a:rPr>
              <a:t>B.  WHEN EMPLOYER SENDS WORKER HOME EARLY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099FF-90C3-774B-8922-14A5977C6A8B}"/>
              </a:ext>
            </a:extLst>
          </p:cNvPr>
          <p:cNvSpPr txBox="1"/>
          <p:nvPr/>
        </p:nvSpPr>
        <p:spPr>
          <a:xfrm>
            <a:off x="398993" y="2849906"/>
            <a:ext cx="43531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</a:rPr>
              <a:t>C.  UNSCHEDULED OVERTIME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233FD-A6DE-F34F-A764-F8A731BE3362}"/>
              </a:ext>
            </a:extLst>
          </p:cNvPr>
          <p:cNvSpPr txBox="1"/>
          <p:nvPr/>
        </p:nvSpPr>
        <p:spPr>
          <a:xfrm>
            <a:off x="398993" y="3599172"/>
            <a:ext cx="39928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</a:rPr>
              <a:t>D.  NONE OF THE ABOVE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EC4C5-A63A-6A4C-AC4F-E722A244ED51}"/>
              </a:ext>
            </a:extLst>
          </p:cNvPr>
          <p:cNvSpPr txBox="1"/>
          <p:nvPr/>
        </p:nvSpPr>
        <p:spPr>
          <a:xfrm>
            <a:off x="437093" y="4348438"/>
            <a:ext cx="36880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</a:rPr>
              <a:t>E.  ALL OF THE ABOVE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674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9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6366" y="1214945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PREDICTABILITY PAY IS DUE WHEN: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6" y="2438400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Montserrat" pitchFamily="2" charset="77"/>
              </a:rPr>
              <a:t>E.  ALL OF </a:t>
            </a:r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THE</a:t>
            </a:r>
            <a:r>
              <a:rPr lang="en-US" sz="2534" dirty="0">
                <a:solidFill>
                  <a:srgbClr val="F2F2F2"/>
                </a:solidFill>
                <a:latin typeface="Montserrat" pitchFamily="2" charset="77"/>
              </a:rPr>
              <a:t> ABOVE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13ED4-FD99-354E-AF17-E796AA272A07}"/>
              </a:ext>
            </a:extLst>
          </p:cNvPr>
          <p:cNvSpPr txBox="1"/>
          <p:nvPr/>
        </p:nvSpPr>
        <p:spPr>
          <a:xfrm>
            <a:off x="457200" y="503619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882CA-EE98-3B43-BA05-7B9CC165D412}"/>
              </a:ext>
            </a:extLst>
          </p:cNvPr>
          <p:cNvSpPr txBox="1"/>
          <p:nvPr/>
        </p:nvSpPr>
        <p:spPr>
          <a:xfrm>
            <a:off x="6629400" y="5029200"/>
            <a:ext cx="22860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3383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980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667" y="498735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PREDICTABILITY PAY NOT DUE: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1574246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  CIVIL THREATS OR NATURAL ACTS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F2401-E88A-0042-AAB9-17B908B3CA3D}"/>
              </a:ext>
            </a:extLst>
          </p:cNvPr>
          <p:cNvSpPr txBox="1"/>
          <p:nvPr/>
        </p:nvSpPr>
        <p:spPr>
          <a:xfrm>
            <a:off x="444500" y="2298245"/>
            <a:ext cx="74011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 EMPLOYEE INITIATED SCHEDULE CHANGES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1998C-3CD5-5643-B45D-8B15BE7B8193}"/>
              </a:ext>
            </a:extLst>
          </p:cNvPr>
          <p:cNvSpPr txBox="1"/>
          <p:nvPr/>
        </p:nvSpPr>
        <p:spPr>
          <a:xfrm>
            <a:off x="457200" y="3049852"/>
            <a:ext cx="40386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  GRACE PERIODS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5619A-B2ED-5A44-A948-81747CF044C6}"/>
              </a:ext>
            </a:extLst>
          </p:cNvPr>
          <p:cNvSpPr txBox="1"/>
          <p:nvPr/>
        </p:nvSpPr>
        <p:spPr>
          <a:xfrm>
            <a:off x="476665" y="3707906"/>
            <a:ext cx="8706267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  EMPLOYEE ACCEPTED SCHEDULE CHANGE WITH 14 DAY NOTICE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66E24-229D-C145-976C-E719D06B3A51}"/>
              </a:ext>
            </a:extLst>
          </p:cNvPr>
          <p:cNvSpPr txBox="1"/>
          <p:nvPr/>
        </p:nvSpPr>
        <p:spPr>
          <a:xfrm>
            <a:off x="476665" y="4729744"/>
            <a:ext cx="8286335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 EMPLOYEE WORKED OVERTIME TO FINISH TRANSACTION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E13CF-064D-7044-BDE4-93BE24F3B7FA}"/>
              </a:ext>
            </a:extLst>
          </p:cNvPr>
          <p:cNvSpPr txBox="1"/>
          <p:nvPr/>
        </p:nvSpPr>
        <p:spPr>
          <a:xfrm>
            <a:off x="523667" y="5556288"/>
            <a:ext cx="3733801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F.  ALL OF THE ABOVE</a:t>
            </a:r>
            <a:endParaRPr lang="en-US" sz="229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382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401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083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1490" y="1248788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PREDICTABILITY PAY NOT DUE: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2219490"/>
            <a:ext cx="8706267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Open Sans"/>
              </a:rPr>
              <a:t>F.  ALL OF THE ABOVE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C944D-3F45-3840-B632-C2259CEC3DB1}"/>
              </a:ext>
            </a:extLst>
          </p:cNvPr>
          <p:cNvSpPr txBox="1"/>
          <p:nvPr/>
        </p:nvSpPr>
        <p:spPr>
          <a:xfrm>
            <a:off x="402133" y="437318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1730B-4938-F84A-BABC-05EF30900946}"/>
              </a:ext>
            </a:extLst>
          </p:cNvPr>
          <p:cNvSpPr txBox="1"/>
          <p:nvPr/>
        </p:nvSpPr>
        <p:spPr>
          <a:xfrm>
            <a:off x="6908801" y="4060078"/>
            <a:ext cx="22535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2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14477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EMPLOYER MUST OFFER ADDITIONAL HOURS AVAILABLE TO: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1924179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 EXISTING FULL TIME WORKERS FIRST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05B64-7AC7-0449-A478-D5FBE9EAF9F9}"/>
              </a:ext>
            </a:extLst>
          </p:cNvPr>
          <p:cNvSpPr txBox="1"/>
          <p:nvPr/>
        </p:nvSpPr>
        <p:spPr>
          <a:xfrm>
            <a:off x="378460" y="2759514"/>
            <a:ext cx="6781800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EXISTING PART TIME WORKERS FIRST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80D79-CD2D-F045-807E-250FC85D446F}"/>
              </a:ext>
            </a:extLst>
          </p:cNvPr>
          <p:cNvSpPr txBox="1"/>
          <p:nvPr/>
        </p:nvSpPr>
        <p:spPr>
          <a:xfrm>
            <a:off x="337820" y="3567414"/>
            <a:ext cx="8282940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C.  PART TIME WORKERS THAT WORK LESS THAN 35 HOURS PER WEEK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E4D7F5-6CB3-E14A-938D-F2CC2B158D83}"/>
              </a:ext>
            </a:extLst>
          </p:cNvPr>
          <p:cNvSpPr txBox="1"/>
          <p:nvPr/>
        </p:nvSpPr>
        <p:spPr>
          <a:xfrm>
            <a:off x="403860" y="4696561"/>
            <a:ext cx="37642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 ALL EMPLOYEES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D0561-B044-3041-B86C-DC0C27AC3FF9}"/>
              </a:ext>
            </a:extLst>
          </p:cNvPr>
          <p:cNvSpPr txBox="1"/>
          <p:nvPr/>
        </p:nvSpPr>
        <p:spPr>
          <a:xfrm>
            <a:off x="378460" y="5561143"/>
            <a:ext cx="33528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 ALL OF THE ABOVE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091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362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1766" y="1253806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250" spc="470" dirty="0">
                <a:solidFill>
                  <a:srgbClr val="F2F2F2"/>
                </a:solidFill>
                <a:latin typeface="Montserrat Light"/>
              </a:rPr>
              <a:t>EMPLOYER MUST OFFER ADDITIONAL HOURS AVAILABLE TO: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6" y="2671860"/>
            <a:ext cx="8706267" cy="86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C.  PART TIME WORKERS THAT WORK LESS THAN 35 HOURS PER WEEK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6C94DD-74AB-3245-A266-3E4BAF6F0D0C}"/>
              </a:ext>
            </a:extLst>
          </p:cNvPr>
          <p:cNvSpPr txBox="1"/>
          <p:nvPr/>
        </p:nvSpPr>
        <p:spPr>
          <a:xfrm>
            <a:off x="457200" y="462039"/>
            <a:ext cx="4593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226A6-4E8F-4943-956F-C5879FA3C372}"/>
              </a:ext>
            </a:extLst>
          </p:cNvPr>
          <p:cNvSpPr txBox="1"/>
          <p:nvPr/>
        </p:nvSpPr>
        <p:spPr>
          <a:xfrm>
            <a:off x="6629400" y="4800600"/>
            <a:ext cx="24384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55283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761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EMPLOYEES HAVE THE RIGHT TO REQUEST ADDITIONAL SHIFTS, HOURS, CHANGES TO START TIME, SHIFT SWAPS, PART TIME EMPLOYMENT</a:t>
            </a: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.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2840670"/>
            <a:ext cx="8706267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A.  TRUE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CEF17-01AC-734B-B9C3-ED6B5FD48876}"/>
              </a:ext>
            </a:extLst>
          </p:cNvPr>
          <p:cNvSpPr txBox="1"/>
          <p:nvPr/>
        </p:nvSpPr>
        <p:spPr>
          <a:xfrm>
            <a:off x="523667" y="3657600"/>
            <a:ext cx="21433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FALSE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5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7583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831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666" y="1295400"/>
            <a:ext cx="8706267" cy="1755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EMPLOYEES HAVE THE RIGHT TO REQUEST ADDITIONAL SHIFTS, HOURS, CHANGES TO START TIME, SHIFT SWAPS, PART TIME EMPLOYMENT.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6" y="3657600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Montserrat" pitchFamily="2" charset="77"/>
              </a:rPr>
              <a:t>A.  </a:t>
            </a:r>
            <a:r>
              <a:rPr lang="en-US" sz="2290" dirty="0">
                <a:solidFill>
                  <a:srgbClr val="F2F2F2"/>
                </a:solidFill>
                <a:latin typeface="Montserrat" pitchFamily="2" charset="77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A211A-5135-234A-9408-C95D66AC17B5}"/>
              </a:ext>
            </a:extLst>
          </p:cNvPr>
          <p:cNvSpPr txBox="1"/>
          <p:nvPr/>
        </p:nvSpPr>
        <p:spPr>
          <a:xfrm>
            <a:off x="523666" y="420500"/>
            <a:ext cx="3514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3BA260-CDAD-C849-A435-8FF06D5D8E55}"/>
              </a:ext>
            </a:extLst>
          </p:cNvPr>
          <p:cNvSpPr txBox="1"/>
          <p:nvPr/>
        </p:nvSpPr>
        <p:spPr>
          <a:xfrm>
            <a:off x="6705600" y="4830691"/>
            <a:ext cx="22860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96060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REQUIRED UPDATED FWW POSTERS MUST BE: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2204566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 Posted in accessible area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6CDFC-C4FF-D645-BCC6-1B04ABD43DD3}"/>
              </a:ext>
            </a:extLst>
          </p:cNvPr>
          <p:cNvSpPr txBox="1"/>
          <p:nvPr/>
        </p:nvSpPr>
        <p:spPr>
          <a:xfrm>
            <a:off x="409559" y="2926672"/>
            <a:ext cx="6715141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 In languages based on employee needs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4AB91-DA86-A041-A27F-75FC51B353AF}"/>
              </a:ext>
            </a:extLst>
          </p:cNvPr>
          <p:cNvSpPr txBox="1"/>
          <p:nvPr/>
        </p:nvSpPr>
        <p:spPr>
          <a:xfrm>
            <a:off x="422259" y="3883774"/>
            <a:ext cx="55168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 Posted in its entirety, unobstructed</a:t>
            </a:r>
            <a:endParaRPr lang="en-US" sz="229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69B7A-B21A-1841-8DCC-285F2643C904}"/>
              </a:ext>
            </a:extLst>
          </p:cNvPr>
          <p:cNvSpPr txBox="1"/>
          <p:nvPr/>
        </p:nvSpPr>
        <p:spPr>
          <a:xfrm>
            <a:off x="498267" y="4810261"/>
            <a:ext cx="277368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D. All of the above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636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431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3666" y="1542708"/>
            <a:ext cx="8706267" cy="86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REQUIRED UPDATED FWW POSTERS MUST BE:  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6" y="2908627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</a:rPr>
              <a:t>D. ALL OF THE ABOVE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CFEE6-1168-FC45-A48A-F0332859B4D7}"/>
              </a:ext>
            </a:extLst>
          </p:cNvPr>
          <p:cNvSpPr txBox="1"/>
          <p:nvPr/>
        </p:nvSpPr>
        <p:spPr>
          <a:xfrm>
            <a:off x="6629400" y="5029200"/>
            <a:ext cx="23622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A0849-F82D-0F42-BBA1-27695E0DC8EC}"/>
              </a:ext>
            </a:extLst>
          </p:cNvPr>
          <p:cNvSpPr txBox="1"/>
          <p:nvPr/>
        </p:nvSpPr>
        <p:spPr>
          <a:xfrm>
            <a:off x="381000" y="725966"/>
            <a:ext cx="3962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854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EMPLOYER IS REQUIRED TO MAINTAIN RECORDS FOR: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2204566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 2 years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4725F-6666-CE4D-82CD-02B54DBAD978}"/>
              </a:ext>
            </a:extLst>
          </p:cNvPr>
          <p:cNvSpPr txBox="1"/>
          <p:nvPr/>
        </p:nvSpPr>
        <p:spPr>
          <a:xfrm>
            <a:off x="434767" y="2931427"/>
            <a:ext cx="23719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B.  3 years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812D3-80D2-A249-A07C-381769749D2E}"/>
              </a:ext>
            </a:extLst>
          </p:cNvPr>
          <p:cNvSpPr txBox="1"/>
          <p:nvPr/>
        </p:nvSpPr>
        <p:spPr>
          <a:xfrm>
            <a:off x="434767" y="3657600"/>
            <a:ext cx="22957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 5 years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D19AAE-DCB1-734F-84DD-1B8A97AA60A6}"/>
              </a:ext>
            </a:extLst>
          </p:cNvPr>
          <p:cNvSpPr txBox="1"/>
          <p:nvPr/>
        </p:nvSpPr>
        <p:spPr>
          <a:xfrm>
            <a:off x="425033" y="4384895"/>
            <a:ext cx="30577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None of the above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395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6996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1490" y="1434847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EMPLOYER IS REQUIRED TO MAINTAIN RECORDS FOR: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9590" y="2743200"/>
            <a:ext cx="8706267" cy="86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Open Sans"/>
              </a:rPr>
              <a:t>B.  3 YEARS </a:t>
            </a:r>
          </a:p>
          <a:p>
            <a:pPr>
              <a:lnSpc>
                <a:spcPts val="3548"/>
              </a:lnSpc>
            </a:pPr>
            <a:endParaRPr lang="en-US" sz="2534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57380-EF51-9A4D-BA1B-BDD8B52365AB}"/>
              </a:ext>
            </a:extLst>
          </p:cNvPr>
          <p:cNvSpPr txBox="1"/>
          <p:nvPr/>
        </p:nvSpPr>
        <p:spPr>
          <a:xfrm>
            <a:off x="381000" y="596394"/>
            <a:ext cx="4648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15125-85D7-4042-8B75-196DEF5DD319}"/>
              </a:ext>
            </a:extLst>
          </p:cNvPr>
          <p:cNvSpPr txBox="1"/>
          <p:nvPr/>
        </p:nvSpPr>
        <p:spPr>
          <a:xfrm>
            <a:off x="6629400" y="5257800"/>
            <a:ext cx="23622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777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463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743566" y="5785950"/>
            <a:ext cx="13997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NEXT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6F277-6F94-664A-8B42-DB7F6FF3799A}"/>
              </a:ext>
            </a:extLst>
          </p:cNvPr>
          <p:cNvSpPr txBox="1"/>
          <p:nvPr/>
        </p:nvSpPr>
        <p:spPr>
          <a:xfrm>
            <a:off x="475141" y="2286000"/>
            <a:ext cx="8364059" cy="47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</a:rPr>
              <a:t>E. ALL OF THE ABOVE</a:t>
            </a:r>
            <a:endParaRPr lang="en-US" sz="229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7AB43-B346-564E-872B-C454A9B84A46}"/>
              </a:ext>
            </a:extLst>
          </p:cNvPr>
          <p:cNvSpPr txBox="1"/>
          <p:nvPr/>
        </p:nvSpPr>
        <p:spPr>
          <a:xfrm>
            <a:off x="475141" y="1066800"/>
            <a:ext cx="7983059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spc="470" dirty="0">
                <a:solidFill>
                  <a:srgbClr val="F2F2F2"/>
                </a:solidFill>
                <a:latin typeface="Montserrat Light"/>
              </a:rPr>
              <a:t>COVERED EMPLOYERS ACCORDING TO  THE FWW ORDINANCE ARE: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693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ADMINISTRATIVE RECORDS INCLUDES: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10967" y="1543457"/>
            <a:ext cx="8706267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 Spreadsheets and DBA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B0278-3EF7-504B-B66F-F2D037B44B37}"/>
              </a:ext>
            </a:extLst>
          </p:cNvPr>
          <p:cNvSpPr txBox="1"/>
          <p:nvPr/>
        </p:nvSpPr>
        <p:spPr>
          <a:xfrm>
            <a:off x="374234" y="2214593"/>
            <a:ext cx="42007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Rate of pay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DA5AF-7EE5-AF42-BE0A-C098BC4BC532}"/>
              </a:ext>
            </a:extLst>
          </p:cNvPr>
          <p:cNvSpPr txBox="1"/>
          <p:nvPr/>
        </p:nvSpPr>
        <p:spPr>
          <a:xfrm>
            <a:off x="399634" y="2895363"/>
            <a:ext cx="66294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 Schedules &amp; changes of all employees</a:t>
            </a:r>
            <a:endParaRPr lang="en-US" sz="229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D21AB8-E5C7-3945-9018-380734CA7A3C}"/>
              </a:ext>
            </a:extLst>
          </p:cNvPr>
          <p:cNvSpPr txBox="1"/>
          <p:nvPr/>
        </p:nvSpPr>
        <p:spPr>
          <a:xfrm>
            <a:off x="374234" y="3576133"/>
            <a:ext cx="3505200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Correspondance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97798-68BD-1A40-AD4B-4BB7C8E72412}"/>
              </a:ext>
            </a:extLst>
          </p:cNvPr>
          <p:cNvSpPr txBox="1"/>
          <p:nvPr/>
        </p:nvSpPr>
        <p:spPr>
          <a:xfrm>
            <a:off x="374234" y="4302989"/>
            <a:ext cx="6050280" cy="50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Posting of additional hours available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F6B7D-1762-564F-B083-C45F4054669B}"/>
              </a:ext>
            </a:extLst>
          </p:cNvPr>
          <p:cNvSpPr txBox="1"/>
          <p:nvPr/>
        </p:nvSpPr>
        <p:spPr>
          <a:xfrm>
            <a:off x="399634" y="5079238"/>
            <a:ext cx="8077200" cy="95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F. Emails,  texts, photos of convesations regarding schedule changes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85B87A-50A7-9842-B919-46EC16BC4045}"/>
              </a:ext>
            </a:extLst>
          </p:cNvPr>
          <p:cNvSpPr txBox="1"/>
          <p:nvPr/>
        </p:nvSpPr>
        <p:spPr>
          <a:xfrm>
            <a:off x="399634" y="6304327"/>
            <a:ext cx="51054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G. All of the above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0788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5519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68790" y="1752600"/>
            <a:ext cx="8706267" cy="41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ADMINISTRATIVE RECORDS INCLUDES: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6367" y="2743200"/>
            <a:ext cx="8706267" cy="420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Open Sans"/>
              </a:rPr>
              <a:t>G. ALL OF THE ABOVE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2DC6F-81D7-3546-809A-C0C59F827791}"/>
              </a:ext>
            </a:extLst>
          </p:cNvPr>
          <p:cNvSpPr txBox="1"/>
          <p:nvPr/>
        </p:nvSpPr>
        <p:spPr>
          <a:xfrm>
            <a:off x="523667" y="403594"/>
            <a:ext cx="5115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0F378-CB4F-5944-AB2C-743D3800B3FF}"/>
              </a:ext>
            </a:extLst>
          </p:cNvPr>
          <p:cNvSpPr txBox="1"/>
          <p:nvPr/>
        </p:nvSpPr>
        <p:spPr>
          <a:xfrm>
            <a:off x="6172200" y="5334000"/>
            <a:ext cx="274320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9165790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1717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EMPLOYER CANNOT RETALIATE AGAINST EMPLOYEE FOR EXERCIZING RIGHTS UNDER THE FAIR WORK WEEK ORDINANCE: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81490" y="2715041"/>
            <a:ext cx="8706267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A.  TRUE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D316F-8E23-3D4D-9AA9-F279817F1D57}"/>
              </a:ext>
            </a:extLst>
          </p:cNvPr>
          <p:cNvSpPr txBox="1"/>
          <p:nvPr/>
        </p:nvSpPr>
        <p:spPr>
          <a:xfrm>
            <a:off x="381000" y="3326722"/>
            <a:ext cx="20878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FALSE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89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CONGRATULATIONS!</a:t>
            </a:r>
            <a:endParaRPr lang="en-US" sz="2475" b="1" spc="470" dirty="0">
              <a:solidFill>
                <a:schemeClr val="bg1"/>
              </a:solidFill>
              <a:latin typeface="Montserrat Light"/>
            </a:endParaRP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CORRECT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3030060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 VIEW SOLUTION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7014699" y="39624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951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81490" y="1173532"/>
            <a:ext cx="8706267" cy="176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500" spc="470" dirty="0">
                <a:solidFill>
                  <a:srgbClr val="F2F2F2"/>
                </a:solidFill>
                <a:latin typeface="Montserrat Light"/>
              </a:rPr>
              <a:t>EMPLOYER CANNOT RETALIATE AGAINST EMPLOYEE FOR EXERCIZING RIGHTS UNDER THE FAIR WORK WEEK ORDINANCE: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6" y="3240001"/>
            <a:ext cx="8706267" cy="86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Montserrat" pitchFamily="2" charset="77"/>
              </a:rPr>
              <a:t>A.  TRUE</a:t>
            </a:r>
          </a:p>
          <a:p>
            <a:pPr>
              <a:lnSpc>
                <a:spcPts val="3548"/>
              </a:lnSpc>
            </a:pPr>
            <a:endParaRPr lang="en-US" sz="2534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310F7-85D8-6648-9A90-96BAE2BC34A6}"/>
              </a:ext>
            </a:extLst>
          </p:cNvPr>
          <p:cNvSpPr txBox="1"/>
          <p:nvPr/>
        </p:nvSpPr>
        <p:spPr>
          <a:xfrm>
            <a:off x="381000" y="348239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SOLUTION: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C96CF-4CA8-1648-B5FA-6C8F759EA013}"/>
              </a:ext>
            </a:extLst>
          </p:cNvPr>
          <p:cNvSpPr txBox="1"/>
          <p:nvPr/>
        </p:nvSpPr>
        <p:spPr>
          <a:xfrm>
            <a:off x="7010400" y="5029200"/>
            <a:ext cx="2177357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nextslide"/>
              </a:rPr>
              <a:t>CONTINUE </a:t>
            </a:r>
            <a:endParaRPr lang="en-US" sz="229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597956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1520" y="498735"/>
            <a:ext cx="8706267" cy="85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2475" spc="470" dirty="0">
                <a:solidFill>
                  <a:srgbClr val="F2F2F2"/>
                </a:solidFill>
                <a:latin typeface="Montserrat Light"/>
              </a:rPr>
              <a:t>EMPLOYEE CAN FILE A COMLAIT WITH THE CITY OF EMERYVILLE: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3667" y="2251150"/>
            <a:ext cx="8706267" cy="420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8"/>
              </a:lnSpc>
            </a:pPr>
            <a:r>
              <a:rPr lang="en-US" sz="2534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A.  BY COMPLETING A COMPLAINT FORM </a:t>
            </a:r>
            <a:endParaRPr lang="en-US" sz="2534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B13F94-A5A3-E146-9DE8-5DD3BB10F6EF}"/>
              </a:ext>
            </a:extLst>
          </p:cNvPr>
          <p:cNvSpPr txBox="1"/>
          <p:nvPr/>
        </p:nvSpPr>
        <p:spPr>
          <a:xfrm>
            <a:off x="457200" y="2890741"/>
            <a:ext cx="7391400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B.  BY PROVIDING SUPPORTIVE DOCUMENTATION 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C028C-EC98-FE4F-9FA2-DAD2507D42F6}"/>
              </a:ext>
            </a:extLst>
          </p:cNvPr>
          <p:cNvSpPr txBox="1"/>
          <p:nvPr/>
        </p:nvSpPr>
        <p:spPr>
          <a:xfrm>
            <a:off x="457200" y="3480037"/>
            <a:ext cx="48103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C.  IN PERSON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0AE85-7E2B-7443-8B80-7824A09D9AA1}"/>
              </a:ext>
            </a:extLst>
          </p:cNvPr>
          <p:cNvSpPr txBox="1"/>
          <p:nvPr/>
        </p:nvSpPr>
        <p:spPr>
          <a:xfrm>
            <a:off x="457200" y="4151847"/>
            <a:ext cx="3133933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D.  BY PHONE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32DCCD-56EB-3540-8194-D1C7B4159ABF}"/>
              </a:ext>
            </a:extLst>
          </p:cNvPr>
          <p:cNvSpPr txBox="1"/>
          <p:nvPr/>
        </p:nvSpPr>
        <p:spPr>
          <a:xfrm>
            <a:off x="457200" y="4862952"/>
            <a:ext cx="29260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" action="ppaction://hlinkshowjump?jump=nextslide"/>
              </a:rPr>
              <a:t>E. ONLINE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F5347-C9A0-FE4A-8697-B1CEB97AB4F0}"/>
              </a:ext>
            </a:extLst>
          </p:cNvPr>
          <p:cNvSpPr txBox="1"/>
          <p:nvPr/>
        </p:nvSpPr>
        <p:spPr>
          <a:xfrm>
            <a:off x="495300" y="5511154"/>
            <a:ext cx="3916680" cy="44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90" dirty="0">
                <a:solidFill>
                  <a:srgbClr val="F2F2F2"/>
                </a:solidFill>
                <a:latin typeface="Open Sans"/>
                <a:hlinkClick r:id="rId3" action="ppaction://hlinksldjump"/>
              </a:rPr>
              <a:t>F. ALL OF THE ABOVE</a:t>
            </a:r>
            <a:endParaRPr lang="en-US" sz="2290" dirty="0">
              <a:solidFill>
                <a:srgbClr val="F2F2F2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7940" t="15562" r="2355" b="50797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5141" y="278505"/>
            <a:ext cx="8706267" cy="8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66"/>
              </a:lnSpc>
            </a:pPr>
            <a:r>
              <a:rPr lang="en-US" sz="4000" b="1" spc="470" dirty="0">
                <a:solidFill>
                  <a:schemeClr val="bg1"/>
                </a:solidFill>
                <a:latin typeface="Montserrat Light"/>
              </a:rPr>
              <a:t>OOPS!</a:t>
            </a: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 </a:t>
            </a:r>
          </a:p>
          <a:p>
            <a:pPr>
              <a:lnSpc>
                <a:spcPts val="3466"/>
              </a:lnSpc>
            </a:pPr>
            <a:r>
              <a:rPr lang="en-US" sz="2475" b="1" spc="470" dirty="0">
                <a:solidFill>
                  <a:schemeClr val="bg1"/>
                </a:solidFill>
                <a:latin typeface="Montserrat Light"/>
              </a:rPr>
              <a:t>WRONG ANSWER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202733" y="6691278"/>
            <a:ext cx="3985024" cy="18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94"/>
              </a:lnSpc>
            </a:pPr>
            <a:r>
              <a:rPr lang="en-US" sz="1138" spc="444" dirty="0">
                <a:solidFill>
                  <a:srgbClr val="F2F2F2"/>
                </a:solidFill>
                <a:latin typeface="Montserrat Light"/>
              </a:rPr>
              <a:t>WWW.CI.EMERYVILLE.CA.US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140" y="3962400"/>
            <a:ext cx="2496659" cy="793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s-E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" action="ppaction://hlinkshowjump?jump=previousslide"/>
              </a:rPr>
              <a:t> TRY AGAIN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>
              <a:lnSpc>
                <a:spcPts val="3200"/>
              </a:lnSpc>
            </a:pPr>
            <a:endParaRPr lang="en-US" sz="2286" dirty="0">
              <a:solidFill>
                <a:srgbClr val="F2F2F2"/>
              </a:solidFill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7CD7C-8FEA-F04D-820E-C29627562AB3}"/>
              </a:ext>
            </a:extLst>
          </p:cNvPr>
          <p:cNvSpPr txBox="1"/>
          <p:nvPr/>
        </p:nvSpPr>
        <p:spPr>
          <a:xfrm>
            <a:off x="6930347" y="3975100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Wingdings" pitchFamily="2" charset="2"/>
                <a:hlinkClick r:id="rId3" action="ppaction://hlinksldjump"/>
              </a:rPr>
              <a:t>CONTINUE </a:t>
            </a:r>
            <a:endParaRPr lang="en-US" sz="2400" dirty="0">
              <a:solidFill>
                <a:schemeClr val="bg1"/>
              </a:solidFill>
              <a:latin typeface="Montserrat" pitchFamily="2" charset="77"/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7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3226</Words>
  <Application>Microsoft Macintosh PowerPoint</Application>
  <PresentationFormat>Custom</PresentationFormat>
  <Paragraphs>586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3" baseType="lpstr">
      <vt:lpstr>Montserrat Classic</vt:lpstr>
      <vt:lpstr>Arial</vt:lpstr>
      <vt:lpstr>Open Sans</vt:lpstr>
      <vt:lpstr>Montserrat</vt:lpstr>
      <vt:lpstr>Open Sans Light</vt:lpstr>
      <vt:lpstr>Montserrat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FWW Quiz</dc:title>
  <cp:lastModifiedBy>lucia sanchez</cp:lastModifiedBy>
  <cp:revision>6</cp:revision>
  <dcterms:created xsi:type="dcterms:W3CDTF">2006-08-16T00:00:00Z</dcterms:created>
  <dcterms:modified xsi:type="dcterms:W3CDTF">2021-12-23T00:41:38Z</dcterms:modified>
  <dc:identifier>DAErP6OPi2w</dc:identifier>
</cp:coreProperties>
</file>